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55"/>
  </p:notesMasterIdLst>
  <p:handoutMasterIdLst>
    <p:handoutMasterId r:id="rId56"/>
  </p:handoutMasterIdLst>
  <p:sldIdLst>
    <p:sldId id="460" r:id="rId2"/>
    <p:sldId id="461" r:id="rId3"/>
    <p:sldId id="796" r:id="rId4"/>
    <p:sldId id="797" r:id="rId5"/>
    <p:sldId id="798" r:id="rId6"/>
    <p:sldId id="799" r:id="rId7"/>
    <p:sldId id="727" r:id="rId8"/>
    <p:sldId id="734" r:id="rId9"/>
    <p:sldId id="801" r:id="rId10"/>
    <p:sldId id="802" r:id="rId11"/>
    <p:sldId id="743" r:id="rId12"/>
    <p:sldId id="800" r:id="rId13"/>
    <p:sldId id="803" r:id="rId14"/>
    <p:sldId id="841" r:id="rId15"/>
    <p:sldId id="840" r:id="rId16"/>
    <p:sldId id="771" r:id="rId17"/>
    <p:sldId id="804" r:id="rId18"/>
    <p:sldId id="773" r:id="rId19"/>
    <p:sldId id="805" r:id="rId20"/>
    <p:sldId id="806" r:id="rId21"/>
    <p:sldId id="807" r:id="rId22"/>
    <p:sldId id="808" r:id="rId23"/>
    <p:sldId id="811" r:id="rId24"/>
    <p:sldId id="810" r:id="rId25"/>
    <p:sldId id="774" r:id="rId26"/>
    <p:sldId id="776" r:id="rId27"/>
    <p:sldId id="812" r:id="rId28"/>
    <p:sldId id="813" r:id="rId29"/>
    <p:sldId id="777" r:id="rId30"/>
    <p:sldId id="778" r:id="rId31"/>
    <p:sldId id="814" r:id="rId32"/>
    <p:sldId id="815" r:id="rId33"/>
    <p:sldId id="833" r:id="rId34"/>
    <p:sldId id="820" r:id="rId35"/>
    <p:sldId id="817" r:id="rId36"/>
    <p:sldId id="821" r:id="rId37"/>
    <p:sldId id="819" r:id="rId38"/>
    <p:sldId id="822" r:id="rId39"/>
    <p:sldId id="823" r:id="rId40"/>
    <p:sldId id="824" r:id="rId41"/>
    <p:sldId id="826" r:id="rId42"/>
    <p:sldId id="827" r:id="rId43"/>
    <p:sldId id="828" r:id="rId44"/>
    <p:sldId id="829" r:id="rId45"/>
    <p:sldId id="830" r:id="rId46"/>
    <p:sldId id="831" r:id="rId47"/>
    <p:sldId id="832" r:id="rId48"/>
    <p:sldId id="834" r:id="rId49"/>
    <p:sldId id="835" r:id="rId50"/>
    <p:sldId id="836" r:id="rId51"/>
    <p:sldId id="837" r:id="rId52"/>
    <p:sldId id="838" r:id="rId53"/>
    <p:sldId id="842" r:id="rId54"/>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461" userDrawn="1">
          <p15:clr>
            <a:srgbClr val="F26B43"/>
          </p15:clr>
        </p15:guide>
        <p15:guide id="4" orient="horz" pos="709" userDrawn="1">
          <p15:clr>
            <a:srgbClr val="F26B43"/>
          </p15:clr>
        </p15:guide>
        <p15:guide id="5" orient="horz" pos="3884" userDrawn="1">
          <p15:clr>
            <a:srgbClr val="F26B43"/>
          </p15:clr>
        </p15:guide>
        <p15:guide id="6" pos="7242" userDrawn="1">
          <p15:clr>
            <a:srgbClr val="F26B43"/>
          </p15:clr>
        </p15:guide>
      </p15:sldGuideLst>
    </p:ext>
    <p:ext uri="{2D200454-40CA-4A62-9FC3-DE9A4176ACB9}">
      <p15:notesGuideLst xmlns=""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66CCFF"/>
    <a:srgbClr val="33CCFF"/>
    <a:srgbClr val="003399"/>
    <a:srgbClr val="0000FF"/>
    <a:srgbClr val="154A51"/>
    <a:srgbClr val="006666"/>
    <a:srgbClr val="FAA0CF"/>
    <a:srgbClr val="B3E2E7"/>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9216" autoAdjust="0"/>
  </p:normalViewPr>
  <p:slideViewPr>
    <p:cSldViewPr snapToGrid="0" showGuides="1">
      <p:cViewPr varScale="1">
        <p:scale>
          <a:sx n="85" d="100"/>
          <a:sy n="85" d="100"/>
        </p:scale>
        <p:origin x="-162" y="-90"/>
      </p:cViewPr>
      <p:guideLst>
        <p:guide orient="horz" pos="2160"/>
        <p:guide orient="horz" pos="709"/>
        <p:guide orient="horz" pos="3884"/>
        <p:guide pos="3840"/>
        <p:guide pos="461"/>
        <p:guide pos="7242"/>
      </p:guideLst>
    </p:cSldViewPr>
  </p:slideViewPr>
  <p:notesTextViewPr>
    <p:cViewPr>
      <p:scale>
        <a:sx n="1" d="1"/>
        <a:sy n="1" d="1"/>
      </p:scale>
      <p:origin x="0" y="0"/>
    </p:cViewPr>
  </p:notesTextViewPr>
  <p:sorterViewPr>
    <p:cViewPr>
      <p:scale>
        <a:sx n="125" d="100"/>
        <a:sy n="125" d="100"/>
      </p:scale>
      <p:origin x="0" y="15852"/>
    </p:cViewPr>
  </p:sorterViewPr>
  <p:notesViewPr>
    <p:cSldViewPr snapToGrid="0">
      <p:cViewPr varScale="1">
        <p:scale>
          <a:sx n="91" d="100"/>
          <a:sy n="91" d="100"/>
        </p:scale>
        <p:origin x="-148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79D608-E436-435F-B92D-1E7A6564965A}"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0EF3BACD-315D-47AA-BE70-45DD4CDC3FAB}">
      <dgm:prSet phldrT="[文本]" custT="1"/>
      <dgm:spPr/>
      <dgm:t>
        <a:bodyPr/>
        <a:lstStyle/>
        <a:p>
          <a:r>
            <a:rPr lang="zh-CN" altLang="en-US" sz="2000" b="1" dirty="0" smtClean="0">
              <a:latin typeface="微软雅黑" pitchFamily="34" charset="-122"/>
              <a:ea typeface="微软雅黑" pitchFamily="34" charset="-122"/>
            </a:rPr>
            <a:t>产教融合</a:t>
          </a:r>
          <a:endParaRPr lang="zh-CN" altLang="en-US" sz="2000" b="1" dirty="0">
            <a:latin typeface="微软雅黑" pitchFamily="34" charset="-122"/>
            <a:ea typeface="微软雅黑" pitchFamily="34" charset="-122"/>
          </a:endParaRPr>
        </a:p>
      </dgm:t>
    </dgm:pt>
    <dgm:pt modelId="{A361245C-1332-4EF7-A265-B3B1AAEEA5ED}" type="parTrans" cxnId="{D2167190-2C4A-477C-B087-5C8190042DB6}">
      <dgm:prSet/>
      <dgm:spPr/>
      <dgm:t>
        <a:bodyPr/>
        <a:lstStyle/>
        <a:p>
          <a:endParaRPr lang="zh-CN" altLang="en-US">
            <a:latin typeface="微软雅黑" pitchFamily="34" charset="-122"/>
            <a:ea typeface="微软雅黑" pitchFamily="34" charset="-122"/>
          </a:endParaRPr>
        </a:p>
      </dgm:t>
    </dgm:pt>
    <dgm:pt modelId="{CD3F1271-4252-4BF0-BCD3-F4C21D62BF63}" type="sibTrans" cxnId="{D2167190-2C4A-477C-B087-5C8190042DB6}">
      <dgm:prSet/>
      <dgm:spPr/>
      <dgm:t>
        <a:bodyPr/>
        <a:lstStyle/>
        <a:p>
          <a:endParaRPr lang="zh-CN" altLang="en-US">
            <a:latin typeface="微软雅黑" pitchFamily="34" charset="-122"/>
            <a:ea typeface="微软雅黑" pitchFamily="34" charset="-122"/>
          </a:endParaRPr>
        </a:p>
      </dgm:t>
    </dgm:pt>
    <dgm:pt modelId="{A3EC1A04-4710-4D3A-B9E3-D27C976CC2A1}">
      <dgm:prSet phldrT="[文本]" custT="1"/>
      <dgm:spPr/>
      <dgm:t>
        <a:bodyPr/>
        <a:lstStyle/>
        <a:p>
          <a:r>
            <a:rPr lang="zh-CN" altLang="en-US" sz="1600" b="1" dirty="0" smtClean="0">
              <a:latin typeface="微软雅黑" pitchFamily="34" charset="-122"/>
              <a:ea typeface="微软雅黑" pitchFamily="34" charset="-122"/>
            </a:rPr>
            <a:t>产业与教学深度</a:t>
          </a:r>
          <a:r>
            <a:rPr lang="zh-CN" sz="1600" b="1" dirty="0" smtClean="0">
              <a:latin typeface="微软雅黑" pitchFamily="34" charset="-122"/>
              <a:ea typeface="微软雅黑" pitchFamily="34" charset="-122"/>
            </a:rPr>
            <a:t>融合</a:t>
          </a:r>
          <a:r>
            <a:rPr lang="zh-CN" altLang="en-US" sz="1600" b="1"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国务院办公厅正式印发</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关于深化产教融合的若干意见</a:t>
          </a:r>
          <a:r>
            <a:rPr lang="en-US" altLang="zh-CN" sz="1600" b="0" i="0" dirty="0" smtClean="0">
              <a:latin typeface="微软雅黑" pitchFamily="34" charset="-122"/>
              <a:ea typeface="微软雅黑" pitchFamily="34" charset="-122"/>
            </a:rPr>
            <a:t>》</a:t>
          </a:r>
          <a:r>
            <a:rPr lang="zh-CN" altLang="en-US" sz="1600" b="0" i="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教育部等六部门关于印发《职业学校校企合作促进办法》</a:t>
          </a:r>
          <a:r>
            <a:rPr lang="zh-CN" altLang="en-US" sz="1600" b="0" dirty="0" smtClean="0">
              <a:latin typeface="微软雅黑" pitchFamily="34" charset="-122"/>
              <a:ea typeface="微软雅黑" pitchFamily="34" charset="-122"/>
            </a:rPr>
            <a:t>等相关文件。</a:t>
          </a:r>
          <a:endParaRPr lang="zh-CN" altLang="en-US" sz="1600" b="0" dirty="0">
            <a:latin typeface="微软雅黑" pitchFamily="34" charset="-122"/>
            <a:ea typeface="微软雅黑" pitchFamily="34" charset="-122"/>
          </a:endParaRPr>
        </a:p>
      </dgm:t>
    </dgm:pt>
    <dgm:pt modelId="{B3943E80-BE67-4118-8F9F-A01270A9411A}" type="parTrans" cxnId="{52291B1F-B571-4B00-93A1-D77AD75F3705}">
      <dgm:prSet/>
      <dgm:spPr/>
      <dgm:t>
        <a:bodyPr/>
        <a:lstStyle/>
        <a:p>
          <a:endParaRPr lang="zh-CN" altLang="en-US">
            <a:latin typeface="微软雅黑" pitchFamily="34" charset="-122"/>
            <a:ea typeface="微软雅黑" pitchFamily="34" charset="-122"/>
          </a:endParaRPr>
        </a:p>
      </dgm:t>
    </dgm:pt>
    <dgm:pt modelId="{F5D4EBEA-6233-45D3-A87A-CC28AC570D83}" type="sibTrans" cxnId="{52291B1F-B571-4B00-93A1-D77AD75F3705}">
      <dgm:prSet/>
      <dgm:spPr/>
      <dgm:t>
        <a:bodyPr/>
        <a:lstStyle/>
        <a:p>
          <a:endParaRPr lang="zh-CN" altLang="en-US">
            <a:latin typeface="微软雅黑" pitchFamily="34" charset="-122"/>
            <a:ea typeface="微软雅黑" pitchFamily="34" charset="-122"/>
          </a:endParaRPr>
        </a:p>
      </dgm:t>
    </dgm:pt>
    <dgm:pt modelId="{C0EF48AE-E4F1-4193-9875-1CBB7B8C5902}">
      <dgm:prSet phldrT="[文本]" custT="1"/>
      <dgm:spPr/>
      <dgm:t>
        <a:bodyPr/>
        <a:lstStyle/>
        <a:p>
          <a:r>
            <a:rPr lang="zh-CN" altLang="en-US" sz="2000" b="1" dirty="0" smtClean="0">
              <a:latin typeface="微软雅黑" pitchFamily="34" charset="-122"/>
              <a:ea typeface="微软雅黑" pitchFamily="34" charset="-122"/>
            </a:rPr>
            <a:t>理实一体</a:t>
          </a:r>
          <a:endParaRPr lang="zh-CN" altLang="en-US" sz="2000" b="1" dirty="0">
            <a:latin typeface="微软雅黑" pitchFamily="34" charset="-122"/>
            <a:ea typeface="微软雅黑" pitchFamily="34" charset="-122"/>
          </a:endParaRPr>
        </a:p>
      </dgm:t>
    </dgm:pt>
    <dgm:pt modelId="{330E031A-272B-4389-8B81-5BD2E5CCCE68}" type="parTrans" cxnId="{18E54031-90A1-4900-9F43-C223E4AA5123}">
      <dgm:prSet/>
      <dgm:spPr/>
      <dgm:t>
        <a:bodyPr/>
        <a:lstStyle/>
        <a:p>
          <a:endParaRPr lang="zh-CN" altLang="en-US"/>
        </a:p>
      </dgm:t>
    </dgm:pt>
    <dgm:pt modelId="{53D45A7E-C4A7-42D5-B2B1-8CE2B3BFFA61}" type="sibTrans" cxnId="{18E54031-90A1-4900-9F43-C223E4AA5123}">
      <dgm:prSet/>
      <dgm:spPr/>
      <dgm:t>
        <a:bodyPr/>
        <a:lstStyle/>
        <a:p>
          <a:endParaRPr lang="zh-CN" altLang="en-US"/>
        </a:p>
      </dgm:t>
    </dgm:pt>
    <dgm:pt modelId="{4DEA3516-1E2C-4BFC-ABF9-47C58BED8713}">
      <dgm:prSet phldrT="[文本]" custT="1"/>
      <dgm:spPr/>
      <dgm:t>
        <a:bodyPr/>
        <a:lstStyle/>
        <a:p>
          <a:r>
            <a:rPr lang="zh-CN" altLang="en-US" sz="1600" b="1" dirty="0" smtClean="0">
              <a:latin typeface="微软雅黑" pitchFamily="34" charset="-122"/>
              <a:ea typeface="微软雅黑" pitchFamily="34" charset="-122"/>
            </a:rPr>
            <a:t>理论教学与实践教学相结合：</a:t>
          </a:r>
          <a:r>
            <a:rPr lang="zh-CN" sz="1600" b="0" dirty="0" smtClean="0">
              <a:latin typeface="微软雅黑" pitchFamily="34" charset="-122"/>
              <a:ea typeface="微软雅黑" pitchFamily="34" charset="-122"/>
            </a:rPr>
            <a:t>打造智慧化、智能化“管理</a:t>
          </a:r>
          <a:r>
            <a:rPr lang="en-US" sz="1600" b="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教学</a:t>
          </a:r>
          <a:r>
            <a:rPr lang="en-US" sz="1600" b="0" dirty="0" smtClean="0">
              <a:latin typeface="微软雅黑" pitchFamily="34" charset="-122"/>
              <a:ea typeface="微软雅黑" pitchFamily="34" charset="-122"/>
            </a:rPr>
            <a:t>+</a:t>
          </a:r>
          <a:r>
            <a:rPr lang="zh-CN" sz="1600" b="0" dirty="0" smtClean="0">
              <a:latin typeface="微软雅黑" pitchFamily="34" charset="-122"/>
              <a:ea typeface="微软雅黑" pitchFamily="34" charset="-122"/>
            </a:rPr>
            <a:t>实训”体系，切实实现学校整体实训室管理便捷化、教学人性化、实训系统化。</a:t>
          </a:r>
          <a:endParaRPr lang="zh-CN" altLang="en-US" sz="1600" b="0" dirty="0">
            <a:latin typeface="微软雅黑" pitchFamily="34" charset="-122"/>
            <a:ea typeface="微软雅黑" pitchFamily="34" charset="-122"/>
          </a:endParaRPr>
        </a:p>
      </dgm:t>
    </dgm:pt>
    <dgm:pt modelId="{F5481966-C40E-4714-8DB7-CF129F569C3B}" type="parTrans" cxnId="{DD8967C7-EB30-40C6-89B6-364627896BB4}">
      <dgm:prSet/>
      <dgm:spPr/>
      <dgm:t>
        <a:bodyPr/>
        <a:lstStyle/>
        <a:p>
          <a:endParaRPr lang="zh-CN" altLang="en-US"/>
        </a:p>
      </dgm:t>
    </dgm:pt>
    <dgm:pt modelId="{86D617F7-7FDA-42E8-8788-C52C4D5A6FCE}" type="sibTrans" cxnId="{DD8967C7-EB30-40C6-89B6-364627896BB4}">
      <dgm:prSet/>
      <dgm:spPr/>
      <dgm:t>
        <a:bodyPr/>
        <a:lstStyle/>
        <a:p>
          <a:endParaRPr lang="zh-CN" altLang="en-US"/>
        </a:p>
      </dgm:t>
    </dgm:pt>
    <dgm:pt modelId="{86EFAA46-BDFB-411D-95E5-00CBBFC5E22C}">
      <dgm:prSet phldrT="[文本]" custT="1"/>
      <dgm:spPr/>
      <dgm:t>
        <a:bodyPr/>
        <a:lstStyle/>
        <a:p>
          <a:r>
            <a:rPr lang="zh-CN" altLang="en-US" sz="2000" b="1" dirty="0" smtClean="0">
              <a:latin typeface="微软雅黑" pitchFamily="34" charset="-122"/>
              <a:ea typeface="微软雅黑" pitchFamily="34" charset="-122"/>
            </a:rPr>
            <a:t>智慧教育</a:t>
          </a:r>
          <a:endParaRPr lang="zh-CN" altLang="en-US" sz="2000" b="1" dirty="0">
            <a:latin typeface="微软雅黑" pitchFamily="34" charset="-122"/>
            <a:ea typeface="微软雅黑" pitchFamily="34" charset="-122"/>
          </a:endParaRPr>
        </a:p>
      </dgm:t>
    </dgm:pt>
    <dgm:pt modelId="{A48D3481-C3C0-4AA7-AAE0-BD83855C9E3A}" type="parTrans" cxnId="{3848BA41-1867-4F0F-9C20-08D6588DADC0}">
      <dgm:prSet/>
      <dgm:spPr/>
      <dgm:t>
        <a:bodyPr/>
        <a:lstStyle/>
        <a:p>
          <a:endParaRPr lang="zh-CN" altLang="en-US"/>
        </a:p>
      </dgm:t>
    </dgm:pt>
    <dgm:pt modelId="{F609E366-5E3F-4E0E-8BEC-2D20A97EB88E}" type="sibTrans" cxnId="{3848BA41-1867-4F0F-9C20-08D6588DADC0}">
      <dgm:prSet/>
      <dgm:spPr/>
      <dgm:t>
        <a:bodyPr/>
        <a:lstStyle/>
        <a:p>
          <a:endParaRPr lang="zh-CN" altLang="en-US"/>
        </a:p>
      </dgm:t>
    </dgm:pt>
    <dgm:pt modelId="{87854577-E333-4EA2-99B7-6B4E36457950}">
      <dgm:prSet phldrT="[文本]" custT="1"/>
      <dgm:spPr/>
      <dgm:t>
        <a:bodyPr/>
        <a:lstStyle/>
        <a:p>
          <a:r>
            <a:rPr lang="zh-CN" altLang="en-US" sz="1600" b="1" dirty="0" smtClean="0">
              <a:latin typeface="微软雅黑" pitchFamily="34" charset="-122"/>
              <a:ea typeface="微软雅黑" pitchFamily="34" charset="-122"/>
            </a:rPr>
            <a:t>教育教学与新一代信息技术深度融合：</a:t>
          </a:r>
          <a:r>
            <a:rPr lang="zh-CN" altLang="en-US" sz="1600" b="0" dirty="0" smtClean="0">
              <a:latin typeface="微软雅黑" pitchFamily="34" charset="-122"/>
              <a:ea typeface="微软雅黑" pitchFamily="34" charset="-122"/>
            </a:rPr>
            <a:t>利用新一代信息技术促进教育现代化，改变传统教学模式，教学手段科技化、教育传播信息化、教学方式现代化。</a:t>
          </a:r>
          <a:endParaRPr lang="zh-CN" altLang="en-US" sz="1600" b="0" dirty="0">
            <a:latin typeface="微软雅黑" pitchFamily="34" charset="-122"/>
            <a:ea typeface="微软雅黑" pitchFamily="34" charset="-122"/>
          </a:endParaRPr>
        </a:p>
      </dgm:t>
    </dgm:pt>
    <dgm:pt modelId="{5BF514D1-16A7-437F-AEF6-6C6E155901BF}" type="parTrans" cxnId="{B8A24AB8-68BF-40CE-B5A8-B166661B618F}">
      <dgm:prSet/>
      <dgm:spPr/>
      <dgm:t>
        <a:bodyPr/>
        <a:lstStyle/>
        <a:p>
          <a:endParaRPr lang="zh-CN" altLang="en-US"/>
        </a:p>
      </dgm:t>
    </dgm:pt>
    <dgm:pt modelId="{B89B8CFF-1898-4266-BC5D-4AC711A53F15}" type="sibTrans" cxnId="{B8A24AB8-68BF-40CE-B5A8-B166661B618F}">
      <dgm:prSet/>
      <dgm:spPr/>
      <dgm:t>
        <a:bodyPr/>
        <a:lstStyle/>
        <a:p>
          <a:endParaRPr lang="zh-CN" altLang="en-US"/>
        </a:p>
      </dgm:t>
    </dgm:pt>
    <dgm:pt modelId="{2C2BCF01-CE58-48F4-8768-5C5965D0A098}" type="pres">
      <dgm:prSet presAssocID="{7679D608-E436-435F-B92D-1E7A6564965A}" presName="Name0" presStyleCnt="0">
        <dgm:presLayoutVars>
          <dgm:dir/>
          <dgm:animLvl val="lvl"/>
          <dgm:resizeHandles val="exact"/>
        </dgm:presLayoutVars>
      </dgm:prSet>
      <dgm:spPr/>
      <dgm:t>
        <a:bodyPr/>
        <a:lstStyle/>
        <a:p>
          <a:endParaRPr lang="zh-CN" altLang="en-US"/>
        </a:p>
      </dgm:t>
    </dgm:pt>
    <dgm:pt modelId="{8EE4F33A-526F-40C4-BBAB-F9B0F10357DB}" type="pres">
      <dgm:prSet presAssocID="{0EF3BACD-315D-47AA-BE70-45DD4CDC3FAB}" presName="linNode" presStyleCnt="0"/>
      <dgm:spPr/>
      <dgm:t>
        <a:bodyPr/>
        <a:lstStyle/>
        <a:p>
          <a:endParaRPr lang="zh-CN" altLang="en-US"/>
        </a:p>
      </dgm:t>
    </dgm:pt>
    <dgm:pt modelId="{903CEACD-C055-49BB-9CB3-EF72B42D46C0}" type="pres">
      <dgm:prSet presAssocID="{0EF3BACD-315D-47AA-BE70-45DD4CDC3FAB}" presName="parentText" presStyleLbl="node1" presStyleIdx="0" presStyleCnt="3" custScaleX="69008" custLinFactNeighborX="-213">
        <dgm:presLayoutVars>
          <dgm:chMax val="1"/>
          <dgm:bulletEnabled val="1"/>
        </dgm:presLayoutVars>
      </dgm:prSet>
      <dgm:spPr/>
      <dgm:t>
        <a:bodyPr/>
        <a:lstStyle/>
        <a:p>
          <a:endParaRPr lang="zh-CN" altLang="en-US"/>
        </a:p>
      </dgm:t>
    </dgm:pt>
    <dgm:pt modelId="{7E4595FA-3848-42D0-985D-BCD6CF2C5075}" type="pres">
      <dgm:prSet presAssocID="{0EF3BACD-315D-47AA-BE70-45DD4CDC3FAB}" presName="descendantText" presStyleLbl="alignAccFollowNode1" presStyleIdx="0" presStyleCnt="3" custScaleX="135438" custScaleY="116220">
        <dgm:presLayoutVars>
          <dgm:bulletEnabled val="1"/>
        </dgm:presLayoutVars>
      </dgm:prSet>
      <dgm:spPr/>
      <dgm:t>
        <a:bodyPr/>
        <a:lstStyle/>
        <a:p>
          <a:endParaRPr lang="zh-CN" altLang="en-US"/>
        </a:p>
      </dgm:t>
    </dgm:pt>
    <dgm:pt modelId="{F6588CA6-8D9E-4EA1-941E-3CF70E6A1BF6}" type="pres">
      <dgm:prSet presAssocID="{CD3F1271-4252-4BF0-BCD3-F4C21D62BF63}" presName="sp" presStyleCnt="0"/>
      <dgm:spPr/>
      <dgm:t>
        <a:bodyPr/>
        <a:lstStyle/>
        <a:p>
          <a:endParaRPr lang="zh-CN" altLang="en-US"/>
        </a:p>
      </dgm:t>
    </dgm:pt>
    <dgm:pt modelId="{3A0F46DC-7D87-47D0-85E0-83A709CE8A64}" type="pres">
      <dgm:prSet presAssocID="{C0EF48AE-E4F1-4193-9875-1CBB7B8C5902}" presName="linNode" presStyleCnt="0"/>
      <dgm:spPr/>
      <dgm:t>
        <a:bodyPr/>
        <a:lstStyle/>
        <a:p>
          <a:endParaRPr lang="zh-CN" altLang="en-US"/>
        </a:p>
      </dgm:t>
    </dgm:pt>
    <dgm:pt modelId="{971A7669-373E-4D9B-8600-1C72A0C73AA4}" type="pres">
      <dgm:prSet presAssocID="{C0EF48AE-E4F1-4193-9875-1CBB7B8C5902}" presName="parentText" presStyleLbl="node1" presStyleIdx="1" presStyleCnt="3" custScaleX="69008" custLinFactNeighborX="-213">
        <dgm:presLayoutVars>
          <dgm:chMax val="1"/>
          <dgm:bulletEnabled val="1"/>
        </dgm:presLayoutVars>
      </dgm:prSet>
      <dgm:spPr/>
      <dgm:t>
        <a:bodyPr/>
        <a:lstStyle/>
        <a:p>
          <a:endParaRPr lang="zh-CN" altLang="en-US"/>
        </a:p>
      </dgm:t>
    </dgm:pt>
    <dgm:pt modelId="{A694A98F-7DE3-47FE-9D2F-83A58E5A397C}" type="pres">
      <dgm:prSet presAssocID="{C0EF48AE-E4F1-4193-9875-1CBB7B8C5902}" presName="descendantText" presStyleLbl="alignAccFollowNode1" presStyleIdx="1" presStyleCnt="3" custScaleX="139346" custLinFactNeighborX="-213">
        <dgm:presLayoutVars>
          <dgm:bulletEnabled val="1"/>
        </dgm:presLayoutVars>
      </dgm:prSet>
      <dgm:spPr/>
      <dgm:t>
        <a:bodyPr/>
        <a:lstStyle/>
        <a:p>
          <a:endParaRPr lang="zh-CN" altLang="en-US"/>
        </a:p>
      </dgm:t>
    </dgm:pt>
    <dgm:pt modelId="{AF1FE48D-9D75-4994-B8B1-103B890EA167}" type="pres">
      <dgm:prSet presAssocID="{53D45A7E-C4A7-42D5-B2B1-8CE2B3BFFA61}" presName="sp" presStyleCnt="0"/>
      <dgm:spPr/>
      <dgm:t>
        <a:bodyPr/>
        <a:lstStyle/>
        <a:p>
          <a:endParaRPr lang="zh-CN" altLang="en-US"/>
        </a:p>
      </dgm:t>
    </dgm:pt>
    <dgm:pt modelId="{E21AFA94-CE45-4458-B72F-801D02D75BFA}" type="pres">
      <dgm:prSet presAssocID="{86EFAA46-BDFB-411D-95E5-00CBBFC5E22C}" presName="linNode" presStyleCnt="0"/>
      <dgm:spPr/>
      <dgm:t>
        <a:bodyPr/>
        <a:lstStyle/>
        <a:p>
          <a:endParaRPr lang="zh-CN" altLang="en-US"/>
        </a:p>
      </dgm:t>
    </dgm:pt>
    <dgm:pt modelId="{54C94873-1BCD-425F-94C6-168B382EE034}" type="pres">
      <dgm:prSet presAssocID="{86EFAA46-BDFB-411D-95E5-00CBBFC5E22C}" presName="parentText" presStyleLbl="node1" presStyleIdx="2" presStyleCnt="3" custScaleX="69008" custLinFactNeighborX="-213">
        <dgm:presLayoutVars>
          <dgm:chMax val="1"/>
          <dgm:bulletEnabled val="1"/>
        </dgm:presLayoutVars>
      </dgm:prSet>
      <dgm:spPr/>
      <dgm:t>
        <a:bodyPr/>
        <a:lstStyle/>
        <a:p>
          <a:endParaRPr lang="zh-CN" altLang="en-US"/>
        </a:p>
      </dgm:t>
    </dgm:pt>
    <dgm:pt modelId="{FFE59997-8681-49DB-94AF-93687BA2797A}" type="pres">
      <dgm:prSet presAssocID="{86EFAA46-BDFB-411D-95E5-00CBBFC5E22C}" presName="descendantText" presStyleLbl="alignAccFollowNode1" presStyleIdx="2" presStyleCnt="3" custScaleX="133225" custScaleY="114415" custLinFactNeighborX="-213">
        <dgm:presLayoutVars>
          <dgm:bulletEnabled val="1"/>
        </dgm:presLayoutVars>
      </dgm:prSet>
      <dgm:spPr/>
      <dgm:t>
        <a:bodyPr/>
        <a:lstStyle/>
        <a:p>
          <a:endParaRPr lang="zh-CN" altLang="en-US"/>
        </a:p>
      </dgm:t>
    </dgm:pt>
  </dgm:ptLst>
  <dgm:cxnLst>
    <dgm:cxn modelId="{D1F93295-E705-40F5-B9A4-9FF37D737587}" type="presOf" srcId="{C0EF48AE-E4F1-4193-9875-1CBB7B8C5902}" destId="{971A7669-373E-4D9B-8600-1C72A0C73AA4}" srcOrd="0" destOrd="0" presId="urn:microsoft.com/office/officeart/2005/8/layout/vList5"/>
    <dgm:cxn modelId="{503185EE-0059-4207-B7A0-FA7D67C2759B}" type="presOf" srcId="{0EF3BACD-315D-47AA-BE70-45DD4CDC3FAB}" destId="{903CEACD-C055-49BB-9CB3-EF72B42D46C0}" srcOrd="0" destOrd="0" presId="urn:microsoft.com/office/officeart/2005/8/layout/vList5"/>
    <dgm:cxn modelId="{3848BA41-1867-4F0F-9C20-08D6588DADC0}" srcId="{7679D608-E436-435F-B92D-1E7A6564965A}" destId="{86EFAA46-BDFB-411D-95E5-00CBBFC5E22C}" srcOrd="2" destOrd="0" parTransId="{A48D3481-C3C0-4AA7-AAE0-BD83855C9E3A}" sibTransId="{F609E366-5E3F-4E0E-8BEC-2D20A97EB88E}"/>
    <dgm:cxn modelId="{CB5E0CA0-7956-4A6B-A767-D14EE6964C47}" type="presOf" srcId="{87854577-E333-4EA2-99B7-6B4E36457950}" destId="{FFE59997-8681-49DB-94AF-93687BA2797A}" srcOrd="0" destOrd="0" presId="urn:microsoft.com/office/officeart/2005/8/layout/vList5"/>
    <dgm:cxn modelId="{B8A24AB8-68BF-40CE-B5A8-B166661B618F}" srcId="{86EFAA46-BDFB-411D-95E5-00CBBFC5E22C}" destId="{87854577-E333-4EA2-99B7-6B4E36457950}" srcOrd="0" destOrd="0" parTransId="{5BF514D1-16A7-437F-AEF6-6C6E155901BF}" sibTransId="{B89B8CFF-1898-4266-BC5D-4AC711A53F15}"/>
    <dgm:cxn modelId="{D2167190-2C4A-477C-B087-5C8190042DB6}" srcId="{7679D608-E436-435F-B92D-1E7A6564965A}" destId="{0EF3BACD-315D-47AA-BE70-45DD4CDC3FAB}" srcOrd="0" destOrd="0" parTransId="{A361245C-1332-4EF7-A265-B3B1AAEEA5ED}" sibTransId="{CD3F1271-4252-4BF0-BCD3-F4C21D62BF63}"/>
    <dgm:cxn modelId="{1040695F-AEDC-43DC-B68B-0DE37F7F55E1}" type="presOf" srcId="{A3EC1A04-4710-4D3A-B9E3-D27C976CC2A1}" destId="{7E4595FA-3848-42D0-985D-BCD6CF2C5075}" srcOrd="0" destOrd="0" presId="urn:microsoft.com/office/officeart/2005/8/layout/vList5"/>
    <dgm:cxn modelId="{52291B1F-B571-4B00-93A1-D77AD75F3705}" srcId="{0EF3BACD-315D-47AA-BE70-45DD4CDC3FAB}" destId="{A3EC1A04-4710-4D3A-B9E3-D27C976CC2A1}" srcOrd="0" destOrd="0" parTransId="{B3943E80-BE67-4118-8F9F-A01270A9411A}" sibTransId="{F5D4EBEA-6233-45D3-A87A-CC28AC570D83}"/>
    <dgm:cxn modelId="{DD8967C7-EB30-40C6-89B6-364627896BB4}" srcId="{C0EF48AE-E4F1-4193-9875-1CBB7B8C5902}" destId="{4DEA3516-1E2C-4BFC-ABF9-47C58BED8713}" srcOrd="0" destOrd="0" parTransId="{F5481966-C40E-4714-8DB7-CF129F569C3B}" sibTransId="{86D617F7-7FDA-42E8-8788-C52C4D5A6FCE}"/>
    <dgm:cxn modelId="{E6868EFD-8497-4FEA-9A1B-680EEE5C3A35}" type="presOf" srcId="{86EFAA46-BDFB-411D-95E5-00CBBFC5E22C}" destId="{54C94873-1BCD-425F-94C6-168B382EE034}" srcOrd="0" destOrd="0" presId="urn:microsoft.com/office/officeart/2005/8/layout/vList5"/>
    <dgm:cxn modelId="{18E54031-90A1-4900-9F43-C223E4AA5123}" srcId="{7679D608-E436-435F-B92D-1E7A6564965A}" destId="{C0EF48AE-E4F1-4193-9875-1CBB7B8C5902}" srcOrd="1" destOrd="0" parTransId="{330E031A-272B-4389-8B81-5BD2E5CCCE68}" sibTransId="{53D45A7E-C4A7-42D5-B2B1-8CE2B3BFFA61}"/>
    <dgm:cxn modelId="{7B522240-DA12-4E6C-BC24-9E72FC65B03E}" type="presOf" srcId="{4DEA3516-1E2C-4BFC-ABF9-47C58BED8713}" destId="{A694A98F-7DE3-47FE-9D2F-83A58E5A397C}" srcOrd="0" destOrd="0" presId="urn:microsoft.com/office/officeart/2005/8/layout/vList5"/>
    <dgm:cxn modelId="{70B6D8A1-00B4-4B44-AA6F-D2BD634CE078}" type="presOf" srcId="{7679D608-E436-435F-B92D-1E7A6564965A}" destId="{2C2BCF01-CE58-48F4-8768-5C5965D0A098}" srcOrd="0" destOrd="0" presId="urn:microsoft.com/office/officeart/2005/8/layout/vList5"/>
    <dgm:cxn modelId="{4F78053A-B012-4244-8BBF-1D2748AAC47B}" type="presParOf" srcId="{2C2BCF01-CE58-48F4-8768-5C5965D0A098}" destId="{8EE4F33A-526F-40C4-BBAB-F9B0F10357DB}" srcOrd="0" destOrd="0" presId="urn:microsoft.com/office/officeart/2005/8/layout/vList5"/>
    <dgm:cxn modelId="{39F907B8-D58C-4128-8120-E103FF13A3BD}" type="presParOf" srcId="{8EE4F33A-526F-40C4-BBAB-F9B0F10357DB}" destId="{903CEACD-C055-49BB-9CB3-EF72B42D46C0}" srcOrd="0" destOrd="0" presId="urn:microsoft.com/office/officeart/2005/8/layout/vList5"/>
    <dgm:cxn modelId="{B89A12C4-F2DA-4168-8EE8-844AE7F6259C}" type="presParOf" srcId="{8EE4F33A-526F-40C4-BBAB-F9B0F10357DB}" destId="{7E4595FA-3848-42D0-985D-BCD6CF2C5075}" srcOrd="1" destOrd="0" presId="urn:microsoft.com/office/officeart/2005/8/layout/vList5"/>
    <dgm:cxn modelId="{C2A1F630-F7EE-44AD-B4A7-1D1DD06545FB}" type="presParOf" srcId="{2C2BCF01-CE58-48F4-8768-5C5965D0A098}" destId="{F6588CA6-8D9E-4EA1-941E-3CF70E6A1BF6}" srcOrd="1" destOrd="0" presId="urn:microsoft.com/office/officeart/2005/8/layout/vList5"/>
    <dgm:cxn modelId="{847CA36F-E732-48F4-946D-4D4476C3E17E}" type="presParOf" srcId="{2C2BCF01-CE58-48F4-8768-5C5965D0A098}" destId="{3A0F46DC-7D87-47D0-85E0-83A709CE8A64}" srcOrd="2" destOrd="0" presId="urn:microsoft.com/office/officeart/2005/8/layout/vList5"/>
    <dgm:cxn modelId="{052023D8-08BF-41D3-84F7-3FAC2349B6C3}" type="presParOf" srcId="{3A0F46DC-7D87-47D0-85E0-83A709CE8A64}" destId="{971A7669-373E-4D9B-8600-1C72A0C73AA4}" srcOrd="0" destOrd="0" presId="urn:microsoft.com/office/officeart/2005/8/layout/vList5"/>
    <dgm:cxn modelId="{5B3BB66A-B6A3-4C1C-9CB6-263DB49A78A1}" type="presParOf" srcId="{3A0F46DC-7D87-47D0-85E0-83A709CE8A64}" destId="{A694A98F-7DE3-47FE-9D2F-83A58E5A397C}" srcOrd="1" destOrd="0" presId="urn:microsoft.com/office/officeart/2005/8/layout/vList5"/>
    <dgm:cxn modelId="{F0C26001-F113-480E-BB66-698F2FD43222}" type="presParOf" srcId="{2C2BCF01-CE58-48F4-8768-5C5965D0A098}" destId="{AF1FE48D-9D75-4994-B8B1-103B890EA167}" srcOrd="3" destOrd="0" presId="urn:microsoft.com/office/officeart/2005/8/layout/vList5"/>
    <dgm:cxn modelId="{2D74EF77-F3BB-4B58-B1A5-EC19E10F4DF5}" type="presParOf" srcId="{2C2BCF01-CE58-48F4-8768-5C5965D0A098}" destId="{E21AFA94-CE45-4458-B72F-801D02D75BFA}" srcOrd="4" destOrd="0" presId="urn:microsoft.com/office/officeart/2005/8/layout/vList5"/>
    <dgm:cxn modelId="{254628B6-6F93-4750-9066-F1C55396E2E4}" type="presParOf" srcId="{E21AFA94-CE45-4458-B72F-801D02D75BFA}" destId="{54C94873-1BCD-425F-94C6-168B382EE034}" srcOrd="0" destOrd="0" presId="urn:microsoft.com/office/officeart/2005/8/layout/vList5"/>
    <dgm:cxn modelId="{26EFB453-DFB3-42B1-907C-BB960A6D86C9}" type="presParOf" srcId="{E21AFA94-CE45-4458-B72F-801D02D75BFA}" destId="{FFE59997-8681-49DB-94AF-93687BA2797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67ED8F-D67B-4018-BF90-14870661F4F2}"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636ED11C-1AAE-441B-8EB9-C61DF548E5ED}">
      <dgm:prSet phldrT="[文本]" custT="1"/>
      <dgm:spPr/>
      <dgm:t>
        <a:bodyPr/>
        <a:lstStyle/>
        <a:p>
          <a:r>
            <a:rPr lang="zh-CN" altLang="en-US" sz="2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建设思路</a:t>
          </a:r>
          <a:endParaRPr lang="zh-CN" alt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dgm:t>
    </dgm:pt>
    <dgm:pt modelId="{5314E2BC-0B01-49C6-86A7-8A420702FF28}" type="parTrans" cxnId="{3E27EB9C-A572-4B41-A971-6E7FC875D211}">
      <dgm:prSet/>
      <dgm:spPr/>
      <dgm:t>
        <a:bodyPr/>
        <a:lstStyle/>
        <a:p>
          <a:endParaRPr lang="zh-CN" altLang="en-US"/>
        </a:p>
      </dgm:t>
    </dgm:pt>
    <dgm:pt modelId="{949CFDDD-10F1-4E4E-9215-2DFF0506D58B}" type="sibTrans" cxnId="{3E27EB9C-A572-4B41-A971-6E7FC875D211}">
      <dgm:prSet/>
      <dgm:spPr/>
      <dgm:t>
        <a:bodyPr/>
        <a:lstStyle/>
        <a:p>
          <a:endParaRPr lang="zh-CN" altLang="en-US"/>
        </a:p>
      </dgm:t>
    </dgm:pt>
    <dgm:pt modelId="{67EE4841-6312-4591-87D1-0CD9F789E86C}">
      <dgm:prSet phldrT="[文本]"/>
      <dgm:spPr>
        <a:solidFill>
          <a:schemeClr val="accent2">
            <a:alpha val="50000"/>
          </a:schemeClr>
        </a:solidFill>
      </dgm:spPr>
      <dgm:t>
        <a:bodyPr/>
        <a:lstStyle/>
        <a:p>
          <a:r>
            <a:rPr lang="zh-CN" altLang="en-US" dirty="0" smtClean="0">
              <a:latin typeface="微软雅黑" pitchFamily="34" charset="-122"/>
              <a:ea typeface="微软雅黑" pitchFamily="34" charset="-122"/>
            </a:rPr>
            <a:t>产</a:t>
          </a:r>
          <a:endParaRPr lang="zh-CN" altLang="en-US" dirty="0">
            <a:latin typeface="微软雅黑" pitchFamily="34" charset="-122"/>
            <a:ea typeface="微软雅黑" pitchFamily="34" charset="-122"/>
          </a:endParaRPr>
        </a:p>
      </dgm:t>
    </dgm:pt>
    <dgm:pt modelId="{ACEBCEDB-AC0E-499F-B1C6-0CA59A30E2D0}" type="parTrans" cxnId="{A8C8A34B-9359-4DC2-82D5-78A064E8EDBC}">
      <dgm:prSet/>
      <dgm:spPr/>
      <dgm:t>
        <a:bodyPr/>
        <a:lstStyle/>
        <a:p>
          <a:endParaRPr lang="zh-CN" altLang="en-US"/>
        </a:p>
      </dgm:t>
    </dgm:pt>
    <dgm:pt modelId="{867D2127-7D30-4A39-848E-A000A38DD17F}" type="sibTrans" cxnId="{A8C8A34B-9359-4DC2-82D5-78A064E8EDBC}">
      <dgm:prSet/>
      <dgm:spPr/>
      <dgm:t>
        <a:bodyPr/>
        <a:lstStyle/>
        <a:p>
          <a:endParaRPr lang="zh-CN" altLang="en-US"/>
        </a:p>
      </dgm:t>
    </dgm:pt>
    <dgm:pt modelId="{A6E477E4-482B-427F-93CF-4EA8BC3C13BB}">
      <dgm:prSet phldrT="[文本]"/>
      <dgm:spPr>
        <a:solidFill>
          <a:srgbClr val="92D050">
            <a:alpha val="50000"/>
          </a:srgbClr>
        </a:solidFill>
      </dgm:spPr>
      <dgm:t>
        <a:bodyPr/>
        <a:lstStyle/>
        <a:p>
          <a:r>
            <a:rPr lang="zh-CN" altLang="en-US" dirty="0" smtClean="0">
              <a:latin typeface="微软雅黑" pitchFamily="34" charset="-122"/>
              <a:ea typeface="微软雅黑" pitchFamily="34" charset="-122"/>
            </a:rPr>
            <a:t>学</a:t>
          </a:r>
        </a:p>
      </dgm:t>
    </dgm:pt>
    <dgm:pt modelId="{232FD803-1A3F-4CE0-80C9-A35D5575D9E1}" type="parTrans" cxnId="{E6D6FCE0-D893-45AF-BECF-15A48491D879}">
      <dgm:prSet/>
      <dgm:spPr/>
      <dgm:t>
        <a:bodyPr/>
        <a:lstStyle/>
        <a:p>
          <a:endParaRPr lang="zh-CN" altLang="en-US"/>
        </a:p>
      </dgm:t>
    </dgm:pt>
    <dgm:pt modelId="{C79DDED1-A62C-4A76-9418-2AA58D518B70}" type="sibTrans" cxnId="{E6D6FCE0-D893-45AF-BECF-15A48491D879}">
      <dgm:prSet/>
      <dgm:spPr/>
      <dgm:t>
        <a:bodyPr/>
        <a:lstStyle/>
        <a:p>
          <a:endParaRPr lang="zh-CN" altLang="en-US"/>
        </a:p>
      </dgm:t>
    </dgm:pt>
    <dgm:pt modelId="{3024C39A-6E3C-47F9-B09C-3CF3905A7E8E}">
      <dgm:prSet phldrT="[文本]"/>
      <dgm:spPr>
        <a:solidFill>
          <a:schemeClr val="accent4">
            <a:lumMod val="75000"/>
            <a:alpha val="50000"/>
          </a:schemeClr>
        </a:solidFill>
      </dgm:spPr>
      <dgm:t>
        <a:bodyPr/>
        <a:lstStyle/>
        <a:p>
          <a:r>
            <a:rPr lang="zh-CN" altLang="en-US" dirty="0" smtClean="0">
              <a:latin typeface="微软雅黑" pitchFamily="34" charset="-122"/>
              <a:ea typeface="微软雅黑" pitchFamily="34" charset="-122"/>
            </a:rPr>
            <a:t>创</a:t>
          </a:r>
        </a:p>
      </dgm:t>
    </dgm:pt>
    <dgm:pt modelId="{2DB6EA7F-1E15-41B7-8666-DDA4FE90AC64}" type="parTrans" cxnId="{90E4530E-43F8-4BA0-BF35-E833228CB8D4}">
      <dgm:prSet/>
      <dgm:spPr/>
      <dgm:t>
        <a:bodyPr/>
        <a:lstStyle/>
        <a:p>
          <a:endParaRPr lang="zh-CN" altLang="en-US"/>
        </a:p>
      </dgm:t>
    </dgm:pt>
    <dgm:pt modelId="{5244A9CB-BAB7-4A0D-9016-68D19ABE4ABA}" type="sibTrans" cxnId="{90E4530E-43F8-4BA0-BF35-E833228CB8D4}">
      <dgm:prSet/>
      <dgm:spPr/>
      <dgm:t>
        <a:bodyPr/>
        <a:lstStyle/>
        <a:p>
          <a:endParaRPr lang="zh-CN" altLang="en-US"/>
        </a:p>
      </dgm:t>
    </dgm:pt>
    <dgm:pt modelId="{B401D419-F74B-45D7-8323-764B39C20D67}">
      <dgm:prSet phldrT="[文本]"/>
      <dgm:spPr>
        <a:solidFill>
          <a:srgbClr val="943634">
            <a:alpha val="50000"/>
          </a:srgbClr>
        </a:solidFill>
      </dgm:spPr>
      <dgm:t>
        <a:bodyPr/>
        <a:lstStyle/>
        <a:p>
          <a:r>
            <a:rPr lang="zh-CN" altLang="en-US" dirty="0" smtClean="0">
              <a:latin typeface="微软雅黑" pitchFamily="34" charset="-122"/>
              <a:ea typeface="微软雅黑" pitchFamily="34" charset="-122"/>
            </a:rPr>
            <a:t>训</a:t>
          </a:r>
        </a:p>
      </dgm:t>
    </dgm:pt>
    <dgm:pt modelId="{855E7045-FAC0-4E5C-8B52-D881558BCBDE}" type="parTrans" cxnId="{F0D3EF4C-19EA-45C4-9282-93ED6679A563}">
      <dgm:prSet/>
      <dgm:spPr/>
      <dgm:t>
        <a:bodyPr/>
        <a:lstStyle/>
        <a:p>
          <a:endParaRPr lang="zh-CN" altLang="en-US"/>
        </a:p>
      </dgm:t>
    </dgm:pt>
    <dgm:pt modelId="{D92F08EC-DCB3-4FA4-BD27-2C9006CDDA24}" type="sibTrans" cxnId="{F0D3EF4C-19EA-45C4-9282-93ED6679A563}">
      <dgm:prSet/>
      <dgm:spPr/>
      <dgm:t>
        <a:bodyPr/>
        <a:lstStyle/>
        <a:p>
          <a:endParaRPr lang="zh-CN" altLang="en-US"/>
        </a:p>
      </dgm:t>
    </dgm:pt>
    <dgm:pt modelId="{F6488255-93E0-4ED8-92E0-A69D585242AB}">
      <dgm:prSet/>
      <dgm:spPr>
        <a:solidFill>
          <a:schemeClr val="bg1">
            <a:lumMod val="50000"/>
            <a:alpha val="50000"/>
          </a:schemeClr>
        </a:solidFill>
      </dgm:spPr>
      <dgm:t>
        <a:bodyPr/>
        <a:lstStyle/>
        <a:p>
          <a:r>
            <a:rPr lang="zh-CN" altLang="en-US" dirty="0" smtClean="0">
              <a:latin typeface="微软雅黑" pitchFamily="34" charset="-122"/>
              <a:ea typeface="微软雅黑" pitchFamily="34" charset="-122"/>
            </a:rPr>
            <a:t>研</a:t>
          </a:r>
        </a:p>
      </dgm:t>
    </dgm:pt>
    <dgm:pt modelId="{B0521BCE-9813-4429-A5FC-2939E93E2239}" type="parTrans" cxnId="{00E33C2A-35A1-4692-B953-B09B0868C855}">
      <dgm:prSet/>
      <dgm:spPr/>
      <dgm:t>
        <a:bodyPr/>
        <a:lstStyle/>
        <a:p>
          <a:endParaRPr lang="zh-CN" altLang="en-US"/>
        </a:p>
      </dgm:t>
    </dgm:pt>
    <dgm:pt modelId="{6AD4EFDB-AD69-4F4A-A914-FF235219E6F9}" type="sibTrans" cxnId="{00E33C2A-35A1-4692-B953-B09B0868C855}">
      <dgm:prSet/>
      <dgm:spPr/>
      <dgm:t>
        <a:bodyPr/>
        <a:lstStyle/>
        <a:p>
          <a:endParaRPr lang="zh-CN" altLang="en-US"/>
        </a:p>
      </dgm:t>
    </dgm:pt>
    <dgm:pt modelId="{7D41776F-B507-4CEC-9C42-2DD627A8795E}" type="pres">
      <dgm:prSet presAssocID="{5767ED8F-D67B-4018-BF90-14870661F4F2}" presName="composite" presStyleCnt="0">
        <dgm:presLayoutVars>
          <dgm:chMax val="1"/>
          <dgm:dir/>
          <dgm:resizeHandles val="exact"/>
        </dgm:presLayoutVars>
      </dgm:prSet>
      <dgm:spPr/>
      <dgm:t>
        <a:bodyPr/>
        <a:lstStyle/>
        <a:p>
          <a:endParaRPr lang="zh-CN" altLang="en-US"/>
        </a:p>
      </dgm:t>
    </dgm:pt>
    <dgm:pt modelId="{AFB8C1A6-0311-4D5F-B3E1-D0BD2EEF7FEC}" type="pres">
      <dgm:prSet presAssocID="{5767ED8F-D67B-4018-BF90-14870661F4F2}" presName="radial" presStyleCnt="0">
        <dgm:presLayoutVars>
          <dgm:animLvl val="ctr"/>
        </dgm:presLayoutVars>
      </dgm:prSet>
      <dgm:spPr/>
    </dgm:pt>
    <dgm:pt modelId="{E2833E0D-C184-4E65-BD38-F742A293A566}" type="pres">
      <dgm:prSet presAssocID="{636ED11C-1AAE-441B-8EB9-C61DF548E5ED}" presName="centerShape" presStyleLbl="vennNode1" presStyleIdx="0" presStyleCnt="6"/>
      <dgm:spPr/>
      <dgm:t>
        <a:bodyPr/>
        <a:lstStyle/>
        <a:p>
          <a:endParaRPr lang="zh-CN" altLang="en-US"/>
        </a:p>
      </dgm:t>
    </dgm:pt>
    <dgm:pt modelId="{AEC9F9D7-88D5-4C6A-998A-4C7B9432E9FE}" type="pres">
      <dgm:prSet presAssocID="{67EE4841-6312-4591-87D1-0CD9F789E86C}" presName="node" presStyleLbl="vennNode1" presStyleIdx="1" presStyleCnt="6">
        <dgm:presLayoutVars>
          <dgm:bulletEnabled val="1"/>
        </dgm:presLayoutVars>
      </dgm:prSet>
      <dgm:spPr/>
      <dgm:t>
        <a:bodyPr/>
        <a:lstStyle/>
        <a:p>
          <a:endParaRPr lang="zh-CN" altLang="en-US"/>
        </a:p>
      </dgm:t>
    </dgm:pt>
    <dgm:pt modelId="{12DFF4CB-CD71-429D-AF9F-BF61FC80A36E}" type="pres">
      <dgm:prSet presAssocID="{A6E477E4-482B-427F-93CF-4EA8BC3C13BB}" presName="node" presStyleLbl="vennNode1" presStyleIdx="2" presStyleCnt="6">
        <dgm:presLayoutVars>
          <dgm:bulletEnabled val="1"/>
        </dgm:presLayoutVars>
      </dgm:prSet>
      <dgm:spPr/>
      <dgm:t>
        <a:bodyPr/>
        <a:lstStyle/>
        <a:p>
          <a:endParaRPr lang="zh-CN" altLang="en-US"/>
        </a:p>
      </dgm:t>
    </dgm:pt>
    <dgm:pt modelId="{6E0A57CB-FEF0-4767-BF38-2E1C74DD26E9}" type="pres">
      <dgm:prSet presAssocID="{F6488255-93E0-4ED8-92E0-A69D585242AB}" presName="node" presStyleLbl="vennNode1" presStyleIdx="3" presStyleCnt="6">
        <dgm:presLayoutVars>
          <dgm:bulletEnabled val="1"/>
        </dgm:presLayoutVars>
      </dgm:prSet>
      <dgm:spPr/>
      <dgm:t>
        <a:bodyPr/>
        <a:lstStyle/>
        <a:p>
          <a:endParaRPr lang="zh-CN" altLang="en-US"/>
        </a:p>
      </dgm:t>
    </dgm:pt>
    <dgm:pt modelId="{C1B3E94F-06B5-43FD-BF98-A340F0B84991}" type="pres">
      <dgm:prSet presAssocID="{3024C39A-6E3C-47F9-B09C-3CF3905A7E8E}" presName="node" presStyleLbl="vennNode1" presStyleIdx="4" presStyleCnt="6">
        <dgm:presLayoutVars>
          <dgm:bulletEnabled val="1"/>
        </dgm:presLayoutVars>
      </dgm:prSet>
      <dgm:spPr/>
      <dgm:t>
        <a:bodyPr/>
        <a:lstStyle/>
        <a:p>
          <a:endParaRPr lang="zh-CN" altLang="en-US"/>
        </a:p>
      </dgm:t>
    </dgm:pt>
    <dgm:pt modelId="{0064E696-91E3-4FFB-8533-DC54B98BE14B}" type="pres">
      <dgm:prSet presAssocID="{B401D419-F74B-45D7-8323-764B39C20D67}" presName="node" presStyleLbl="vennNode1" presStyleIdx="5" presStyleCnt="6">
        <dgm:presLayoutVars>
          <dgm:bulletEnabled val="1"/>
        </dgm:presLayoutVars>
      </dgm:prSet>
      <dgm:spPr/>
      <dgm:t>
        <a:bodyPr/>
        <a:lstStyle/>
        <a:p>
          <a:endParaRPr lang="zh-CN" altLang="en-US"/>
        </a:p>
      </dgm:t>
    </dgm:pt>
  </dgm:ptLst>
  <dgm:cxnLst>
    <dgm:cxn modelId="{4E0CC545-19D3-4E5B-8EE3-1D976FD36627}" type="presOf" srcId="{B401D419-F74B-45D7-8323-764B39C20D67}" destId="{0064E696-91E3-4FFB-8533-DC54B98BE14B}" srcOrd="0" destOrd="0" presId="urn:microsoft.com/office/officeart/2005/8/layout/radial3"/>
    <dgm:cxn modelId="{FD51E6C2-A918-428A-A44D-1C0D0906CAA8}" type="presOf" srcId="{5767ED8F-D67B-4018-BF90-14870661F4F2}" destId="{7D41776F-B507-4CEC-9C42-2DD627A8795E}" srcOrd="0" destOrd="0" presId="urn:microsoft.com/office/officeart/2005/8/layout/radial3"/>
    <dgm:cxn modelId="{00E33C2A-35A1-4692-B953-B09B0868C855}" srcId="{636ED11C-1AAE-441B-8EB9-C61DF548E5ED}" destId="{F6488255-93E0-4ED8-92E0-A69D585242AB}" srcOrd="2" destOrd="0" parTransId="{B0521BCE-9813-4429-A5FC-2939E93E2239}" sibTransId="{6AD4EFDB-AD69-4F4A-A914-FF235219E6F9}"/>
    <dgm:cxn modelId="{3A9B472D-853C-44BE-99B5-49AD7122600F}" type="presOf" srcId="{A6E477E4-482B-427F-93CF-4EA8BC3C13BB}" destId="{12DFF4CB-CD71-429D-AF9F-BF61FC80A36E}" srcOrd="0" destOrd="0" presId="urn:microsoft.com/office/officeart/2005/8/layout/radial3"/>
    <dgm:cxn modelId="{8B968670-2CF7-4385-8A3A-E84D2BA1322B}" type="presOf" srcId="{636ED11C-1AAE-441B-8EB9-C61DF548E5ED}" destId="{E2833E0D-C184-4E65-BD38-F742A293A566}" srcOrd="0" destOrd="0" presId="urn:microsoft.com/office/officeart/2005/8/layout/radial3"/>
    <dgm:cxn modelId="{A8C8A34B-9359-4DC2-82D5-78A064E8EDBC}" srcId="{636ED11C-1AAE-441B-8EB9-C61DF548E5ED}" destId="{67EE4841-6312-4591-87D1-0CD9F789E86C}" srcOrd="0" destOrd="0" parTransId="{ACEBCEDB-AC0E-499F-B1C6-0CA59A30E2D0}" sibTransId="{867D2127-7D30-4A39-848E-A000A38DD17F}"/>
    <dgm:cxn modelId="{77F37BD0-0DD3-499F-847A-1F389DFEF58F}" type="presOf" srcId="{3024C39A-6E3C-47F9-B09C-3CF3905A7E8E}" destId="{C1B3E94F-06B5-43FD-BF98-A340F0B84991}" srcOrd="0" destOrd="0" presId="urn:microsoft.com/office/officeart/2005/8/layout/radial3"/>
    <dgm:cxn modelId="{E6D6FCE0-D893-45AF-BECF-15A48491D879}" srcId="{636ED11C-1AAE-441B-8EB9-C61DF548E5ED}" destId="{A6E477E4-482B-427F-93CF-4EA8BC3C13BB}" srcOrd="1" destOrd="0" parTransId="{232FD803-1A3F-4CE0-80C9-A35D5575D9E1}" sibTransId="{C79DDED1-A62C-4A76-9418-2AA58D518B70}"/>
    <dgm:cxn modelId="{F0D3EF4C-19EA-45C4-9282-93ED6679A563}" srcId="{636ED11C-1AAE-441B-8EB9-C61DF548E5ED}" destId="{B401D419-F74B-45D7-8323-764B39C20D67}" srcOrd="4" destOrd="0" parTransId="{855E7045-FAC0-4E5C-8B52-D881558BCBDE}" sibTransId="{D92F08EC-DCB3-4FA4-BD27-2C9006CDDA24}"/>
    <dgm:cxn modelId="{3E27EB9C-A572-4B41-A971-6E7FC875D211}" srcId="{5767ED8F-D67B-4018-BF90-14870661F4F2}" destId="{636ED11C-1AAE-441B-8EB9-C61DF548E5ED}" srcOrd="0" destOrd="0" parTransId="{5314E2BC-0B01-49C6-86A7-8A420702FF28}" sibTransId="{949CFDDD-10F1-4E4E-9215-2DFF0506D58B}"/>
    <dgm:cxn modelId="{686A8DD3-D847-4EB1-9DB4-EB5DAB1EE770}" type="presOf" srcId="{F6488255-93E0-4ED8-92E0-A69D585242AB}" destId="{6E0A57CB-FEF0-4767-BF38-2E1C74DD26E9}" srcOrd="0" destOrd="0" presId="urn:microsoft.com/office/officeart/2005/8/layout/radial3"/>
    <dgm:cxn modelId="{90E4530E-43F8-4BA0-BF35-E833228CB8D4}" srcId="{636ED11C-1AAE-441B-8EB9-C61DF548E5ED}" destId="{3024C39A-6E3C-47F9-B09C-3CF3905A7E8E}" srcOrd="3" destOrd="0" parTransId="{2DB6EA7F-1E15-41B7-8666-DDA4FE90AC64}" sibTransId="{5244A9CB-BAB7-4A0D-9016-68D19ABE4ABA}"/>
    <dgm:cxn modelId="{CC9BA5DD-7212-4517-8864-C68172389FF5}" type="presOf" srcId="{67EE4841-6312-4591-87D1-0CD9F789E86C}" destId="{AEC9F9D7-88D5-4C6A-998A-4C7B9432E9FE}" srcOrd="0" destOrd="0" presId="urn:microsoft.com/office/officeart/2005/8/layout/radial3"/>
    <dgm:cxn modelId="{6836B75D-59B8-449C-8101-30BD20AB3476}" type="presParOf" srcId="{7D41776F-B507-4CEC-9C42-2DD627A8795E}" destId="{AFB8C1A6-0311-4D5F-B3E1-D0BD2EEF7FEC}" srcOrd="0" destOrd="0" presId="urn:microsoft.com/office/officeart/2005/8/layout/radial3"/>
    <dgm:cxn modelId="{DC677FB2-63F7-498F-9FAB-AD0D1764078D}" type="presParOf" srcId="{AFB8C1A6-0311-4D5F-B3E1-D0BD2EEF7FEC}" destId="{E2833E0D-C184-4E65-BD38-F742A293A566}" srcOrd="0" destOrd="0" presId="urn:microsoft.com/office/officeart/2005/8/layout/radial3"/>
    <dgm:cxn modelId="{CAD59433-9607-4DC7-8F19-76EBC81B9827}" type="presParOf" srcId="{AFB8C1A6-0311-4D5F-B3E1-D0BD2EEF7FEC}" destId="{AEC9F9D7-88D5-4C6A-998A-4C7B9432E9FE}" srcOrd="1" destOrd="0" presId="urn:microsoft.com/office/officeart/2005/8/layout/radial3"/>
    <dgm:cxn modelId="{FA5952D7-0C11-4DD7-8220-E3C571A85935}" type="presParOf" srcId="{AFB8C1A6-0311-4D5F-B3E1-D0BD2EEF7FEC}" destId="{12DFF4CB-CD71-429D-AF9F-BF61FC80A36E}" srcOrd="2" destOrd="0" presId="urn:microsoft.com/office/officeart/2005/8/layout/radial3"/>
    <dgm:cxn modelId="{0C1FEE00-0FB5-4603-88C2-BFCC47D9E998}" type="presParOf" srcId="{AFB8C1A6-0311-4D5F-B3E1-D0BD2EEF7FEC}" destId="{6E0A57CB-FEF0-4767-BF38-2E1C74DD26E9}" srcOrd="3" destOrd="0" presId="urn:microsoft.com/office/officeart/2005/8/layout/radial3"/>
    <dgm:cxn modelId="{EC8D8790-F60C-4D08-9302-559912824418}" type="presParOf" srcId="{AFB8C1A6-0311-4D5F-B3E1-D0BD2EEF7FEC}" destId="{C1B3E94F-06B5-43FD-BF98-A340F0B84991}" srcOrd="4" destOrd="0" presId="urn:microsoft.com/office/officeart/2005/8/layout/radial3"/>
    <dgm:cxn modelId="{40D5871D-3B0F-4A56-AF28-33C8744C44C1}" type="presParOf" srcId="{AFB8C1A6-0311-4D5F-B3E1-D0BD2EEF7FEC}" destId="{0064E696-91E3-4FFB-8533-DC54B98BE14B}"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9D8471-AB65-428E-BF5D-C5618D0DB277}"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zh-CN" altLang="en-US"/>
        </a:p>
      </dgm:t>
    </dgm:pt>
    <dgm:pt modelId="{BBF54ADF-5BFD-4585-A0DB-AE5CF1EF4ADA}">
      <dgm:prSet phldrT="[文本]" custT="1"/>
      <dgm:spPr/>
      <dgm:t>
        <a:bodyPr/>
        <a:lstStyle/>
        <a:p>
          <a:pPr algn="ctr"/>
          <a:r>
            <a:rPr lang="zh-CN" altLang="en-US" sz="1400" b="1" dirty="0" smtClean="0">
              <a:latin typeface="微软雅黑" pitchFamily="34" charset="-122"/>
              <a:ea typeface="微软雅黑" pitchFamily="34" charset="-122"/>
            </a:rPr>
            <a:t>目标</a:t>
          </a:r>
          <a:endParaRPr lang="zh-CN" altLang="en-US" sz="1400" b="1" dirty="0">
            <a:latin typeface="微软雅黑" pitchFamily="34" charset="-122"/>
            <a:ea typeface="微软雅黑" pitchFamily="34" charset="-122"/>
          </a:endParaRPr>
        </a:p>
      </dgm:t>
    </dgm:pt>
    <dgm:pt modelId="{38248DAF-7F3A-449D-8871-2B339B3DBFA2}" type="parTrans" cxnId="{651E2796-E472-4E5D-A184-1E7C64C2C662}">
      <dgm:prSet/>
      <dgm:spPr/>
      <dgm:t>
        <a:bodyPr/>
        <a:lstStyle/>
        <a:p>
          <a:endParaRPr lang="zh-CN" altLang="en-US" sz="1400"/>
        </a:p>
      </dgm:t>
    </dgm:pt>
    <dgm:pt modelId="{4F3EB53A-81D7-49F5-AB16-4A5B2F556FA6}" type="sibTrans" cxnId="{651E2796-E472-4E5D-A184-1E7C64C2C662}">
      <dgm:prSet/>
      <dgm:spPr/>
      <dgm:t>
        <a:bodyPr/>
        <a:lstStyle/>
        <a:p>
          <a:endParaRPr lang="zh-CN" altLang="en-US" sz="1400"/>
        </a:p>
      </dgm:t>
    </dgm:pt>
    <dgm:pt modelId="{9C05818C-001A-41A4-B08B-E8505A95275D}">
      <dgm:prSet phldrT="[文本]" custT="1"/>
      <dgm:spPr/>
      <dgm:t>
        <a:bodyPr/>
        <a:lstStyle/>
        <a:p>
          <a:r>
            <a:rPr lang="zh-CN" altLang="en-US" sz="1400" b="1" dirty="0" smtClean="0">
              <a:latin typeface="微软雅黑" pitchFamily="34" charset="-122"/>
              <a:ea typeface="微软雅黑" pitchFamily="34" charset="-122"/>
            </a:rPr>
            <a:t>     既能从事实践教学，又能够适应技能型人才培养。</a:t>
          </a:r>
          <a:endParaRPr lang="zh-CN" altLang="en-US" sz="1400" b="1" dirty="0">
            <a:latin typeface="微软雅黑" pitchFamily="34" charset="-122"/>
            <a:ea typeface="微软雅黑" pitchFamily="34" charset="-122"/>
          </a:endParaRPr>
        </a:p>
      </dgm:t>
    </dgm:pt>
    <dgm:pt modelId="{447BE49B-3A9F-40C2-9625-1D43983C274F}" type="parTrans" cxnId="{67E8CD8F-4B7F-4410-8A12-77CE2D8938B2}">
      <dgm:prSet/>
      <dgm:spPr/>
      <dgm:t>
        <a:bodyPr/>
        <a:lstStyle/>
        <a:p>
          <a:endParaRPr lang="zh-CN" altLang="en-US" sz="1400"/>
        </a:p>
      </dgm:t>
    </dgm:pt>
    <dgm:pt modelId="{5826175E-8D2C-4694-A07F-E0BAD14BC3A9}" type="sibTrans" cxnId="{67E8CD8F-4B7F-4410-8A12-77CE2D8938B2}">
      <dgm:prSet/>
      <dgm:spPr/>
      <dgm:t>
        <a:bodyPr/>
        <a:lstStyle/>
        <a:p>
          <a:endParaRPr lang="zh-CN" altLang="en-US" sz="1400"/>
        </a:p>
      </dgm:t>
    </dgm:pt>
    <dgm:pt modelId="{30FEE093-B81E-4E79-8021-B0A05AD5D607}">
      <dgm:prSet phldrT="[文本]" custT="1"/>
      <dgm:spPr/>
      <dgm:t>
        <a:bodyPr/>
        <a:lstStyle/>
        <a:p>
          <a:r>
            <a:rPr lang="zh-CN" altLang="en-US" sz="1400" b="1" dirty="0" smtClean="0">
              <a:solidFill>
                <a:schemeClr val="tx1"/>
              </a:solidFill>
              <a:latin typeface="微软雅黑" pitchFamily="34" charset="-122"/>
              <a:ea typeface="微软雅黑" pitchFamily="34" charset="-122"/>
            </a:rPr>
            <a:t>途径</a:t>
          </a:r>
          <a:endParaRPr lang="zh-CN" altLang="en-US" sz="1400" b="1" dirty="0">
            <a:solidFill>
              <a:schemeClr val="tx1"/>
            </a:solidFill>
            <a:latin typeface="微软雅黑" pitchFamily="34" charset="-122"/>
            <a:ea typeface="微软雅黑" pitchFamily="34" charset="-122"/>
          </a:endParaRPr>
        </a:p>
      </dgm:t>
    </dgm:pt>
    <dgm:pt modelId="{DEE3852A-7216-407B-BBB2-5F60F199864B}" type="parTrans" cxnId="{1F059CA0-D318-43DB-92CB-5D7B972058A4}">
      <dgm:prSet/>
      <dgm:spPr/>
      <dgm:t>
        <a:bodyPr/>
        <a:lstStyle/>
        <a:p>
          <a:endParaRPr lang="zh-CN" altLang="en-US" sz="1400"/>
        </a:p>
      </dgm:t>
    </dgm:pt>
    <dgm:pt modelId="{33A9F335-D556-42C4-9460-6CAC3415200F}" type="sibTrans" cxnId="{1F059CA0-D318-43DB-92CB-5D7B972058A4}">
      <dgm:prSet/>
      <dgm:spPr/>
      <dgm:t>
        <a:bodyPr/>
        <a:lstStyle/>
        <a:p>
          <a:endParaRPr lang="zh-CN" altLang="en-US" sz="1400"/>
        </a:p>
      </dgm:t>
    </dgm:pt>
    <dgm:pt modelId="{B49663D0-C890-4A72-8E83-7F23485D3E3E}">
      <dgm:prSet phldrT="[文本]" custT="1"/>
      <dgm:spPr/>
      <dgm:t>
        <a:bodyPr/>
        <a:lstStyle/>
        <a:p>
          <a:r>
            <a:rPr lang="zh-CN" altLang="en-US" sz="1400" b="1" dirty="0" smtClean="0">
              <a:latin typeface="微软雅黑" pitchFamily="34" charset="-122"/>
              <a:ea typeface="微软雅黑" pitchFamily="34" charset="-122"/>
            </a:rPr>
            <a:t>     引入企业顶岗锻炼，使得教师知识面、理念和技能与市场接轨。</a:t>
          </a:r>
          <a:endParaRPr lang="zh-CN" altLang="en-US" sz="1400" b="1" dirty="0">
            <a:latin typeface="微软雅黑" pitchFamily="34" charset="-122"/>
            <a:ea typeface="微软雅黑" pitchFamily="34" charset="-122"/>
          </a:endParaRPr>
        </a:p>
      </dgm:t>
    </dgm:pt>
    <dgm:pt modelId="{59D40E4A-9A63-46EE-A73C-C7C9B811FA58}" type="parTrans" cxnId="{EBF84AE7-FC63-4EF3-860D-3EABF3CCD530}">
      <dgm:prSet/>
      <dgm:spPr/>
      <dgm:t>
        <a:bodyPr/>
        <a:lstStyle/>
        <a:p>
          <a:endParaRPr lang="zh-CN" altLang="en-US" sz="1400"/>
        </a:p>
      </dgm:t>
    </dgm:pt>
    <dgm:pt modelId="{16639BAC-8152-4144-A560-40BDB4DB4DA6}" type="sibTrans" cxnId="{EBF84AE7-FC63-4EF3-860D-3EABF3CCD530}">
      <dgm:prSet/>
      <dgm:spPr/>
      <dgm:t>
        <a:bodyPr/>
        <a:lstStyle/>
        <a:p>
          <a:endParaRPr lang="zh-CN" altLang="en-US" sz="1400"/>
        </a:p>
      </dgm:t>
    </dgm:pt>
    <dgm:pt modelId="{529EA104-106A-495C-B482-8CF548102A66}" type="pres">
      <dgm:prSet presAssocID="{B79D8471-AB65-428E-BF5D-C5618D0DB277}" presName="Name0" presStyleCnt="0">
        <dgm:presLayoutVars>
          <dgm:dir/>
        </dgm:presLayoutVars>
      </dgm:prSet>
      <dgm:spPr/>
      <dgm:t>
        <a:bodyPr/>
        <a:lstStyle/>
        <a:p>
          <a:endParaRPr lang="zh-CN" altLang="en-US"/>
        </a:p>
      </dgm:t>
    </dgm:pt>
    <dgm:pt modelId="{1DFCC467-1058-469A-8F49-59136B688281}" type="pres">
      <dgm:prSet presAssocID="{BBF54ADF-5BFD-4585-A0DB-AE5CF1EF4ADA}" presName="withChildren" presStyleCnt="0"/>
      <dgm:spPr/>
    </dgm:pt>
    <dgm:pt modelId="{C4A2C411-F985-49FA-866D-71AE33D22658}" type="pres">
      <dgm:prSet presAssocID="{BBF54ADF-5BFD-4585-A0DB-AE5CF1EF4ADA}" presName="bigCircle" presStyleLbl="vennNode1" presStyleIdx="0" presStyleCnt="4" custScaleX="126122" custScaleY="119844" custLinFactNeighborX="0"/>
      <dgm:spPr>
        <a:solidFill>
          <a:schemeClr val="bg1">
            <a:lumMod val="65000"/>
            <a:alpha val="50000"/>
          </a:schemeClr>
        </a:solidFill>
      </dgm:spPr>
      <dgm:t>
        <a:bodyPr/>
        <a:lstStyle/>
        <a:p>
          <a:endParaRPr lang="zh-CN" altLang="en-US"/>
        </a:p>
      </dgm:t>
    </dgm:pt>
    <dgm:pt modelId="{2B4668F0-7EBE-47A0-B968-15C1FF401556}" type="pres">
      <dgm:prSet presAssocID="{BBF54ADF-5BFD-4585-A0DB-AE5CF1EF4ADA}" presName="medCircle" presStyleLbl="vennNode1" presStyleIdx="1" presStyleCnt="4" custScaleX="136620" custScaleY="150832"/>
      <dgm:spPr>
        <a:solidFill>
          <a:schemeClr val="bg1">
            <a:lumMod val="65000"/>
            <a:alpha val="50000"/>
          </a:schemeClr>
        </a:solidFill>
      </dgm:spPr>
      <dgm:t>
        <a:bodyPr/>
        <a:lstStyle/>
        <a:p>
          <a:endParaRPr lang="zh-CN" altLang="en-US"/>
        </a:p>
      </dgm:t>
    </dgm:pt>
    <dgm:pt modelId="{F044FCD3-ECB0-46DD-84F6-707F99549724}" type="pres">
      <dgm:prSet presAssocID="{BBF54ADF-5BFD-4585-A0DB-AE5CF1EF4ADA}" presName="txLvl1" presStyleLbl="revTx" presStyleIdx="0" presStyleCnt="4" custScaleX="29826" custLinFactNeighborX="-50507" custLinFactNeighborY="-1234"/>
      <dgm:spPr/>
      <dgm:t>
        <a:bodyPr/>
        <a:lstStyle/>
        <a:p>
          <a:endParaRPr lang="zh-CN" altLang="en-US"/>
        </a:p>
      </dgm:t>
    </dgm:pt>
    <dgm:pt modelId="{3AECF530-0DEC-429A-896A-A2747519891D}" type="pres">
      <dgm:prSet presAssocID="{BBF54ADF-5BFD-4585-A0DB-AE5CF1EF4ADA}" presName="lin" presStyleCnt="0"/>
      <dgm:spPr/>
    </dgm:pt>
    <dgm:pt modelId="{D891833E-F55A-4D5F-9942-EE31AB0DB5B2}" type="pres">
      <dgm:prSet presAssocID="{9C05818C-001A-41A4-B08B-E8505A95275D}" presName="txLvl2" presStyleLbl="revTx" presStyleIdx="1" presStyleCnt="4" custScaleX="90504" custScaleY="735535" custLinFactNeighborX="-6582" custLinFactNeighborY="-49035"/>
      <dgm:spPr/>
      <dgm:t>
        <a:bodyPr/>
        <a:lstStyle/>
        <a:p>
          <a:endParaRPr lang="zh-CN" altLang="en-US"/>
        </a:p>
      </dgm:t>
    </dgm:pt>
    <dgm:pt modelId="{B60DC985-6CBF-47FA-A469-52EFED55A9C2}" type="pres">
      <dgm:prSet presAssocID="{BBF54ADF-5BFD-4585-A0DB-AE5CF1EF4ADA}" presName="overlap" presStyleCnt="0"/>
      <dgm:spPr/>
    </dgm:pt>
    <dgm:pt modelId="{47117D44-5426-4569-986D-E6E243069B2F}" type="pres">
      <dgm:prSet presAssocID="{30FEE093-B81E-4E79-8021-B0A05AD5D607}" presName="withChildren" presStyleCnt="0"/>
      <dgm:spPr/>
    </dgm:pt>
    <dgm:pt modelId="{984AB458-F567-46D4-84BF-DF9E41E619B5}" type="pres">
      <dgm:prSet presAssocID="{30FEE093-B81E-4E79-8021-B0A05AD5D607}" presName="bigCircle" presStyleLbl="vennNode1" presStyleIdx="2" presStyleCnt="4" custScaleX="127386" custScaleY="112454" custLinFactNeighborX="3948"/>
      <dgm:spPr>
        <a:solidFill>
          <a:schemeClr val="accent2">
            <a:alpha val="50000"/>
          </a:schemeClr>
        </a:solidFill>
      </dgm:spPr>
    </dgm:pt>
    <dgm:pt modelId="{8B7F68E7-7F30-4DF7-BE80-DB6DE5E541F1}" type="pres">
      <dgm:prSet presAssocID="{30FEE093-B81E-4E79-8021-B0A05AD5D607}" presName="medCircle" presStyleLbl="vennNode1" presStyleIdx="3" presStyleCnt="4" custScaleX="160639" custScaleY="157859" custLinFactNeighborX="-13562" custLinFactNeighborY="-19144"/>
      <dgm:spPr>
        <a:solidFill>
          <a:schemeClr val="accent2">
            <a:alpha val="50000"/>
          </a:schemeClr>
        </a:solidFill>
      </dgm:spPr>
    </dgm:pt>
    <dgm:pt modelId="{EBDA927B-BB95-4C25-9A7F-16AA587DA7DF}" type="pres">
      <dgm:prSet presAssocID="{30FEE093-B81E-4E79-8021-B0A05AD5D607}" presName="txLvl1" presStyleLbl="revTx" presStyleIdx="2" presStyleCnt="4" custScaleX="22200" custScaleY="144508" custLinFactNeighborX="-53307" custLinFactNeighborY="-20661"/>
      <dgm:spPr/>
      <dgm:t>
        <a:bodyPr/>
        <a:lstStyle/>
        <a:p>
          <a:endParaRPr lang="zh-CN" altLang="en-US"/>
        </a:p>
      </dgm:t>
    </dgm:pt>
    <dgm:pt modelId="{0C9AA93D-AB63-4DCA-B73A-FAD1210BF055}" type="pres">
      <dgm:prSet presAssocID="{30FEE093-B81E-4E79-8021-B0A05AD5D607}" presName="lin" presStyleCnt="0"/>
      <dgm:spPr/>
    </dgm:pt>
    <dgm:pt modelId="{1129A056-9B04-4927-8E36-C119899EC820}" type="pres">
      <dgm:prSet presAssocID="{B49663D0-C890-4A72-8E83-7F23485D3E3E}" presName="txLvl2" presStyleLbl="revTx" presStyleIdx="3" presStyleCnt="4" custScaleX="102710" custScaleY="217556" custLinFactNeighborX="-6587" custLinFactNeighborY="50304"/>
      <dgm:spPr/>
      <dgm:t>
        <a:bodyPr/>
        <a:lstStyle/>
        <a:p>
          <a:endParaRPr lang="zh-CN" altLang="en-US"/>
        </a:p>
      </dgm:t>
    </dgm:pt>
  </dgm:ptLst>
  <dgm:cxnLst>
    <dgm:cxn modelId="{D855CF80-3861-40B7-8D5F-45B56F6EC703}" type="presOf" srcId="{9C05818C-001A-41A4-B08B-E8505A95275D}" destId="{D891833E-F55A-4D5F-9942-EE31AB0DB5B2}" srcOrd="0" destOrd="0" presId="urn:microsoft.com/office/officeart/2008/layout/VerticalCircleList"/>
    <dgm:cxn modelId="{2E29C85D-DA29-4B2D-91D5-538170F32BE6}" type="presOf" srcId="{B49663D0-C890-4A72-8E83-7F23485D3E3E}" destId="{1129A056-9B04-4927-8E36-C119899EC820}" srcOrd="0" destOrd="0" presId="urn:microsoft.com/office/officeart/2008/layout/VerticalCircleList"/>
    <dgm:cxn modelId="{1F059CA0-D318-43DB-92CB-5D7B972058A4}" srcId="{B79D8471-AB65-428E-BF5D-C5618D0DB277}" destId="{30FEE093-B81E-4E79-8021-B0A05AD5D607}" srcOrd="1" destOrd="0" parTransId="{DEE3852A-7216-407B-BBB2-5F60F199864B}" sibTransId="{33A9F335-D556-42C4-9460-6CAC3415200F}"/>
    <dgm:cxn modelId="{67E8CD8F-4B7F-4410-8A12-77CE2D8938B2}" srcId="{BBF54ADF-5BFD-4585-A0DB-AE5CF1EF4ADA}" destId="{9C05818C-001A-41A4-B08B-E8505A95275D}" srcOrd="0" destOrd="0" parTransId="{447BE49B-3A9F-40C2-9625-1D43983C274F}" sibTransId="{5826175E-8D2C-4694-A07F-E0BAD14BC3A9}"/>
    <dgm:cxn modelId="{EBF84AE7-FC63-4EF3-860D-3EABF3CCD530}" srcId="{30FEE093-B81E-4E79-8021-B0A05AD5D607}" destId="{B49663D0-C890-4A72-8E83-7F23485D3E3E}" srcOrd="0" destOrd="0" parTransId="{59D40E4A-9A63-46EE-A73C-C7C9B811FA58}" sibTransId="{16639BAC-8152-4144-A560-40BDB4DB4DA6}"/>
    <dgm:cxn modelId="{963CD194-8F4A-4D88-8A0B-4A9F733109FA}" type="presOf" srcId="{BBF54ADF-5BFD-4585-A0DB-AE5CF1EF4ADA}" destId="{F044FCD3-ECB0-46DD-84F6-707F99549724}" srcOrd="0" destOrd="0" presId="urn:microsoft.com/office/officeart/2008/layout/VerticalCircleList"/>
    <dgm:cxn modelId="{651E2796-E472-4E5D-A184-1E7C64C2C662}" srcId="{B79D8471-AB65-428E-BF5D-C5618D0DB277}" destId="{BBF54ADF-5BFD-4585-A0DB-AE5CF1EF4ADA}" srcOrd="0" destOrd="0" parTransId="{38248DAF-7F3A-449D-8871-2B339B3DBFA2}" sibTransId="{4F3EB53A-81D7-49F5-AB16-4A5B2F556FA6}"/>
    <dgm:cxn modelId="{411BB7FD-16EC-4A28-BEBA-E732505EFFC3}" type="presOf" srcId="{B79D8471-AB65-428E-BF5D-C5618D0DB277}" destId="{529EA104-106A-495C-B482-8CF548102A66}" srcOrd="0" destOrd="0" presId="urn:microsoft.com/office/officeart/2008/layout/VerticalCircleList"/>
    <dgm:cxn modelId="{6892790D-9F32-45F9-A032-7764D0FC7B4D}" type="presOf" srcId="{30FEE093-B81E-4E79-8021-B0A05AD5D607}" destId="{EBDA927B-BB95-4C25-9A7F-16AA587DA7DF}" srcOrd="0" destOrd="0" presId="urn:microsoft.com/office/officeart/2008/layout/VerticalCircleList"/>
    <dgm:cxn modelId="{256CECD7-5B35-41B2-BC62-6BAB9A605490}" type="presParOf" srcId="{529EA104-106A-495C-B482-8CF548102A66}" destId="{1DFCC467-1058-469A-8F49-59136B688281}" srcOrd="0" destOrd="0" presId="urn:microsoft.com/office/officeart/2008/layout/VerticalCircleList"/>
    <dgm:cxn modelId="{D7B613CF-73E1-4A12-90F6-A4E4ABCB3EDA}" type="presParOf" srcId="{1DFCC467-1058-469A-8F49-59136B688281}" destId="{C4A2C411-F985-49FA-866D-71AE33D22658}" srcOrd="0" destOrd="0" presId="urn:microsoft.com/office/officeart/2008/layout/VerticalCircleList"/>
    <dgm:cxn modelId="{40632116-33CA-460F-AFD5-1E759F819405}" type="presParOf" srcId="{1DFCC467-1058-469A-8F49-59136B688281}" destId="{2B4668F0-7EBE-47A0-B968-15C1FF401556}" srcOrd="1" destOrd="0" presId="urn:microsoft.com/office/officeart/2008/layout/VerticalCircleList"/>
    <dgm:cxn modelId="{B3671374-6420-4AF4-9AA5-D464FDFB7FF9}" type="presParOf" srcId="{1DFCC467-1058-469A-8F49-59136B688281}" destId="{F044FCD3-ECB0-46DD-84F6-707F99549724}" srcOrd="2" destOrd="0" presId="urn:microsoft.com/office/officeart/2008/layout/VerticalCircleList"/>
    <dgm:cxn modelId="{CF763F17-9AA2-4FBD-9DFA-55072BCDB769}" type="presParOf" srcId="{1DFCC467-1058-469A-8F49-59136B688281}" destId="{3AECF530-0DEC-429A-896A-A2747519891D}" srcOrd="3" destOrd="0" presId="urn:microsoft.com/office/officeart/2008/layout/VerticalCircleList"/>
    <dgm:cxn modelId="{89579C8F-E2E1-43FE-B95B-412DBAAE654E}" type="presParOf" srcId="{3AECF530-0DEC-429A-896A-A2747519891D}" destId="{D891833E-F55A-4D5F-9942-EE31AB0DB5B2}" srcOrd="0" destOrd="0" presId="urn:microsoft.com/office/officeart/2008/layout/VerticalCircleList"/>
    <dgm:cxn modelId="{9E879900-B0D3-440B-AF09-8ABCC8D139B5}" type="presParOf" srcId="{529EA104-106A-495C-B482-8CF548102A66}" destId="{B60DC985-6CBF-47FA-A469-52EFED55A9C2}" srcOrd="1" destOrd="0" presId="urn:microsoft.com/office/officeart/2008/layout/VerticalCircleList"/>
    <dgm:cxn modelId="{E357907D-77EC-4D26-B2C2-BDC586E8D0C2}" type="presParOf" srcId="{529EA104-106A-495C-B482-8CF548102A66}" destId="{47117D44-5426-4569-986D-E6E243069B2F}" srcOrd="2" destOrd="0" presId="urn:microsoft.com/office/officeart/2008/layout/VerticalCircleList"/>
    <dgm:cxn modelId="{1AC1E4B0-547A-4A84-AE5E-C0241F63850E}" type="presParOf" srcId="{47117D44-5426-4569-986D-E6E243069B2F}" destId="{984AB458-F567-46D4-84BF-DF9E41E619B5}" srcOrd="0" destOrd="0" presId="urn:microsoft.com/office/officeart/2008/layout/VerticalCircleList"/>
    <dgm:cxn modelId="{E3637B69-D10E-4260-A63B-7225FDBED23A}" type="presParOf" srcId="{47117D44-5426-4569-986D-E6E243069B2F}" destId="{8B7F68E7-7F30-4DF7-BE80-DB6DE5E541F1}" srcOrd="1" destOrd="0" presId="urn:microsoft.com/office/officeart/2008/layout/VerticalCircleList"/>
    <dgm:cxn modelId="{8B50BE1D-A004-4FFA-A472-02E8ABD54424}" type="presParOf" srcId="{47117D44-5426-4569-986D-E6E243069B2F}" destId="{EBDA927B-BB95-4C25-9A7F-16AA587DA7DF}" srcOrd="2" destOrd="0" presId="urn:microsoft.com/office/officeart/2008/layout/VerticalCircleList"/>
    <dgm:cxn modelId="{912255CD-86D9-4DBA-B409-056754647E83}" type="presParOf" srcId="{47117D44-5426-4569-986D-E6E243069B2F}" destId="{0C9AA93D-AB63-4DCA-B73A-FAD1210BF055}" srcOrd="3" destOrd="0" presId="urn:microsoft.com/office/officeart/2008/layout/VerticalCircleList"/>
    <dgm:cxn modelId="{F46180D0-4459-49AC-AC1C-3CB74455D6B4}" type="presParOf" srcId="{0C9AA93D-AB63-4DCA-B73A-FAD1210BF055}" destId="{1129A056-9B04-4927-8E36-C119899EC820}" srcOrd="0"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78A3E-ED36-42DE-B9BB-E6EC0B497EB1}" type="doc">
      <dgm:prSet loTypeId="urn:microsoft.com/office/officeart/2005/8/layout/cycle2" loCatId="cycle" qsTypeId="urn:microsoft.com/office/officeart/2005/8/quickstyle/simple4" qsCatId="simple" csTypeId="urn:microsoft.com/office/officeart/2005/8/colors/colorful4" csCatId="colorful" phldr="1"/>
      <dgm:spPr/>
      <dgm:t>
        <a:bodyPr/>
        <a:lstStyle/>
        <a:p>
          <a:endParaRPr lang="zh-CN" altLang="en-US"/>
        </a:p>
      </dgm:t>
    </dgm:pt>
    <dgm:pt modelId="{DF7A9F53-A024-44B9-9CEB-B39C18670CC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教</a:t>
          </a:r>
          <a:endParaRPr lang="zh-CN" altLang="en-US" sz="2400" dirty="0">
            <a:latin typeface="微软雅黑" panose="020B0503020204020204" pitchFamily="34" charset="-122"/>
            <a:ea typeface="微软雅黑" panose="020B0503020204020204" pitchFamily="34" charset="-122"/>
          </a:endParaRPr>
        </a:p>
      </dgm:t>
    </dgm:pt>
    <dgm:pt modelId="{F153322E-1F50-424F-A3A7-B12687164331}" type="parTrans" cxnId="{C32A57F8-A0E8-4128-AB80-6B580573DF54}">
      <dgm:prSet/>
      <dgm:spPr/>
      <dgm:t>
        <a:bodyPr/>
        <a:lstStyle/>
        <a:p>
          <a:endParaRPr lang="zh-CN" altLang="en-US"/>
        </a:p>
      </dgm:t>
    </dgm:pt>
    <dgm:pt modelId="{4A4972D5-6E83-4412-AC09-14A3E364D7EE}" type="sibTrans" cxnId="{C32A57F8-A0E8-4128-AB80-6B580573DF54}">
      <dgm:prSet/>
      <dgm:spPr/>
      <dgm:t>
        <a:bodyPr/>
        <a:lstStyle/>
        <a:p>
          <a:endParaRPr lang="zh-CN" altLang="en-US"/>
        </a:p>
      </dgm:t>
    </dgm:pt>
    <dgm:pt modelId="{52E60580-2E92-46A2-8E2E-65401B4B162A}">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学</a:t>
          </a:r>
          <a:endParaRPr lang="zh-CN" altLang="en-US" sz="2400" dirty="0">
            <a:latin typeface="微软雅黑" panose="020B0503020204020204" pitchFamily="34" charset="-122"/>
            <a:ea typeface="微软雅黑" panose="020B0503020204020204" pitchFamily="34" charset="-122"/>
          </a:endParaRPr>
        </a:p>
      </dgm:t>
    </dgm:pt>
    <dgm:pt modelId="{32D7199B-6B30-4D22-BF22-44F00EAD3773}" type="parTrans" cxnId="{55520473-885F-492E-9222-C3908B5A89B2}">
      <dgm:prSet/>
      <dgm:spPr/>
      <dgm:t>
        <a:bodyPr/>
        <a:lstStyle/>
        <a:p>
          <a:endParaRPr lang="zh-CN" altLang="en-US"/>
        </a:p>
      </dgm:t>
    </dgm:pt>
    <dgm:pt modelId="{A46C493F-9876-4250-8F98-3FC5BFC3C89D}" type="sibTrans" cxnId="{55520473-885F-492E-9222-C3908B5A89B2}">
      <dgm:prSet/>
      <dgm:spPr/>
      <dgm:t>
        <a:bodyPr/>
        <a:lstStyle/>
        <a:p>
          <a:endParaRPr lang="zh-CN" altLang="en-US"/>
        </a:p>
      </dgm:t>
    </dgm:pt>
    <dgm:pt modelId="{45160A0B-F74A-4AE0-A936-63FD75CE33C4}">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训</a:t>
          </a:r>
          <a:endParaRPr lang="zh-CN" altLang="en-US" sz="2400" dirty="0">
            <a:latin typeface="微软雅黑" panose="020B0503020204020204" pitchFamily="34" charset="-122"/>
            <a:ea typeface="微软雅黑" panose="020B0503020204020204" pitchFamily="34" charset="-122"/>
          </a:endParaRPr>
        </a:p>
      </dgm:t>
    </dgm:pt>
    <dgm:pt modelId="{26CB698A-455D-4685-B1B1-3E9D3E0FDB03}" type="parTrans" cxnId="{8797745C-FAE0-4A96-8EF9-18F937277DD2}">
      <dgm:prSet/>
      <dgm:spPr/>
      <dgm:t>
        <a:bodyPr/>
        <a:lstStyle/>
        <a:p>
          <a:endParaRPr lang="zh-CN" altLang="en-US"/>
        </a:p>
      </dgm:t>
    </dgm:pt>
    <dgm:pt modelId="{082173C6-7DC7-4AA7-B506-BB5CC1A0D305}" type="sibTrans" cxnId="{8797745C-FAE0-4A96-8EF9-18F937277DD2}">
      <dgm:prSet/>
      <dgm:spPr/>
      <dgm:t>
        <a:bodyPr/>
        <a:lstStyle/>
        <a:p>
          <a:endParaRPr lang="zh-CN" altLang="en-US"/>
        </a:p>
      </dgm:t>
    </dgm:pt>
    <dgm:pt modelId="{A0E10693-7980-4E35-9D37-E7ACEA12838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创</a:t>
          </a:r>
          <a:endParaRPr lang="zh-CN" altLang="en-US" sz="2400" dirty="0">
            <a:latin typeface="微软雅黑" panose="020B0503020204020204" pitchFamily="34" charset="-122"/>
            <a:ea typeface="微软雅黑" panose="020B0503020204020204" pitchFamily="34" charset="-122"/>
          </a:endParaRPr>
        </a:p>
      </dgm:t>
    </dgm:pt>
    <dgm:pt modelId="{2C6183F7-2B43-4CC9-831F-055EFBCB2051}" type="parTrans" cxnId="{FAE4F6D0-B97B-46EE-8AB8-D2DA4EF3B5EE}">
      <dgm:prSet/>
      <dgm:spPr/>
      <dgm:t>
        <a:bodyPr/>
        <a:lstStyle/>
        <a:p>
          <a:endParaRPr lang="zh-CN" altLang="en-US"/>
        </a:p>
      </dgm:t>
    </dgm:pt>
    <dgm:pt modelId="{E50F1FBD-7C4B-46CB-A8AD-4623EB82254B}" type="sibTrans" cxnId="{FAE4F6D0-B97B-46EE-8AB8-D2DA4EF3B5EE}">
      <dgm:prSet/>
      <dgm:spPr/>
      <dgm:t>
        <a:bodyPr/>
        <a:lstStyle/>
        <a:p>
          <a:endParaRPr lang="zh-CN" altLang="en-US"/>
        </a:p>
      </dgm:t>
    </dgm:pt>
    <dgm:pt modelId="{EB2766D7-4155-44D2-BB52-9FB584E45D63}">
      <dgm:prSet phldrT="[文本]"/>
      <dgm:spPr/>
      <dgm:t>
        <a:bodyPr/>
        <a:lstStyle/>
        <a:p>
          <a:r>
            <a:rPr lang="zh-CN" altLang="en-US" dirty="0" smtClean="0">
              <a:latin typeface="微软雅黑" panose="020B0503020204020204" pitchFamily="34" charset="-122"/>
              <a:ea typeface="微软雅黑" panose="020B0503020204020204" pitchFamily="34" charset="-122"/>
            </a:rPr>
            <a:t>做</a:t>
          </a:r>
          <a:endParaRPr lang="zh-CN" altLang="en-US" dirty="0">
            <a:latin typeface="微软雅黑" panose="020B0503020204020204" pitchFamily="34" charset="-122"/>
            <a:ea typeface="微软雅黑" panose="020B0503020204020204" pitchFamily="34" charset="-122"/>
          </a:endParaRPr>
        </a:p>
      </dgm:t>
    </dgm:pt>
    <dgm:pt modelId="{88AE53E2-7198-4413-B698-C479F56735AF}" type="parTrans" cxnId="{BBA57A1B-97F8-4CDD-8BA1-508050A3CCB2}">
      <dgm:prSet/>
      <dgm:spPr/>
      <dgm:t>
        <a:bodyPr/>
        <a:lstStyle/>
        <a:p>
          <a:endParaRPr lang="zh-CN" altLang="en-US"/>
        </a:p>
      </dgm:t>
    </dgm:pt>
    <dgm:pt modelId="{D6F937ED-34E1-4C05-8D51-755000A1E136}" type="sibTrans" cxnId="{BBA57A1B-97F8-4CDD-8BA1-508050A3CCB2}">
      <dgm:prSet/>
      <dgm:spPr/>
      <dgm:t>
        <a:bodyPr/>
        <a:lstStyle/>
        <a:p>
          <a:endParaRPr lang="zh-CN" altLang="en-US"/>
        </a:p>
      </dgm:t>
    </dgm:pt>
    <dgm:pt modelId="{DA64C7A8-15A1-4036-95AD-AC0003E97F07}" type="pres">
      <dgm:prSet presAssocID="{D9778A3E-ED36-42DE-B9BB-E6EC0B497EB1}" presName="cycle" presStyleCnt="0">
        <dgm:presLayoutVars>
          <dgm:dir/>
          <dgm:resizeHandles val="exact"/>
        </dgm:presLayoutVars>
      </dgm:prSet>
      <dgm:spPr/>
      <dgm:t>
        <a:bodyPr/>
        <a:lstStyle/>
        <a:p>
          <a:endParaRPr lang="zh-CN" altLang="en-US"/>
        </a:p>
      </dgm:t>
    </dgm:pt>
    <dgm:pt modelId="{82865B0E-CC95-4263-8D91-558D01887AF3}" type="pres">
      <dgm:prSet presAssocID="{DF7A9F53-A024-44B9-9CEB-B39C18670CC8}" presName="node" presStyleLbl="node1" presStyleIdx="0" presStyleCnt="5">
        <dgm:presLayoutVars>
          <dgm:bulletEnabled val="1"/>
        </dgm:presLayoutVars>
      </dgm:prSet>
      <dgm:spPr/>
      <dgm:t>
        <a:bodyPr/>
        <a:lstStyle/>
        <a:p>
          <a:endParaRPr lang="zh-CN" altLang="en-US"/>
        </a:p>
      </dgm:t>
    </dgm:pt>
    <dgm:pt modelId="{F681D767-4143-4992-BAAF-43A7E6AF55A3}" type="pres">
      <dgm:prSet presAssocID="{4A4972D5-6E83-4412-AC09-14A3E364D7EE}" presName="sibTrans" presStyleLbl="sibTrans2D1" presStyleIdx="0" presStyleCnt="5"/>
      <dgm:spPr/>
      <dgm:t>
        <a:bodyPr/>
        <a:lstStyle/>
        <a:p>
          <a:endParaRPr lang="zh-CN" altLang="en-US"/>
        </a:p>
      </dgm:t>
    </dgm:pt>
    <dgm:pt modelId="{3608D231-1A36-4FF9-8F4B-968E2FEA5FDC}" type="pres">
      <dgm:prSet presAssocID="{4A4972D5-6E83-4412-AC09-14A3E364D7EE}" presName="connectorText" presStyleLbl="sibTrans2D1" presStyleIdx="0" presStyleCnt="5"/>
      <dgm:spPr/>
      <dgm:t>
        <a:bodyPr/>
        <a:lstStyle/>
        <a:p>
          <a:endParaRPr lang="zh-CN" altLang="en-US"/>
        </a:p>
      </dgm:t>
    </dgm:pt>
    <dgm:pt modelId="{04890EFF-817C-4178-A16C-3BF260C76011}" type="pres">
      <dgm:prSet presAssocID="{52E60580-2E92-46A2-8E2E-65401B4B162A}" presName="node" presStyleLbl="node1" presStyleIdx="1" presStyleCnt="5">
        <dgm:presLayoutVars>
          <dgm:bulletEnabled val="1"/>
        </dgm:presLayoutVars>
      </dgm:prSet>
      <dgm:spPr/>
      <dgm:t>
        <a:bodyPr/>
        <a:lstStyle/>
        <a:p>
          <a:endParaRPr lang="zh-CN" altLang="en-US"/>
        </a:p>
      </dgm:t>
    </dgm:pt>
    <dgm:pt modelId="{AB5CF8BB-6EAE-4D91-BE6D-16CC1F577A1B}" type="pres">
      <dgm:prSet presAssocID="{A46C493F-9876-4250-8F98-3FC5BFC3C89D}" presName="sibTrans" presStyleLbl="sibTrans2D1" presStyleIdx="1" presStyleCnt="5"/>
      <dgm:spPr/>
      <dgm:t>
        <a:bodyPr/>
        <a:lstStyle/>
        <a:p>
          <a:endParaRPr lang="zh-CN" altLang="en-US"/>
        </a:p>
      </dgm:t>
    </dgm:pt>
    <dgm:pt modelId="{7C9A6668-BB93-49D7-AB1F-290D62AA0202}" type="pres">
      <dgm:prSet presAssocID="{A46C493F-9876-4250-8F98-3FC5BFC3C89D}" presName="connectorText" presStyleLbl="sibTrans2D1" presStyleIdx="1" presStyleCnt="5"/>
      <dgm:spPr/>
      <dgm:t>
        <a:bodyPr/>
        <a:lstStyle/>
        <a:p>
          <a:endParaRPr lang="zh-CN" altLang="en-US"/>
        </a:p>
      </dgm:t>
    </dgm:pt>
    <dgm:pt modelId="{79B32FE3-8DB8-4A8E-B502-6F0D6F0CBC37}" type="pres">
      <dgm:prSet presAssocID="{EB2766D7-4155-44D2-BB52-9FB584E45D63}" presName="node" presStyleLbl="node1" presStyleIdx="2" presStyleCnt="5">
        <dgm:presLayoutVars>
          <dgm:bulletEnabled val="1"/>
        </dgm:presLayoutVars>
      </dgm:prSet>
      <dgm:spPr/>
      <dgm:t>
        <a:bodyPr/>
        <a:lstStyle/>
        <a:p>
          <a:endParaRPr lang="zh-CN" altLang="en-US"/>
        </a:p>
      </dgm:t>
    </dgm:pt>
    <dgm:pt modelId="{2736C80C-7B49-4F71-8351-E829A101CB25}" type="pres">
      <dgm:prSet presAssocID="{D6F937ED-34E1-4C05-8D51-755000A1E136}" presName="sibTrans" presStyleLbl="sibTrans2D1" presStyleIdx="2" presStyleCnt="5"/>
      <dgm:spPr/>
      <dgm:t>
        <a:bodyPr/>
        <a:lstStyle/>
        <a:p>
          <a:endParaRPr lang="zh-CN" altLang="en-US"/>
        </a:p>
      </dgm:t>
    </dgm:pt>
    <dgm:pt modelId="{C7DA387C-6076-4644-B263-D9992A7A0CE3}" type="pres">
      <dgm:prSet presAssocID="{D6F937ED-34E1-4C05-8D51-755000A1E136}" presName="connectorText" presStyleLbl="sibTrans2D1" presStyleIdx="2" presStyleCnt="5"/>
      <dgm:spPr/>
      <dgm:t>
        <a:bodyPr/>
        <a:lstStyle/>
        <a:p>
          <a:endParaRPr lang="zh-CN" altLang="en-US"/>
        </a:p>
      </dgm:t>
    </dgm:pt>
    <dgm:pt modelId="{EAF00115-5B40-4EC2-A1F0-49080B1451D9}" type="pres">
      <dgm:prSet presAssocID="{45160A0B-F74A-4AE0-A936-63FD75CE33C4}" presName="node" presStyleLbl="node1" presStyleIdx="3" presStyleCnt="5">
        <dgm:presLayoutVars>
          <dgm:bulletEnabled val="1"/>
        </dgm:presLayoutVars>
      </dgm:prSet>
      <dgm:spPr/>
      <dgm:t>
        <a:bodyPr/>
        <a:lstStyle/>
        <a:p>
          <a:endParaRPr lang="zh-CN" altLang="en-US"/>
        </a:p>
      </dgm:t>
    </dgm:pt>
    <dgm:pt modelId="{FBC5ED07-CBE9-47B1-87DE-422DCB91AA8A}" type="pres">
      <dgm:prSet presAssocID="{082173C6-7DC7-4AA7-B506-BB5CC1A0D305}" presName="sibTrans" presStyleLbl="sibTrans2D1" presStyleIdx="3" presStyleCnt="5"/>
      <dgm:spPr/>
      <dgm:t>
        <a:bodyPr/>
        <a:lstStyle/>
        <a:p>
          <a:endParaRPr lang="zh-CN" altLang="en-US"/>
        </a:p>
      </dgm:t>
    </dgm:pt>
    <dgm:pt modelId="{F439D226-9569-4972-B297-63D05AB31991}" type="pres">
      <dgm:prSet presAssocID="{082173C6-7DC7-4AA7-B506-BB5CC1A0D305}" presName="connectorText" presStyleLbl="sibTrans2D1" presStyleIdx="3" presStyleCnt="5"/>
      <dgm:spPr/>
      <dgm:t>
        <a:bodyPr/>
        <a:lstStyle/>
        <a:p>
          <a:endParaRPr lang="zh-CN" altLang="en-US"/>
        </a:p>
      </dgm:t>
    </dgm:pt>
    <dgm:pt modelId="{6633279C-D4AB-4F57-9982-3DFC826BB13D}" type="pres">
      <dgm:prSet presAssocID="{A0E10693-7980-4E35-9D37-E7ACEA128388}" presName="node" presStyleLbl="node1" presStyleIdx="4" presStyleCnt="5">
        <dgm:presLayoutVars>
          <dgm:bulletEnabled val="1"/>
        </dgm:presLayoutVars>
      </dgm:prSet>
      <dgm:spPr/>
      <dgm:t>
        <a:bodyPr/>
        <a:lstStyle/>
        <a:p>
          <a:endParaRPr lang="zh-CN" altLang="en-US"/>
        </a:p>
      </dgm:t>
    </dgm:pt>
    <dgm:pt modelId="{D7296272-998E-4D64-9987-7ED6E0FD1C74}" type="pres">
      <dgm:prSet presAssocID="{E50F1FBD-7C4B-46CB-A8AD-4623EB82254B}" presName="sibTrans" presStyleLbl="sibTrans2D1" presStyleIdx="4" presStyleCnt="5"/>
      <dgm:spPr/>
      <dgm:t>
        <a:bodyPr/>
        <a:lstStyle/>
        <a:p>
          <a:endParaRPr lang="zh-CN" altLang="en-US"/>
        </a:p>
      </dgm:t>
    </dgm:pt>
    <dgm:pt modelId="{E673BC4C-BB1F-470B-B855-DA087E7D94D3}" type="pres">
      <dgm:prSet presAssocID="{E50F1FBD-7C4B-46CB-A8AD-4623EB82254B}" presName="connectorText" presStyleLbl="sibTrans2D1" presStyleIdx="4" presStyleCnt="5"/>
      <dgm:spPr/>
      <dgm:t>
        <a:bodyPr/>
        <a:lstStyle/>
        <a:p>
          <a:endParaRPr lang="zh-CN" altLang="en-US"/>
        </a:p>
      </dgm:t>
    </dgm:pt>
  </dgm:ptLst>
  <dgm:cxnLst>
    <dgm:cxn modelId="{DA7FA89F-320A-4D50-B22E-9BE47F523FFF}" type="presOf" srcId="{45160A0B-F74A-4AE0-A936-63FD75CE33C4}" destId="{EAF00115-5B40-4EC2-A1F0-49080B1451D9}" srcOrd="0" destOrd="0" presId="urn:microsoft.com/office/officeart/2005/8/layout/cycle2"/>
    <dgm:cxn modelId="{F1A72534-B269-4E80-AC7F-C9374F235066}" type="presOf" srcId="{E50F1FBD-7C4B-46CB-A8AD-4623EB82254B}" destId="{D7296272-998E-4D64-9987-7ED6E0FD1C74}" srcOrd="0" destOrd="0" presId="urn:microsoft.com/office/officeart/2005/8/layout/cycle2"/>
    <dgm:cxn modelId="{4878E429-2A47-4AE0-A094-111D127895BA}" type="presOf" srcId="{E50F1FBD-7C4B-46CB-A8AD-4623EB82254B}" destId="{E673BC4C-BB1F-470B-B855-DA087E7D94D3}" srcOrd="1" destOrd="0" presId="urn:microsoft.com/office/officeart/2005/8/layout/cycle2"/>
    <dgm:cxn modelId="{C5336ACD-9973-4BB5-8976-AA68B3FF2C53}" type="presOf" srcId="{D9778A3E-ED36-42DE-B9BB-E6EC0B497EB1}" destId="{DA64C7A8-15A1-4036-95AD-AC0003E97F07}" srcOrd="0" destOrd="0" presId="urn:microsoft.com/office/officeart/2005/8/layout/cycle2"/>
    <dgm:cxn modelId="{EC169F29-6420-4DF0-9597-D5277B7B0212}" type="presOf" srcId="{D6F937ED-34E1-4C05-8D51-755000A1E136}" destId="{2736C80C-7B49-4F71-8351-E829A101CB25}" srcOrd="0" destOrd="0" presId="urn:microsoft.com/office/officeart/2005/8/layout/cycle2"/>
    <dgm:cxn modelId="{1D76373F-45BA-454D-A7A0-4BECBF51E266}" type="presOf" srcId="{4A4972D5-6E83-4412-AC09-14A3E364D7EE}" destId="{3608D231-1A36-4FF9-8F4B-968E2FEA5FDC}" srcOrd="1" destOrd="0" presId="urn:microsoft.com/office/officeart/2005/8/layout/cycle2"/>
    <dgm:cxn modelId="{A9AC58A6-1157-4074-B050-48400648C495}" type="presOf" srcId="{A46C493F-9876-4250-8F98-3FC5BFC3C89D}" destId="{7C9A6668-BB93-49D7-AB1F-290D62AA0202}" srcOrd="1" destOrd="0" presId="urn:microsoft.com/office/officeart/2005/8/layout/cycle2"/>
    <dgm:cxn modelId="{EB0F6679-9D82-47AE-A6B2-DB84C912665D}" type="presOf" srcId="{A0E10693-7980-4E35-9D37-E7ACEA128388}" destId="{6633279C-D4AB-4F57-9982-3DFC826BB13D}" srcOrd="0" destOrd="0" presId="urn:microsoft.com/office/officeart/2005/8/layout/cycle2"/>
    <dgm:cxn modelId="{FF3B370A-CCFF-4121-B717-6BE02FFCCA98}" type="presOf" srcId="{EB2766D7-4155-44D2-BB52-9FB584E45D63}" destId="{79B32FE3-8DB8-4A8E-B502-6F0D6F0CBC37}" srcOrd="0" destOrd="0" presId="urn:microsoft.com/office/officeart/2005/8/layout/cycle2"/>
    <dgm:cxn modelId="{55520473-885F-492E-9222-C3908B5A89B2}" srcId="{D9778A3E-ED36-42DE-B9BB-E6EC0B497EB1}" destId="{52E60580-2E92-46A2-8E2E-65401B4B162A}" srcOrd="1" destOrd="0" parTransId="{32D7199B-6B30-4D22-BF22-44F00EAD3773}" sibTransId="{A46C493F-9876-4250-8F98-3FC5BFC3C89D}"/>
    <dgm:cxn modelId="{9A0039BD-D3EA-484B-B1B7-49B71B1B14E7}" type="presOf" srcId="{A46C493F-9876-4250-8F98-3FC5BFC3C89D}" destId="{AB5CF8BB-6EAE-4D91-BE6D-16CC1F577A1B}" srcOrd="0" destOrd="0" presId="urn:microsoft.com/office/officeart/2005/8/layout/cycle2"/>
    <dgm:cxn modelId="{95BAF12F-FF3C-4DB3-8670-3EAC646AD2C4}" type="presOf" srcId="{D6F937ED-34E1-4C05-8D51-755000A1E136}" destId="{C7DA387C-6076-4644-B263-D9992A7A0CE3}" srcOrd="1" destOrd="0" presId="urn:microsoft.com/office/officeart/2005/8/layout/cycle2"/>
    <dgm:cxn modelId="{8D1DA776-B121-4E94-BB28-616B629275CF}" type="presOf" srcId="{DF7A9F53-A024-44B9-9CEB-B39C18670CC8}" destId="{82865B0E-CC95-4263-8D91-558D01887AF3}" srcOrd="0" destOrd="0" presId="urn:microsoft.com/office/officeart/2005/8/layout/cycle2"/>
    <dgm:cxn modelId="{BBA57A1B-97F8-4CDD-8BA1-508050A3CCB2}" srcId="{D9778A3E-ED36-42DE-B9BB-E6EC0B497EB1}" destId="{EB2766D7-4155-44D2-BB52-9FB584E45D63}" srcOrd="2" destOrd="0" parTransId="{88AE53E2-7198-4413-B698-C479F56735AF}" sibTransId="{D6F937ED-34E1-4C05-8D51-755000A1E136}"/>
    <dgm:cxn modelId="{A3D92553-2F18-4C6F-95B5-E3EB1C2CA225}" type="presOf" srcId="{082173C6-7DC7-4AA7-B506-BB5CC1A0D305}" destId="{F439D226-9569-4972-B297-63D05AB31991}" srcOrd="1" destOrd="0" presId="urn:microsoft.com/office/officeart/2005/8/layout/cycle2"/>
    <dgm:cxn modelId="{C32A57F8-A0E8-4128-AB80-6B580573DF54}" srcId="{D9778A3E-ED36-42DE-B9BB-E6EC0B497EB1}" destId="{DF7A9F53-A024-44B9-9CEB-B39C18670CC8}" srcOrd="0" destOrd="0" parTransId="{F153322E-1F50-424F-A3A7-B12687164331}" sibTransId="{4A4972D5-6E83-4412-AC09-14A3E364D7EE}"/>
    <dgm:cxn modelId="{FAE4F6D0-B97B-46EE-8AB8-D2DA4EF3B5EE}" srcId="{D9778A3E-ED36-42DE-B9BB-E6EC0B497EB1}" destId="{A0E10693-7980-4E35-9D37-E7ACEA128388}" srcOrd="4" destOrd="0" parTransId="{2C6183F7-2B43-4CC9-831F-055EFBCB2051}" sibTransId="{E50F1FBD-7C4B-46CB-A8AD-4623EB82254B}"/>
    <dgm:cxn modelId="{8797745C-FAE0-4A96-8EF9-18F937277DD2}" srcId="{D9778A3E-ED36-42DE-B9BB-E6EC0B497EB1}" destId="{45160A0B-F74A-4AE0-A936-63FD75CE33C4}" srcOrd="3" destOrd="0" parTransId="{26CB698A-455D-4685-B1B1-3E9D3E0FDB03}" sibTransId="{082173C6-7DC7-4AA7-B506-BB5CC1A0D305}"/>
    <dgm:cxn modelId="{BAEAE415-ABA8-47B2-8F35-2B8D1CC3515F}" type="presOf" srcId="{4A4972D5-6E83-4412-AC09-14A3E364D7EE}" destId="{F681D767-4143-4992-BAAF-43A7E6AF55A3}" srcOrd="0" destOrd="0" presId="urn:microsoft.com/office/officeart/2005/8/layout/cycle2"/>
    <dgm:cxn modelId="{08B5ECEC-F53C-4064-9F5A-A8600913CDA5}" type="presOf" srcId="{082173C6-7DC7-4AA7-B506-BB5CC1A0D305}" destId="{FBC5ED07-CBE9-47B1-87DE-422DCB91AA8A}" srcOrd="0" destOrd="0" presId="urn:microsoft.com/office/officeart/2005/8/layout/cycle2"/>
    <dgm:cxn modelId="{3BAA171F-27B9-4450-8801-A8157C850D16}" type="presOf" srcId="{52E60580-2E92-46A2-8E2E-65401B4B162A}" destId="{04890EFF-817C-4178-A16C-3BF260C76011}" srcOrd="0" destOrd="0" presId="urn:microsoft.com/office/officeart/2005/8/layout/cycle2"/>
    <dgm:cxn modelId="{A90061AB-5388-4158-9717-BA30CDE86B74}" type="presParOf" srcId="{DA64C7A8-15A1-4036-95AD-AC0003E97F07}" destId="{82865B0E-CC95-4263-8D91-558D01887AF3}" srcOrd="0" destOrd="0" presId="urn:microsoft.com/office/officeart/2005/8/layout/cycle2"/>
    <dgm:cxn modelId="{A19CC47C-E03E-4128-923C-9FF405D11BB6}" type="presParOf" srcId="{DA64C7A8-15A1-4036-95AD-AC0003E97F07}" destId="{F681D767-4143-4992-BAAF-43A7E6AF55A3}" srcOrd="1" destOrd="0" presId="urn:microsoft.com/office/officeart/2005/8/layout/cycle2"/>
    <dgm:cxn modelId="{65E40EB5-9065-42FE-9707-68CB5C63C0B8}" type="presParOf" srcId="{F681D767-4143-4992-BAAF-43A7E6AF55A3}" destId="{3608D231-1A36-4FF9-8F4B-968E2FEA5FDC}" srcOrd="0" destOrd="0" presId="urn:microsoft.com/office/officeart/2005/8/layout/cycle2"/>
    <dgm:cxn modelId="{18760EB2-FEB4-4664-8BDE-3BEF25796179}" type="presParOf" srcId="{DA64C7A8-15A1-4036-95AD-AC0003E97F07}" destId="{04890EFF-817C-4178-A16C-3BF260C76011}" srcOrd="2" destOrd="0" presId="urn:microsoft.com/office/officeart/2005/8/layout/cycle2"/>
    <dgm:cxn modelId="{5B54DCE3-64CE-475E-87E4-0D2A3F9C84E1}" type="presParOf" srcId="{DA64C7A8-15A1-4036-95AD-AC0003E97F07}" destId="{AB5CF8BB-6EAE-4D91-BE6D-16CC1F577A1B}" srcOrd="3" destOrd="0" presId="urn:microsoft.com/office/officeart/2005/8/layout/cycle2"/>
    <dgm:cxn modelId="{D00EEC72-DFB7-415E-8186-AD32D031A6D1}" type="presParOf" srcId="{AB5CF8BB-6EAE-4D91-BE6D-16CC1F577A1B}" destId="{7C9A6668-BB93-49D7-AB1F-290D62AA0202}" srcOrd="0" destOrd="0" presId="urn:microsoft.com/office/officeart/2005/8/layout/cycle2"/>
    <dgm:cxn modelId="{1CA9CDC7-B561-4AE5-82A0-AC2EA55E36CE}" type="presParOf" srcId="{DA64C7A8-15A1-4036-95AD-AC0003E97F07}" destId="{79B32FE3-8DB8-4A8E-B502-6F0D6F0CBC37}" srcOrd="4" destOrd="0" presId="urn:microsoft.com/office/officeart/2005/8/layout/cycle2"/>
    <dgm:cxn modelId="{AC7035F0-73B8-4101-9CFB-61B1AFF83E0C}" type="presParOf" srcId="{DA64C7A8-15A1-4036-95AD-AC0003E97F07}" destId="{2736C80C-7B49-4F71-8351-E829A101CB25}" srcOrd="5" destOrd="0" presId="urn:microsoft.com/office/officeart/2005/8/layout/cycle2"/>
    <dgm:cxn modelId="{9F0E4756-5658-42D1-BC7C-4C7D0A1B1D79}" type="presParOf" srcId="{2736C80C-7B49-4F71-8351-E829A101CB25}" destId="{C7DA387C-6076-4644-B263-D9992A7A0CE3}" srcOrd="0" destOrd="0" presId="urn:microsoft.com/office/officeart/2005/8/layout/cycle2"/>
    <dgm:cxn modelId="{E7785732-AD24-406F-AAA0-EC6ED61F7FFB}" type="presParOf" srcId="{DA64C7A8-15A1-4036-95AD-AC0003E97F07}" destId="{EAF00115-5B40-4EC2-A1F0-49080B1451D9}" srcOrd="6" destOrd="0" presId="urn:microsoft.com/office/officeart/2005/8/layout/cycle2"/>
    <dgm:cxn modelId="{B5C01F01-8515-4BFE-B904-A76396C7DBBC}" type="presParOf" srcId="{DA64C7A8-15A1-4036-95AD-AC0003E97F07}" destId="{FBC5ED07-CBE9-47B1-87DE-422DCB91AA8A}" srcOrd="7" destOrd="0" presId="urn:microsoft.com/office/officeart/2005/8/layout/cycle2"/>
    <dgm:cxn modelId="{A7FC4283-C919-49E1-B0C1-8B35FD6D43A3}" type="presParOf" srcId="{FBC5ED07-CBE9-47B1-87DE-422DCB91AA8A}" destId="{F439D226-9569-4972-B297-63D05AB31991}" srcOrd="0" destOrd="0" presId="urn:microsoft.com/office/officeart/2005/8/layout/cycle2"/>
    <dgm:cxn modelId="{492229D2-7E41-47A4-BB70-21098273AD64}" type="presParOf" srcId="{DA64C7A8-15A1-4036-95AD-AC0003E97F07}" destId="{6633279C-D4AB-4F57-9982-3DFC826BB13D}" srcOrd="8" destOrd="0" presId="urn:microsoft.com/office/officeart/2005/8/layout/cycle2"/>
    <dgm:cxn modelId="{A7410646-77DC-4AC5-803A-B4640B6DD4CA}" type="presParOf" srcId="{DA64C7A8-15A1-4036-95AD-AC0003E97F07}" destId="{D7296272-998E-4D64-9987-7ED6E0FD1C74}" srcOrd="9" destOrd="0" presId="urn:microsoft.com/office/officeart/2005/8/layout/cycle2"/>
    <dgm:cxn modelId="{5B30AD1C-0CD2-49D3-A1D8-3897BD836E68}" type="presParOf" srcId="{D7296272-998E-4D64-9987-7ED6E0FD1C74}" destId="{E673BC4C-BB1F-470B-B855-DA087E7D94D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12B44F-E5A9-4C19-AECA-D007C233DC19}" type="doc">
      <dgm:prSet loTypeId="urn:microsoft.com/office/officeart/2005/8/layout/hProcess9" loCatId="process" qsTypeId="urn:microsoft.com/office/officeart/2005/8/quickstyle/simple1" qsCatId="simple" csTypeId="urn:microsoft.com/office/officeart/2005/8/colors/colorful4" csCatId="colorful" phldr="1"/>
      <dgm:spPr/>
    </dgm:pt>
    <dgm:pt modelId="{2032E7DA-5623-4DC9-82A5-D1B1780E7806}">
      <dgm:prSet phldrT="[文本]" custT="1"/>
      <dgm:spPr>
        <a:xfrm>
          <a:off x="78343" y="228600"/>
          <a:ext cx="1108580" cy="3048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dirty="0">
            <a:solidFill>
              <a:sysClr val="window" lastClr="FFFFFF"/>
            </a:solidFill>
            <a:latin typeface="微软雅黑" panose="020B0503020204020204" pitchFamily="34" charset="-122"/>
            <a:ea typeface="微软雅黑" panose="020B0503020204020204" pitchFamily="34" charset="-122"/>
            <a:cs typeface="+mn-cs"/>
          </a:endParaRPr>
        </a:p>
        <a:p>
          <a:pPr algn="ctr">
            <a:lnSpc>
              <a:spcPct val="90000"/>
            </a:lnSpc>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文化熏陶</a:t>
          </a:r>
        </a:p>
      </dgm:t>
    </dgm:pt>
    <dgm:pt modelId="{6C5920BC-D353-4DB4-999D-836A4EDC54A2}" type="par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E6BA9D1-37D7-4A11-B03F-8D13A6324B23}" type="sibTrans" cxnId="{C5EC1546-AA45-4E00-919C-82943AC2EF4E}">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8049CE1-882F-4113-AF64-2EF530626C8B}">
      <dgm:prSet phldrT="[文本]" custT="1"/>
      <dgm:spPr>
        <a:xfrm>
          <a:off x="1287913" y="228600"/>
          <a:ext cx="922184" cy="304800"/>
        </a:xfr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ln>
        <a:effectLst/>
      </dgm:spPr>
      <dgm:t>
        <a:bodyPr/>
        <a:lstStyle/>
        <a:p>
          <a:pPr algn="ctr">
            <a:spcAft>
              <a:spcPts val="0"/>
            </a:spcAft>
          </a:pP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创新思维训练</a:t>
          </a:r>
        </a:p>
      </dgm:t>
    </dgm:pt>
    <dgm:pt modelId="{BBC83CB8-0E9A-41BF-A05E-9C9AA1AD0F35}" type="par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C574F528-7DE8-4428-8E9C-EBD2EE98725A}" type="sibTrans" cxnId="{1ADFDBE7-FDEA-4260-B7FF-BB7C51BD9A39}">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4CB57901-547E-4449-AEC8-64389282002B}">
      <dgm:prSet phldrT="[文本]" custT="1"/>
      <dgm:spPr>
        <a:xfrm>
          <a:off x="2297511" y="228600"/>
          <a:ext cx="981839" cy="3048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pPr algn="ctr"/>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创客实践</a:t>
          </a:r>
        </a:p>
      </dgm:t>
    </dgm:pt>
    <dgm:pt modelId="{BF7E5ABE-0432-4B71-9DD0-DCEA9CA05384}" type="par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A3AF5319-38DB-4F58-BE22-BCFA60E8EA65}" type="sibTrans" cxnId="{0F586F7E-DAEE-4D57-B7FE-F273D49E5710}">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23F506CE-A685-4A5E-93FC-24A3DA40D6B8}">
      <dgm:prSet custT="1"/>
      <dgm:spPr>
        <a:xfrm>
          <a:off x="3352485" y="228600"/>
          <a:ext cx="1030264" cy="304800"/>
        </a:xfr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创业能力培养</a:t>
          </a:r>
        </a:p>
      </dgm:t>
    </dgm:pt>
    <dgm:pt modelId="{47F7A269-684C-42DC-8704-16D92E07F9E5}" type="par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68199A3D-F93C-4353-AC30-37D500A495AF}" type="sibTrans" cxnId="{B9C1850C-0FE3-426E-AA5B-A6B5144FAC68}">
      <dgm:prSet/>
      <dgm:spPr/>
      <dgm:t>
        <a:bodyPr/>
        <a:lstStyle/>
        <a:p>
          <a:endParaRPr lang="zh-CN" altLang="en-US" b="1">
            <a:latin typeface="微软雅黑" panose="020B0503020204020204" pitchFamily="34" charset="-122"/>
            <a:ea typeface="微软雅黑" panose="020B0503020204020204" pitchFamily="34" charset="-122"/>
          </a:endParaRPr>
        </a:p>
      </dgm:t>
    </dgm:pt>
    <dgm:pt modelId="{94851F66-A1D5-4E17-9AB3-7E993FD4BA8E}">
      <dgm:prSet custT="1"/>
      <dgm:spPr>
        <a:xfrm>
          <a:off x="4447703" y="228600"/>
          <a:ext cx="960352" cy="3048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100" b="1" dirty="0">
              <a:solidFill>
                <a:sysClr val="window" lastClr="FFFFFF"/>
              </a:solidFill>
              <a:latin typeface="微软雅黑" panose="020B0503020204020204" pitchFamily="34" charset="-122"/>
              <a:ea typeface="微软雅黑" panose="020B0503020204020204" pitchFamily="34" charset="-122"/>
              <a:cs typeface="+mn-cs"/>
            </a:rPr>
            <a:t>孵化引领</a:t>
          </a:r>
        </a:p>
      </dgm:t>
    </dgm:pt>
    <dgm:pt modelId="{1031CE71-A5BC-4798-B36C-C92FA2EB37C5}" type="par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4650356A-4980-4212-AFD8-C6F03C60D60A}" type="sibTrans" cxnId="{9BBFEA66-C018-498A-9209-EF40884D6EEF}">
      <dgm:prSet/>
      <dgm:spPr/>
      <dgm:t>
        <a:bodyPr/>
        <a:lstStyle/>
        <a:p>
          <a:endParaRPr lang="zh-CN" altLang="en-US" b="1">
            <a:latin typeface="微软雅黑" panose="020B0503020204020204" pitchFamily="34" charset="-122"/>
            <a:ea typeface="微软雅黑" panose="020B0503020204020204" pitchFamily="34" charset="-122"/>
          </a:endParaRPr>
        </a:p>
      </dgm:t>
    </dgm:pt>
    <dgm:pt modelId="{9839D424-3644-4897-8B9D-A1971FB583EE}" type="pres">
      <dgm:prSet presAssocID="{D612B44F-E5A9-4C19-AECA-D007C233DC19}" presName="CompostProcess" presStyleCnt="0">
        <dgm:presLayoutVars>
          <dgm:dir/>
          <dgm:resizeHandles val="exact"/>
        </dgm:presLayoutVars>
      </dgm:prSet>
      <dgm:spPr/>
    </dgm:pt>
    <dgm:pt modelId="{21A75A8D-709A-434F-8A03-C0AD9DCE456D}" type="pres">
      <dgm:prSet presAssocID="{D612B44F-E5A9-4C19-AECA-D007C233DC19}" presName="arrow" presStyleLbl="bgShp" presStyleIdx="0" presStyleCnt="1" custScaleX="117647" custLinFactNeighborX="-802"/>
      <dgm:spPr>
        <a:xfrm>
          <a:off x="0" y="0"/>
          <a:ext cx="5591172" cy="762000"/>
        </a:xfrm>
        <a:prstGeom prst="rightArrow">
          <a:avLst/>
        </a:prstGeom>
        <a:solidFill>
          <a:srgbClr val="8064A2">
            <a:tint val="40000"/>
            <a:hueOff val="0"/>
            <a:satOff val="0"/>
            <a:lumOff val="0"/>
            <a:alphaOff val="0"/>
          </a:srgbClr>
        </a:solidFill>
        <a:ln>
          <a:noFill/>
        </a:ln>
        <a:effectLst/>
      </dgm:spPr>
    </dgm:pt>
    <dgm:pt modelId="{296E3B56-3A2D-4856-9EA5-FA6E5F8E9DA9}" type="pres">
      <dgm:prSet presAssocID="{D612B44F-E5A9-4C19-AECA-D007C233DC19}" presName="linearProcess" presStyleCnt="0"/>
      <dgm:spPr/>
    </dgm:pt>
    <dgm:pt modelId="{074C35FE-7E05-4A36-8176-FD1FFCBD0596}" type="pres">
      <dgm:prSet presAssocID="{2032E7DA-5623-4DC9-82A5-D1B1780E7806}" presName="textNode" presStyleLbl="node1" presStyleIdx="0" presStyleCnt="5" custScaleX="87862" custLinFactX="-3911" custLinFactNeighborX="-100000">
        <dgm:presLayoutVars>
          <dgm:bulletEnabled val="1"/>
        </dgm:presLayoutVars>
      </dgm:prSet>
      <dgm:spPr>
        <a:prstGeom prst="roundRect">
          <a:avLst/>
        </a:prstGeom>
      </dgm:spPr>
      <dgm:t>
        <a:bodyPr/>
        <a:lstStyle/>
        <a:p>
          <a:endParaRPr lang="zh-CN" altLang="en-US"/>
        </a:p>
      </dgm:t>
    </dgm:pt>
    <dgm:pt modelId="{9D58CEFE-F1DD-4D3F-8D3A-5C43FCECFB1D}" type="pres">
      <dgm:prSet presAssocID="{2E6BA9D1-37D7-4A11-B03F-8D13A6324B23}" presName="sibTrans" presStyleCnt="0"/>
      <dgm:spPr/>
    </dgm:pt>
    <dgm:pt modelId="{A724122E-4719-4277-9AC8-E16235D86D74}" type="pres">
      <dgm:prSet presAssocID="{C8049CE1-882F-4113-AF64-2EF530626C8B}" presName="textNode" presStyleLbl="node1" presStyleIdx="1" presStyleCnt="5" custScaleX="73089" custLinFactX="-300" custLinFactNeighborX="-100000">
        <dgm:presLayoutVars>
          <dgm:bulletEnabled val="1"/>
        </dgm:presLayoutVars>
      </dgm:prSet>
      <dgm:spPr>
        <a:prstGeom prst="roundRect">
          <a:avLst/>
        </a:prstGeom>
      </dgm:spPr>
      <dgm:t>
        <a:bodyPr/>
        <a:lstStyle/>
        <a:p>
          <a:endParaRPr lang="zh-CN" altLang="en-US"/>
        </a:p>
      </dgm:t>
    </dgm:pt>
    <dgm:pt modelId="{8F5BF10E-999E-4423-B727-03FDB0331E8D}" type="pres">
      <dgm:prSet presAssocID="{C574F528-7DE8-4428-8E9C-EBD2EE98725A}" presName="sibTrans" presStyleCnt="0"/>
      <dgm:spPr/>
    </dgm:pt>
    <dgm:pt modelId="{EA9C3EC2-12DD-4D31-8199-B4865CDE1617}" type="pres">
      <dgm:prSet presAssocID="{4CB57901-547E-4449-AEC8-64389282002B}" presName="textNode" presStyleLbl="node1" presStyleIdx="2" presStyleCnt="5" custScaleX="77817" custLinFactNeighborX="-49126">
        <dgm:presLayoutVars>
          <dgm:bulletEnabled val="1"/>
        </dgm:presLayoutVars>
      </dgm:prSet>
      <dgm:spPr>
        <a:prstGeom prst="roundRect">
          <a:avLst/>
        </a:prstGeom>
      </dgm:spPr>
      <dgm:t>
        <a:bodyPr/>
        <a:lstStyle/>
        <a:p>
          <a:endParaRPr lang="zh-CN" altLang="en-US"/>
        </a:p>
      </dgm:t>
    </dgm:pt>
    <dgm:pt modelId="{E00188BF-56AC-4EB8-BD92-FDBCDE875B3E}" type="pres">
      <dgm:prSet presAssocID="{A3AF5319-38DB-4F58-BE22-BCFA60E8EA65}" presName="sibTrans" presStyleCnt="0"/>
      <dgm:spPr/>
    </dgm:pt>
    <dgm:pt modelId="{67D15CF9-5179-46A1-A660-198859E5E786}" type="pres">
      <dgm:prSet presAssocID="{23F506CE-A685-4A5E-93FC-24A3DA40D6B8}" presName="textNode" presStyleLbl="node1" presStyleIdx="3" presStyleCnt="5" custScaleX="81655" custLinFactNeighborX="-17184">
        <dgm:presLayoutVars>
          <dgm:bulletEnabled val="1"/>
        </dgm:presLayoutVars>
      </dgm:prSet>
      <dgm:spPr>
        <a:prstGeom prst="roundRect">
          <a:avLst/>
        </a:prstGeom>
      </dgm:spPr>
      <dgm:t>
        <a:bodyPr/>
        <a:lstStyle/>
        <a:p>
          <a:endParaRPr lang="zh-CN" altLang="en-US"/>
        </a:p>
      </dgm:t>
    </dgm:pt>
    <dgm:pt modelId="{99451F09-BBCA-4B54-900B-4EF0624A6908}" type="pres">
      <dgm:prSet presAssocID="{68199A3D-F93C-4353-AC30-37D500A495AF}" presName="sibTrans" presStyleCnt="0"/>
      <dgm:spPr/>
    </dgm:pt>
    <dgm:pt modelId="{82699592-9DDB-4624-8A67-3BE34F82486E}" type="pres">
      <dgm:prSet presAssocID="{94851F66-A1D5-4E17-9AB3-7E993FD4BA8E}" presName="textNode" presStyleLbl="node1" presStyleIdx="4" presStyleCnt="5" custScaleX="76114">
        <dgm:presLayoutVars>
          <dgm:bulletEnabled val="1"/>
        </dgm:presLayoutVars>
      </dgm:prSet>
      <dgm:spPr>
        <a:prstGeom prst="roundRect">
          <a:avLst/>
        </a:prstGeom>
      </dgm:spPr>
      <dgm:t>
        <a:bodyPr/>
        <a:lstStyle/>
        <a:p>
          <a:endParaRPr lang="zh-CN" altLang="en-US"/>
        </a:p>
      </dgm:t>
    </dgm:pt>
  </dgm:ptLst>
  <dgm:cxnLst>
    <dgm:cxn modelId="{1ADFDBE7-FDEA-4260-B7FF-BB7C51BD9A39}" srcId="{D612B44F-E5A9-4C19-AECA-D007C233DC19}" destId="{C8049CE1-882F-4113-AF64-2EF530626C8B}" srcOrd="1" destOrd="0" parTransId="{BBC83CB8-0E9A-41BF-A05E-9C9AA1AD0F35}" sibTransId="{C574F528-7DE8-4428-8E9C-EBD2EE98725A}"/>
    <dgm:cxn modelId="{0F586F7E-DAEE-4D57-B7FE-F273D49E5710}" srcId="{D612B44F-E5A9-4C19-AECA-D007C233DC19}" destId="{4CB57901-547E-4449-AEC8-64389282002B}" srcOrd="2" destOrd="0" parTransId="{BF7E5ABE-0432-4B71-9DD0-DCEA9CA05384}" sibTransId="{A3AF5319-38DB-4F58-BE22-BCFA60E8EA65}"/>
    <dgm:cxn modelId="{9CBA01AC-3A2D-4F58-8A9A-5AD416AD43C9}" type="presOf" srcId="{23F506CE-A685-4A5E-93FC-24A3DA40D6B8}" destId="{67D15CF9-5179-46A1-A660-198859E5E786}" srcOrd="0" destOrd="0" presId="urn:microsoft.com/office/officeart/2005/8/layout/hProcess9"/>
    <dgm:cxn modelId="{0A536EEF-005F-40AB-831B-2EF200D077BA}" type="presOf" srcId="{D612B44F-E5A9-4C19-AECA-D007C233DC19}" destId="{9839D424-3644-4897-8B9D-A1971FB583EE}" srcOrd="0" destOrd="0" presId="urn:microsoft.com/office/officeart/2005/8/layout/hProcess9"/>
    <dgm:cxn modelId="{9BBFEA66-C018-498A-9209-EF40884D6EEF}" srcId="{D612B44F-E5A9-4C19-AECA-D007C233DC19}" destId="{94851F66-A1D5-4E17-9AB3-7E993FD4BA8E}" srcOrd="4" destOrd="0" parTransId="{1031CE71-A5BC-4798-B36C-C92FA2EB37C5}" sibTransId="{4650356A-4980-4212-AFD8-C6F03C60D60A}"/>
    <dgm:cxn modelId="{1C9E254A-E007-4D85-8C30-925BEEEEFCAC}" type="presOf" srcId="{2032E7DA-5623-4DC9-82A5-D1B1780E7806}" destId="{074C35FE-7E05-4A36-8176-FD1FFCBD0596}" srcOrd="0" destOrd="0" presId="urn:microsoft.com/office/officeart/2005/8/layout/hProcess9"/>
    <dgm:cxn modelId="{1BC8E59E-6353-4040-93F0-6004500291F4}" type="presOf" srcId="{C8049CE1-882F-4113-AF64-2EF530626C8B}" destId="{A724122E-4719-4277-9AC8-E16235D86D74}" srcOrd="0" destOrd="0" presId="urn:microsoft.com/office/officeart/2005/8/layout/hProcess9"/>
    <dgm:cxn modelId="{488FAEF9-8942-471A-9EC7-1E66AC14C5AE}" type="presOf" srcId="{94851F66-A1D5-4E17-9AB3-7E993FD4BA8E}" destId="{82699592-9DDB-4624-8A67-3BE34F82486E}" srcOrd="0" destOrd="0" presId="urn:microsoft.com/office/officeart/2005/8/layout/hProcess9"/>
    <dgm:cxn modelId="{B9C1850C-0FE3-426E-AA5B-A6B5144FAC68}" srcId="{D612B44F-E5A9-4C19-AECA-D007C233DC19}" destId="{23F506CE-A685-4A5E-93FC-24A3DA40D6B8}" srcOrd="3" destOrd="0" parTransId="{47F7A269-684C-42DC-8704-16D92E07F9E5}" sibTransId="{68199A3D-F93C-4353-AC30-37D500A495AF}"/>
    <dgm:cxn modelId="{C5EC1546-AA45-4E00-919C-82943AC2EF4E}" srcId="{D612B44F-E5A9-4C19-AECA-D007C233DC19}" destId="{2032E7DA-5623-4DC9-82A5-D1B1780E7806}" srcOrd="0" destOrd="0" parTransId="{6C5920BC-D353-4DB4-999D-836A4EDC54A2}" sibTransId="{2E6BA9D1-37D7-4A11-B03F-8D13A6324B23}"/>
    <dgm:cxn modelId="{271BF606-0919-4D25-9A70-0B85720C7FF7}" type="presOf" srcId="{4CB57901-547E-4449-AEC8-64389282002B}" destId="{EA9C3EC2-12DD-4D31-8199-B4865CDE1617}" srcOrd="0" destOrd="0" presId="urn:microsoft.com/office/officeart/2005/8/layout/hProcess9"/>
    <dgm:cxn modelId="{B5BEF0C6-A503-420F-AFB5-0B4E7EA31331}" type="presParOf" srcId="{9839D424-3644-4897-8B9D-A1971FB583EE}" destId="{21A75A8D-709A-434F-8A03-C0AD9DCE456D}" srcOrd="0" destOrd="0" presId="urn:microsoft.com/office/officeart/2005/8/layout/hProcess9"/>
    <dgm:cxn modelId="{A6A77D66-E9D4-499E-9BF1-D666ABE6E7FB}" type="presParOf" srcId="{9839D424-3644-4897-8B9D-A1971FB583EE}" destId="{296E3B56-3A2D-4856-9EA5-FA6E5F8E9DA9}" srcOrd="1" destOrd="0" presId="urn:microsoft.com/office/officeart/2005/8/layout/hProcess9"/>
    <dgm:cxn modelId="{C2048A11-9F38-4B92-B7E7-D109AB745EEE}" type="presParOf" srcId="{296E3B56-3A2D-4856-9EA5-FA6E5F8E9DA9}" destId="{074C35FE-7E05-4A36-8176-FD1FFCBD0596}" srcOrd="0" destOrd="0" presId="urn:microsoft.com/office/officeart/2005/8/layout/hProcess9"/>
    <dgm:cxn modelId="{C6E19D1F-D43F-41E4-9DBF-556DAD3CC973}" type="presParOf" srcId="{296E3B56-3A2D-4856-9EA5-FA6E5F8E9DA9}" destId="{9D58CEFE-F1DD-4D3F-8D3A-5C43FCECFB1D}" srcOrd="1" destOrd="0" presId="urn:microsoft.com/office/officeart/2005/8/layout/hProcess9"/>
    <dgm:cxn modelId="{DEB0C624-13CF-41ED-8A20-0DF71C436050}" type="presParOf" srcId="{296E3B56-3A2D-4856-9EA5-FA6E5F8E9DA9}" destId="{A724122E-4719-4277-9AC8-E16235D86D74}" srcOrd="2" destOrd="0" presId="urn:microsoft.com/office/officeart/2005/8/layout/hProcess9"/>
    <dgm:cxn modelId="{4966778F-9674-4B08-BE75-8D1F694F0F0D}" type="presParOf" srcId="{296E3B56-3A2D-4856-9EA5-FA6E5F8E9DA9}" destId="{8F5BF10E-999E-4423-B727-03FDB0331E8D}" srcOrd="3" destOrd="0" presId="urn:microsoft.com/office/officeart/2005/8/layout/hProcess9"/>
    <dgm:cxn modelId="{4510917C-13BA-4C1E-8141-7D6FF9D11EA8}" type="presParOf" srcId="{296E3B56-3A2D-4856-9EA5-FA6E5F8E9DA9}" destId="{EA9C3EC2-12DD-4D31-8199-B4865CDE1617}" srcOrd="4" destOrd="0" presId="urn:microsoft.com/office/officeart/2005/8/layout/hProcess9"/>
    <dgm:cxn modelId="{889735D0-9A29-4493-92AC-9A74CC9FC62D}" type="presParOf" srcId="{296E3B56-3A2D-4856-9EA5-FA6E5F8E9DA9}" destId="{E00188BF-56AC-4EB8-BD92-FDBCDE875B3E}" srcOrd="5" destOrd="0" presId="urn:microsoft.com/office/officeart/2005/8/layout/hProcess9"/>
    <dgm:cxn modelId="{447183CF-FBCA-4568-B319-949D68FC188E}" type="presParOf" srcId="{296E3B56-3A2D-4856-9EA5-FA6E5F8E9DA9}" destId="{67D15CF9-5179-46A1-A660-198859E5E786}" srcOrd="6" destOrd="0" presId="urn:microsoft.com/office/officeart/2005/8/layout/hProcess9"/>
    <dgm:cxn modelId="{966FE164-2087-4990-BBE2-5E73A613072F}" type="presParOf" srcId="{296E3B56-3A2D-4856-9EA5-FA6E5F8E9DA9}" destId="{99451F09-BBCA-4B54-900B-4EF0624A6908}" srcOrd="7" destOrd="0" presId="urn:microsoft.com/office/officeart/2005/8/layout/hProcess9"/>
    <dgm:cxn modelId="{DB26A517-2AB0-4A3F-885E-2E27E406B178}" type="presParOf" srcId="{296E3B56-3A2D-4856-9EA5-FA6E5F8E9DA9}" destId="{82699592-9DDB-4624-8A67-3BE34F82486E}" srcOrd="8" destOrd="0" presId="urn:microsoft.com/office/officeart/2005/8/layout/hProcess9"/>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595FA-3848-42D0-985D-BCD6CF2C5075}">
      <dsp:nvSpPr>
        <dsp:cNvPr id="0" name=""/>
        <dsp:cNvSpPr/>
      </dsp:nvSpPr>
      <dsp:spPr>
        <a:xfrm rot="5400000">
          <a:off x="4945579" y="-2889721"/>
          <a:ext cx="1145817" cy="7015557"/>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产业与教学深度</a:t>
          </a:r>
          <a:r>
            <a:rPr lang="zh-CN" sz="1600" b="1" kern="1200" dirty="0" smtClean="0">
              <a:latin typeface="微软雅黑" pitchFamily="34" charset="-122"/>
              <a:ea typeface="微软雅黑" pitchFamily="34" charset="-122"/>
            </a:rPr>
            <a:t>融合</a:t>
          </a:r>
          <a:r>
            <a:rPr lang="zh-CN" altLang="en-US" sz="1600" b="1"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国务院办公厅正式印发</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关于深化产教融合的若干意见</a:t>
          </a:r>
          <a:r>
            <a:rPr lang="en-US" altLang="zh-CN" sz="1600" b="0" i="0" kern="1200" dirty="0" smtClean="0">
              <a:latin typeface="微软雅黑" pitchFamily="34" charset="-122"/>
              <a:ea typeface="微软雅黑" pitchFamily="34" charset="-122"/>
            </a:rPr>
            <a:t>》</a:t>
          </a:r>
          <a:r>
            <a:rPr lang="zh-CN" altLang="en-US" sz="1600" b="0" i="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教育部等六部门关于印发《职业学校校企合作促进办法》</a:t>
          </a:r>
          <a:r>
            <a:rPr lang="zh-CN" altLang="en-US" sz="1600" b="0" kern="1200" dirty="0" smtClean="0">
              <a:latin typeface="微软雅黑" pitchFamily="34" charset="-122"/>
              <a:ea typeface="微软雅黑" pitchFamily="34" charset="-122"/>
            </a:rPr>
            <a:t>等相关文件。</a:t>
          </a:r>
          <a:endParaRPr lang="zh-CN" altLang="en-US" sz="1600" b="0" kern="1200" dirty="0">
            <a:latin typeface="微软雅黑" pitchFamily="34" charset="-122"/>
            <a:ea typeface="微软雅黑" pitchFamily="34" charset="-122"/>
          </a:endParaRPr>
        </a:p>
      </dsp:txBody>
      <dsp:txXfrm rot="-5400000">
        <a:off x="2010709" y="101083"/>
        <a:ext cx="6959623" cy="1033949"/>
      </dsp:txXfrm>
    </dsp:sp>
    <dsp:sp modelId="{903CEACD-C055-49BB-9CB3-EF72B42D46C0}">
      <dsp:nvSpPr>
        <dsp:cNvPr id="0" name=""/>
        <dsp:cNvSpPr/>
      </dsp:nvSpPr>
      <dsp:spPr>
        <a:xfrm>
          <a:off x="0" y="1867"/>
          <a:ext cx="2010683" cy="12323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产教融合</a:t>
          </a:r>
          <a:endParaRPr lang="zh-CN" altLang="en-US" sz="2000" b="1" kern="1200" dirty="0">
            <a:latin typeface="微软雅黑" pitchFamily="34" charset="-122"/>
            <a:ea typeface="微软雅黑" pitchFamily="34" charset="-122"/>
          </a:endParaRPr>
        </a:p>
      </dsp:txBody>
      <dsp:txXfrm>
        <a:off x="60160" y="62027"/>
        <a:ext cx="1890363" cy="1112059"/>
      </dsp:txXfrm>
    </dsp:sp>
    <dsp:sp modelId="{A694A98F-7DE3-47FE-9D2F-83A58E5A397C}">
      <dsp:nvSpPr>
        <dsp:cNvPr id="0" name=""/>
        <dsp:cNvSpPr/>
      </dsp:nvSpPr>
      <dsp:spPr>
        <a:xfrm rot="5400000">
          <a:off x="4998247" y="-1618311"/>
          <a:ext cx="985903" cy="7060733"/>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理论教学与实践教学相结合：</a:t>
          </a:r>
          <a:r>
            <a:rPr lang="zh-CN" sz="1600" b="0" kern="1200" dirty="0" smtClean="0">
              <a:latin typeface="微软雅黑" pitchFamily="34" charset="-122"/>
              <a:ea typeface="微软雅黑" pitchFamily="34" charset="-122"/>
            </a:rPr>
            <a:t>打造智慧化、智能化“管理</a:t>
          </a:r>
          <a:r>
            <a:rPr lang="en-US" sz="1600" b="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教学</a:t>
          </a:r>
          <a:r>
            <a:rPr lang="en-US" sz="1600" b="0" kern="1200" dirty="0" smtClean="0">
              <a:latin typeface="微软雅黑" pitchFamily="34" charset="-122"/>
              <a:ea typeface="微软雅黑" pitchFamily="34" charset="-122"/>
            </a:rPr>
            <a:t>+</a:t>
          </a:r>
          <a:r>
            <a:rPr lang="zh-CN" sz="1600" b="0" kern="1200" dirty="0" smtClean="0">
              <a:latin typeface="微软雅黑" pitchFamily="34" charset="-122"/>
              <a:ea typeface="微软雅黑" pitchFamily="34" charset="-122"/>
            </a:rPr>
            <a:t>实训”体系，切实实现学校整体实训室管理便捷化、教学人性化、实训系统化。</a:t>
          </a:r>
          <a:endParaRPr lang="zh-CN" altLang="en-US" sz="1600" b="0" kern="1200" dirty="0">
            <a:latin typeface="微软雅黑" pitchFamily="34" charset="-122"/>
            <a:ea typeface="微软雅黑" pitchFamily="34" charset="-122"/>
          </a:endParaRPr>
        </a:p>
      </dsp:txBody>
      <dsp:txXfrm rot="-5400000">
        <a:off x="1960832" y="1467232"/>
        <a:ext cx="7012605" cy="889647"/>
      </dsp:txXfrm>
    </dsp:sp>
    <dsp:sp modelId="{971A7669-373E-4D9B-8600-1C72A0C73AA4}">
      <dsp:nvSpPr>
        <dsp:cNvPr id="0" name=""/>
        <dsp:cNvSpPr/>
      </dsp:nvSpPr>
      <dsp:spPr>
        <a:xfrm>
          <a:off x="0" y="1295865"/>
          <a:ext cx="1966877" cy="1232379"/>
        </a:xfrm>
        <a:prstGeom prst="roundRect">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理实一体</a:t>
          </a:r>
          <a:endParaRPr lang="zh-CN" altLang="en-US" sz="2000" b="1" kern="1200" dirty="0">
            <a:latin typeface="微软雅黑" pitchFamily="34" charset="-122"/>
            <a:ea typeface="微软雅黑" pitchFamily="34" charset="-122"/>
          </a:endParaRPr>
        </a:p>
      </dsp:txBody>
      <dsp:txXfrm>
        <a:off x="60160" y="1356025"/>
        <a:ext cx="1846557" cy="1112059"/>
      </dsp:txXfrm>
    </dsp:sp>
    <dsp:sp modelId="{FFE59997-8681-49DB-94AF-93687BA2797A}">
      <dsp:nvSpPr>
        <dsp:cNvPr id="0" name=""/>
        <dsp:cNvSpPr/>
      </dsp:nvSpPr>
      <dsp:spPr>
        <a:xfrm rot="5400000">
          <a:off x="4962262" y="-289513"/>
          <a:ext cx="1128021" cy="6991134"/>
        </a:xfrm>
        <a:prstGeom prst="round2SameRect">
          <a:avLst/>
        </a:prstGeom>
        <a:solidFill>
          <a:schemeClr val="accent5">
            <a:tint val="40000"/>
            <a:alpha val="90000"/>
            <a:hueOff val="-7391754"/>
            <a:satOff val="-12816"/>
            <a:lumOff val="-1289"/>
            <a:alphaOff val="0"/>
          </a:schemeClr>
        </a:solidFill>
        <a:ln w="12700" cap="flat" cmpd="sng" algn="ctr">
          <a:solidFill>
            <a:schemeClr val="accent5">
              <a:tint val="40000"/>
              <a:alpha val="90000"/>
              <a:hueOff val="-7391754"/>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微软雅黑" pitchFamily="34" charset="-122"/>
              <a:ea typeface="微软雅黑" pitchFamily="34" charset="-122"/>
            </a:rPr>
            <a:t>教育教学与新一代信息技术深度融合：</a:t>
          </a:r>
          <a:r>
            <a:rPr lang="zh-CN" altLang="en-US" sz="1600" b="0" kern="1200" dirty="0" smtClean="0">
              <a:latin typeface="微软雅黑" pitchFamily="34" charset="-122"/>
              <a:ea typeface="微软雅黑" pitchFamily="34" charset="-122"/>
            </a:rPr>
            <a:t>利用新一代信息技术促进教育现代化，改变传统教学模式，教学手段科技化、教育传播信息化、教学方式现代化。</a:t>
          </a:r>
          <a:endParaRPr lang="zh-CN" altLang="en-US" sz="1600" b="0" kern="1200" dirty="0">
            <a:latin typeface="微软雅黑" pitchFamily="34" charset="-122"/>
            <a:ea typeface="微软雅黑" pitchFamily="34" charset="-122"/>
          </a:endParaRPr>
        </a:p>
      </dsp:txBody>
      <dsp:txXfrm rot="-5400000">
        <a:off x="2030706" y="2697108"/>
        <a:ext cx="6936069" cy="1017891"/>
      </dsp:txXfrm>
    </dsp:sp>
    <dsp:sp modelId="{54C94873-1BCD-425F-94C6-168B382EE034}">
      <dsp:nvSpPr>
        <dsp:cNvPr id="0" name=""/>
        <dsp:cNvSpPr/>
      </dsp:nvSpPr>
      <dsp:spPr>
        <a:xfrm>
          <a:off x="0" y="2589864"/>
          <a:ext cx="2036966" cy="1232379"/>
        </a:xfrm>
        <a:prstGeom prst="roundRect">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智慧教育</a:t>
          </a:r>
          <a:endParaRPr lang="zh-CN" altLang="en-US" sz="2000" b="1" kern="1200" dirty="0">
            <a:latin typeface="微软雅黑" pitchFamily="34" charset="-122"/>
            <a:ea typeface="微软雅黑" pitchFamily="34" charset="-122"/>
          </a:endParaRPr>
        </a:p>
      </dsp:txBody>
      <dsp:txXfrm>
        <a:off x="60160" y="2650024"/>
        <a:ext cx="1916646" cy="1112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33E0D-C184-4E65-BD38-F742A293A566}">
      <dsp:nvSpPr>
        <dsp:cNvPr id="0" name=""/>
        <dsp:cNvSpPr/>
      </dsp:nvSpPr>
      <dsp:spPr>
        <a:xfrm>
          <a:off x="1937970" y="1032245"/>
          <a:ext cx="2392832" cy="239283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建设思路</a:t>
          </a:r>
          <a:endParaRPr lang="zh-CN" altLang="en-US" sz="24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dsp:txBody>
      <dsp:txXfrm>
        <a:off x="2288392" y="1382667"/>
        <a:ext cx="1691988" cy="1691988"/>
      </dsp:txXfrm>
    </dsp:sp>
    <dsp:sp modelId="{AEC9F9D7-88D5-4C6A-998A-4C7B9432E9FE}">
      <dsp:nvSpPr>
        <dsp:cNvPr id="0" name=""/>
        <dsp:cNvSpPr/>
      </dsp:nvSpPr>
      <dsp:spPr>
        <a:xfrm>
          <a:off x="2536178" y="73824"/>
          <a:ext cx="1196416" cy="1196416"/>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产</a:t>
          </a:r>
          <a:endParaRPr lang="zh-CN" altLang="en-US" sz="3700" kern="1200" dirty="0">
            <a:latin typeface="微软雅黑" pitchFamily="34" charset="-122"/>
            <a:ea typeface="微软雅黑" pitchFamily="34" charset="-122"/>
          </a:endParaRPr>
        </a:p>
      </dsp:txBody>
      <dsp:txXfrm>
        <a:off x="2711389" y="249035"/>
        <a:ext cx="845994" cy="845994"/>
      </dsp:txXfrm>
    </dsp:sp>
    <dsp:sp modelId="{12DFF4CB-CD71-429D-AF9F-BF61FC80A36E}">
      <dsp:nvSpPr>
        <dsp:cNvPr id="0" name=""/>
        <dsp:cNvSpPr/>
      </dsp:nvSpPr>
      <dsp:spPr>
        <a:xfrm>
          <a:off x="4016620" y="1149428"/>
          <a:ext cx="1196416" cy="1196416"/>
        </a:xfrm>
        <a:prstGeom prst="ellipse">
          <a:avLst/>
        </a:prstGeom>
        <a:solidFill>
          <a:srgbClr val="92D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学</a:t>
          </a:r>
        </a:p>
      </dsp:txBody>
      <dsp:txXfrm>
        <a:off x="4191831" y="1324639"/>
        <a:ext cx="845994" cy="845994"/>
      </dsp:txXfrm>
    </dsp:sp>
    <dsp:sp modelId="{6E0A57CB-FEF0-4767-BF38-2E1C74DD26E9}">
      <dsp:nvSpPr>
        <dsp:cNvPr id="0" name=""/>
        <dsp:cNvSpPr/>
      </dsp:nvSpPr>
      <dsp:spPr>
        <a:xfrm>
          <a:off x="3451142" y="2889793"/>
          <a:ext cx="1196416" cy="1196416"/>
        </a:xfrm>
        <a:prstGeom prst="ellipse">
          <a:avLst/>
        </a:prstGeom>
        <a:solidFill>
          <a:schemeClr val="bg1">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研</a:t>
          </a:r>
        </a:p>
      </dsp:txBody>
      <dsp:txXfrm>
        <a:off x="3626353" y="3065004"/>
        <a:ext cx="845994" cy="845994"/>
      </dsp:txXfrm>
    </dsp:sp>
    <dsp:sp modelId="{C1B3E94F-06B5-43FD-BF98-A340F0B84991}">
      <dsp:nvSpPr>
        <dsp:cNvPr id="0" name=""/>
        <dsp:cNvSpPr/>
      </dsp:nvSpPr>
      <dsp:spPr>
        <a:xfrm>
          <a:off x="1621214" y="2889793"/>
          <a:ext cx="1196416" cy="1196416"/>
        </a:xfrm>
        <a:prstGeom prst="ellipse">
          <a:avLst/>
        </a:prstGeom>
        <a:solidFill>
          <a:schemeClr val="accent4">
            <a:lumMod val="7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创</a:t>
          </a:r>
        </a:p>
      </dsp:txBody>
      <dsp:txXfrm>
        <a:off x="1796425" y="3065004"/>
        <a:ext cx="845994" cy="845994"/>
      </dsp:txXfrm>
    </dsp:sp>
    <dsp:sp modelId="{0064E696-91E3-4FFB-8533-DC54B98BE14B}">
      <dsp:nvSpPr>
        <dsp:cNvPr id="0" name=""/>
        <dsp:cNvSpPr/>
      </dsp:nvSpPr>
      <dsp:spPr>
        <a:xfrm>
          <a:off x="1055736" y="1149428"/>
          <a:ext cx="1196416" cy="1196416"/>
        </a:xfrm>
        <a:prstGeom prst="ellipse">
          <a:avLst/>
        </a:prstGeom>
        <a:solidFill>
          <a:srgbClr val="943634">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kern="1200" dirty="0" smtClean="0">
              <a:latin typeface="微软雅黑" pitchFamily="34" charset="-122"/>
              <a:ea typeface="微软雅黑" pitchFamily="34" charset="-122"/>
            </a:rPr>
            <a:t>训</a:t>
          </a:r>
        </a:p>
      </dsp:txBody>
      <dsp:txXfrm>
        <a:off x="1230947" y="1324639"/>
        <a:ext cx="845994" cy="845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2C411-F985-49FA-866D-71AE33D22658}">
      <dsp:nvSpPr>
        <dsp:cNvPr id="0" name=""/>
        <dsp:cNvSpPr/>
      </dsp:nvSpPr>
      <dsp:spPr>
        <a:xfrm>
          <a:off x="361355" y="126"/>
          <a:ext cx="2744233" cy="2607632"/>
        </a:xfrm>
        <a:prstGeom prst="ellipse">
          <a:avLst/>
        </a:prstGeom>
        <a:solidFill>
          <a:schemeClr val="bg1">
            <a:lumMod val="6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B4668F0-7EBE-47A0-B968-15C1FF401556}">
      <dsp:nvSpPr>
        <dsp:cNvPr id="0" name=""/>
        <dsp:cNvSpPr/>
      </dsp:nvSpPr>
      <dsp:spPr>
        <a:xfrm>
          <a:off x="676760" y="207858"/>
          <a:ext cx="535077" cy="590739"/>
        </a:xfrm>
        <a:prstGeom prst="ellipse">
          <a:avLst/>
        </a:prstGeom>
        <a:solidFill>
          <a:schemeClr val="bg1">
            <a:lumMod val="6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044FCD3-ECB0-46DD-84F6-707F99549724}">
      <dsp:nvSpPr>
        <dsp:cNvPr id="0" name=""/>
        <dsp:cNvSpPr/>
      </dsp:nvSpPr>
      <dsp:spPr>
        <a:xfrm>
          <a:off x="621261" y="302568"/>
          <a:ext cx="624832" cy="391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rPr>
            <a:t>目标</a:t>
          </a:r>
          <a:endParaRPr lang="zh-CN" altLang="en-US" sz="1400" b="1" kern="1200" dirty="0">
            <a:latin typeface="微软雅黑" pitchFamily="34" charset="-122"/>
            <a:ea typeface="微软雅黑" pitchFamily="34" charset="-122"/>
          </a:endParaRPr>
        </a:p>
      </dsp:txBody>
      <dsp:txXfrm>
        <a:off x="621261" y="302568"/>
        <a:ext cx="624832" cy="391654"/>
      </dsp:txXfrm>
    </dsp:sp>
    <dsp:sp modelId="{D891833E-F55A-4D5F-9942-EE31AB0DB5B2}">
      <dsp:nvSpPr>
        <dsp:cNvPr id="0" name=""/>
        <dsp:cNvSpPr/>
      </dsp:nvSpPr>
      <dsp:spPr>
        <a:xfrm>
          <a:off x="1002850" y="600514"/>
          <a:ext cx="1553001" cy="14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rPr>
            <a:t>     既能从事实践教学，又能够适应技能型人才培养。</a:t>
          </a:r>
          <a:endParaRPr lang="zh-CN" altLang="en-US" sz="1400" b="1" kern="1200" dirty="0">
            <a:latin typeface="微软雅黑" pitchFamily="34" charset="-122"/>
            <a:ea typeface="微软雅黑" pitchFamily="34" charset="-122"/>
          </a:endParaRPr>
        </a:p>
      </dsp:txBody>
      <dsp:txXfrm>
        <a:off x="1002850" y="600514"/>
        <a:ext cx="1553001" cy="1478135"/>
      </dsp:txXfrm>
    </dsp:sp>
    <dsp:sp modelId="{984AB458-F567-46D4-84BF-DF9E41E619B5}">
      <dsp:nvSpPr>
        <dsp:cNvPr id="0" name=""/>
        <dsp:cNvSpPr/>
      </dsp:nvSpPr>
      <dsp:spPr>
        <a:xfrm>
          <a:off x="433506" y="2394722"/>
          <a:ext cx="2771736" cy="2446837"/>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B7F68E7-7F30-4DF7-BE80-DB6DE5E541F1}">
      <dsp:nvSpPr>
        <dsp:cNvPr id="0" name=""/>
        <dsp:cNvSpPr/>
      </dsp:nvSpPr>
      <dsp:spPr>
        <a:xfrm>
          <a:off x="576608" y="2433316"/>
          <a:ext cx="629149" cy="618261"/>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BDA927B-BB95-4C25-9A7F-16AA587DA7DF}">
      <dsp:nvSpPr>
        <dsp:cNvPr id="0" name=""/>
        <dsp:cNvSpPr/>
      </dsp:nvSpPr>
      <dsp:spPr>
        <a:xfrm>
          <a:off x="642483" y="2453520"/>
          <a:ext cx="465073" cy="56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lvl="0" algn="l" defTabSz="622300">
            <a:lnSpc>
              <a:spcPct val="90000"/>
            </a:lnSpc>
            <a:spcBef>
              <a:spcPct val="0"/>
            </a:spcBef>
            <a:spcAft>
              <a:spcPct val="35000"/>
            </a:spcAft>
          </a:pPr>
          <a:r>
            <a:rPr lang="zh-CN" altLang="en-US" sz="1400" b="1" kern="1200" dirty="0" smtClean="0">
              <a:solidFill>
                <a:schemeClr val="tx1"/>
              </a:solidFill>
              <a:latin typeface="微软雅黑" pitchFamily="34" charset="-122"/>
              <a:ea typeface="微软雅黑" pitchFamily="34" charset="-122"/>
            </a:rPr>
            <a:t>途径</a:t>
          </a:r>
          <a:endParaRPr lang="zh-CN" altLang="en-US" sz="1400" b="1" kern="1200" dirty="0">
            <a:solidFill>
              <a:schemeClr val="tx1"/>
            </a:solidFill>
            <a:latin typeface="微软雅黑" pitchFamily="34" charset="-122"/>
            <a:ea typeface="微软雅黑" pitchFamily="34" charset="-122"/>
          </a:endParaRPr>
        </a:p>
      </dsp:txBody>
      <dsp:txXfrm>
        <a:off x="642483" y="2453520"/>
        <a:ext cx="465073" cy="565971"/>
      </dsp:txXfrm>
    </dsp:sp>
    <dsp:sp modelId="{1129A056-9B04-4927-8E36-C119899EC820}">
      <dsp:nvSpPr>
        <dsp:cNvPr id="0" name=""/>
        <dsp:cNvSpPr/>
      </dsp:nvSpPr>
      <dsp:spPr>
        <a:xfrm>
          <a:off x="777920" y="3220494"/>
          <a:ext cx="2151698" cy="896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rPr>
            <a:t>     引入企业顶岗锻炼，使得教师知识面、理念和技能与市场接轨。</a:t>
          </a:r>
          <a:endParaRPr lang="zh-CN" altLang="en-US" sz="1400" b="1" kern="1200" dirty="0">
            <a:latin typeface="微软雅黑" pitchFamily="34" charset="-122"/>
            <a:ea typeface="微软雅黑" pitchFamily="34" charset="-122"/>
          </a:endParaRPr>
        </a:p>
      </dsp:txBody>
      <dsp:txXfrm>
        <a:off x="777920" y="3220494"/>
        <a:ext cx="2151698" cy="8962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65B0E-CC95-4263-8D91-558D01887AF3}">
      <dsp:nvSpPr>
        <dsp:cNvPr id="0" name=""/>
        <dsp:cNvSpPr/>
      </dsp:nvSpPr>
      <dsp:spPr>
        <a:xfrm>
          <a:off x="1117284" y="210"/>
          <a:ext cx="861775" cy="86177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教</a:t>
          </a:r>
          <a:endParaRPr lang="zh-CN" altLang="en-US" sz="2400" kern="1200" dirty="0">
            <a:latin typeface="微软雅黑" panose="020B0503020204020204" pitchFamily="34" charset="-122"/>
            <a:ea typeface="微软雅黑" panose="020B0503020204020204" pitchFamily="34" charset="-122"/>
          </a:endParaRPr>
        </a:p>
      </dsp:txBody>
      <dsp:txXfrm>
        <a:off x="1243488" y="126414"/>
        <a:ext cx="609367" cy="609367"/>
      </dsp:txXfrm>
    </dsp:sp>
    <dsp:sp modelId="{F681D767-4143-4992-BAAF-43A7E6AF55A3}">
      <dsp:nvSpPr>
        <dsp:cNvPr id="0" name=""/>
        <dsp:cNvSpPr/>
      </dsp:nvSpPr>
      <dsp:spPr>
        <a:xfrm rot="2160000">
          <a:off x="1951685" y="661855"/>
          <a:ext cx="228514" cy="290849"/>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958231" y="699877"/>
        <a:ext cx="159960" cy="174509"/>
      </dsp:txXfrm>
    </dsp:sp>
    <dsp:sp modelId="{04890EFF-817C-4178-A16C-3BF260C76011}">
      <dsp:nvSpPr>
        <dsp:cNvPr id="0" name=""/>
        <dsp:cNvSpPr/>
      </dsp:nvSpPr>
      <dsp:spPr>
        <a:xfrm>
          <a:off x="2163289" y="760177"/>
          <a:ext cx="861775" cy="861775"/>
        </a:xfrm>
        <a:prstGeom prst="ellipse">
          <a:avLst/>
        </a:prstGeom>
        <a:gradFill rotWithShape="0">
          <a:gsLst>
            <a:gs pos="0">
              <a:schemeClr val="accent4">
                <a:hueOff val="2598923"/>
                <a:satOff val="-11992"/>
                <a:lumOff val="441"/>
                <a:alphaOff val="0"/>
                <a:satMod val="103000"/>
                <a:lumMod val="102000"/>
                <a:tint val="94000"/>
              </a:schemeClr>
            </a:gs>
            <a:gs pos="50000">
              <a:schemeClr val="accent4">
                <a:hueOff val="2598923"/>
                <a:satOff val="-11992"/>
                <a:lumOff val="441"/>
                <a:alphaOff val="0"/>
                <a:satMod val="110000"/>
                <a:lumMod val="100000"/>
                <a:shade val="100000"/>
              </a:schemeClr>
            </a:gs>
            <a:gs pos="100000">
              <a:schemeClr val="accent4">
                <a:hueOff val="2598923"/>
                <a:satOff val="-11992"/>
                <a:lumOff val="4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学</a:t>
          </a:r>
          <a:endParaRPr lang="zh-CN" altLang="en-US" sz="2400" kern="1200" dirty="0">
            <a:latin typeface="微软雅黑" panose="020B0503020204020204" pitchFamily="34" charset="-122"/>
            <a:ea typeface="微软雅黑" panose="020B0503020204020204" pitchFamily="34" charset="-122"/>
          </a:endParaRPr>
        </a:p>
      </dsp:txBody>
      <dsp:txXfrm>
        <a:off x="2289493" y="886381"/>
        <a:ext cx="609367" cy="609367"/>
      </dsp:txXfrm>
    </dsp:sp>
    <dsp:sp modelId="{AB5CF8BB-6EAE-4D91-BE6D-16CC1F577A1B}">
      <dsp:nvSpPr>
        <dsp:cNvPr id="0" name=""/>
        <dsp:cNvSpPr/>
      </dsp:nvSpPr>
      <dsp:spPr>
        <a:xfrm rot="6480000">
          <a:off x="2282149" y="1654316"/>
          <a:ext cx="228514" cy="290849"/>
        </a:xfrm>
        <a:prstGeom prst="rightArrow">
          <a:avLst>
            <a:gd name="adj1" fmla="val 60000"/>
            <a:gd name="adj2" fmla="val 50000"/>
          </a:avLst>
        </a:prstGeom>
        <a:gradFill rotWithShape="0">
          <a:gsLst>
            <a:gs pos="0">
              <a:schemeClr val="accent4">
                <a:hueOff val="2598923"/>
                <a:satOff val="-11992"/>
                <a:lumOff val="441"/>
                <a:alphaOff val="0"/>
                <a:satMod val="103000"/>
                <a:lumMod val="102000"/>
                <a:tint val="94000"/>
              </a:schemeClr>
            </a:gs>
            <a:gs pos="50000">
              <a:schemeClr val="accent4">
                <a:hueOff val="2598923"/>
                <a:satOff val="-11992"/>
                <a:lumOff val="441"/>
                <a:alphaOff val="0"/>
                <a:satMod val="110000"/>
                <a:lumMod val="100000"/>
                <a:shade val="100000"/>
              </a:schemeClr>
            </a:gs>
            <a:gs pos="100000">
              <a:schemeClr val="accent4">
                <a:hueOff val="2598923"/>
                <a:satOff val="-11992"/>
                <a:lumOff val="4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2327018" y="1679887"/>
        <a:ext cx="159960" cy="174509"/>
      </dsp:txXfrm>
    </dsp:sp>
    <dsp:sp modelId="{79B32FE3-8DB8-4A8E-B502-6F0D6F0CBC37}">
      <dsp:nvSpPr>
        <dsp:cNvPr id="0" name=""/>
        <dsp:cNvSpPr/>
      </dsp:nvSpPr>
      <dsp:spPr>
        <a:xfrm>
          <a:off x="1763751" y="1989831"/>
          <a:ext cx="861775" cy="861775"/>
        </a:xfrm>
        <a:prstGeom prst="ellipse">
          <a:avLst/>
        </a:prstGeom>
        <a:gradFill rotWithShape="0">
          <a:gsLst>
            <a:gs pos="0">
              <a:schemeClr val="accent4">
                <a:hueOff val="5197847"/>
                <a:satOff val="-23984"/>
                <a:lumOff val="883"/>
                <a:alphaOff val="0"/>
                <a:satMod val="103000"/>
                <a:lumMod val="102000"/>
                <a:tint val="94000"/>
              </a:schemeClr>
            </a:gs>
            <a:gs pos="50000">
              <a:schemeClr val="accent4">
                <a:hueOff val="5197847"/>
                <a:satOff val="-23984"/>
                <a:lumOff val="883"/>
                <a:alphaOff val="0"/>
                <a:satMod val="110000"/>
                <a:lumMod val="100000"/>
                <a:shade val="100000"/>
              </a:schemeClr>
            </a:gs>
            <a:gs pos="100000">
              <a:schemeClr val="accent4">
                <a:hueOff val="5197847"/>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smtClean="0">
              <a:latin typeface="微软雅黑" panose="020B0503020204020204" pitchFamily="34" charset="-122"/>
              <a:ea typeface="微软雅黑" panose="020B0503020204020204" pitchFamily="34" charset="-122"/>
            </a:rPr>
            <a:t>做</a:t>
          </a:r>
          <a:endParaRPr lang="zh-CN" altLang="en-US" sz="2600" kern="1200" dirty="0">
            <a:latin typeface="微软雅黑" panose="020B0503020204020204" pitchFamily="34" charset="-122"/>
            <a:ea typeface="微软雅黑" panose="020B0503020204020204" pitchFamily="34" charset="-122"/>
          </a:endParaRPr>
        </a:p>
      </dsp:txBody>
      <dsp:txXfrm>
        <a:off x="1889955" y="2116035"/>
        <a:ext cx="609367" cy="609367"/>
      </dsp:txXfrm>
    </dsp:sp>
    <dsp:sp modelId="{2736C80C-7B49-4F71-8351-E829A101CB25}">
      <dsp:nvSpPr>
        <dsp:cNvPr id="0" name=""/>
        <dsp:cNvSpPr/>
      </dsp:nvSpPr>
      <dsp:spPr>
        <a:xfrm rot="10800000">
          <a:off x="1440382" y="2275294"/>
          <a:ext cx="228514" cy="290849"/>
        </a:xfrm>
        <a:prstGeom prst="rightArrow">
          <a:avLst>
            <a:gd name="adj1" fmla="val 60000"/>
            <a:gd name="adj2" fmla="val 50000"/>
          </a:avLst>
        </a:prstGeom>
        <a:gradFill rotWithShape="0">
          <a:gsLst>
            <a:gs pos="0">
              <a:schemeClr val="accent4">
                <a:hueOff val="5197847"/>
                <a:satOff val="-23984"/>
                <a:lumOff val="883"/>
                <a:alphaOff val="0"/>
                <a:satMod val="103000"/>
                <a:lumMod val="102000"/>
                <a:tint val="94000"/>
              </a:schemeClr>
            </a:gs>
            <a:gs pos="50000">
              <a:schemeClr val="accent4">
                <a:hueOff val="5197847"/>
                <a:satOff val="-23984"/>
                <a:lumOff val="883"/>
                <a:alphaOff val="0"/>
                <a:satMod val="110000"/>
                <a:lumMod val="100000"/>
                <a:shade val="100000"/>
              </a:schemeClr>
            </a:gs>
            <a:gs pos="100000">
              <a:schemeClr val="accent4">
                <a:hueOff val="5197847"/>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1508936" y="2333464"/>
        <a:ext cx="159960" cy="174509"/>
      </dsp:txXfrm>
    </dsp:sp>
    <dsp:sp modelId="{EAF00115-5B40-4EC2-A1F0-49080B1451D9}">
      <dsp:nvSpPr>
        <dsp:cNvPr id="0" name=""/>
        <dsp:cNvSpPr/>
      </dsp:nvSpPr>
      <dsp:spPr>
        <a:xfrm>
          <a:off x="470817" y="1989831"/>
          <a:ext cx="861775" cy="861775"/>
        </a:xfrm>
        <a:prstGeom prst="ellipse">
          <a:avLst/>
        </a:prstGeom>
        <a:gradFill rotWithShape="0">
          <a:gsLst>
            <a:gs pos="0">
              <a:schemeClr val="accent4">
                <a:hueOff val="7796770"/>
                <a:satOff val="-35976"/>
                <a:lumOff val="1324"/>
                <a:alphaOff val="0"/>
                <a:satMod val="103000"/>
                <a:lumMod val="102000"/>
                <a:tint val="94000"/>
              </a:schemeClr>
            </a:gs>
            <a:gs pos="50000">
              <a:schemeClr val="accent4">
                <a:hueOff val="7796770"/>
                <a:satOff val="-35976"/>
                <a:lumOff val="1324"/>
                <a:alphaOff val="0"/>
                <a:satMod val="110000"/>
                <a:lumMod val="100000"/>
                <a:shade val="100000"/>
              </a:schemeClr>
            </a:gs>
            <a:gs pos="100000">
              <a:schemeClr val="accent4">
                <a:hueOff val="7796770"/>
                <a:satOff val="-35976"/>
                <a:lumOff val="13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训</a:t>
          </a:r>
          <a:endParaRPr lang="zh-CN" altLang="en-US" sz="2400" kern="1200" dirty="0">
            <a:latin typeface="微软雅黑" panose="020B0503020204020204" pitchFamily="34" charset="-122"/>
            <a:ea typeface="微软雅黑" panose="020B0503020204020204" pitchFamily="34" charset="-122"/>
          </a:endParaRPr>
        </a:p>
      </dsp:txBody>
      <dsp:txXfrm>
        <a:off x="597021" y="2116035"/>
        <a:ext cx="609367" cy="609367"/>
      </dsp:txXfrm>
    </dsp:sp>
    <dsp:sp modelId="{FBC5ED07-CBE9-47B1-87DE-422DCB91AA8A}">
      <dsp:nvSpPr>
        <dsp:cNvPr id="0" name=""/>
        <dsp:cNvSpPr/>
      </dsp:nvSpPr>
      <dsp:spPr>
        <a:xfrm rot="15120000">
          <a:off x="589677" y="1666618"/>
          <a:ext cx="228514" cy="290849"/>
        </a:xfrm>
        <a:prstGeom prst="rightArrow">
          <a:avLst>
            <a:gd name="adj1" fmla="val 60000"/>
            <a:gd name="adj2" fmla="val 50000"/>
          </a:avLst>
        </a:prstGeom>
        <a:gradFill rotWithShape="0">
          <a:gsLst>
            <a:gs pos="0">
              <a:schemeClr val="accent4">
                <a:hueOff val="7796770"/>
                <a:satOff val="-35976"/>
                <a:lumOff val="1324"/>
                <a:alphaOff val="0"/>
                <a:satMod val="103000"/>
                <a:lumMod val="102000"/>
                <a:tint val="94000"/>
              </a:schemeClr>
            </a:gs>
            <a:gs pos="50000">
              <a:schemeClr val="accent4">
                <a:hueOff val="7796770"/>
                <a:satOff val="-35976"/>
                <a:lumOff val="1324"/>
                <a:alphaOff val="0"/>
                <a:satMod val="110000"/>
                <a:lumMod val="100000"/>
                <a:shade val="100000"/>
              </a:schemeClr>
            </a:gs>
            <a:gs pos="100000">
              <a:schemeClr val="accent4">
                <a:hueOff val="7796770"/>
                <a:satOff val="-35976"/>
                <a:lumOff val="13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634546" y="1757387"/>
        <a:ext cx="159960" cy="174509"/>
      </dsp:txXfrm>
    </dsp:sp>
    <dsp:sp modelId="{6633279C-D4AB-4F57-9982-3DFC826BB13D}">
      <dsp:nvSpPr>
        <dsp:cNvPr id="0" name=""/>
        <dsp:cNvSpPr/>
      </dsp:nvSpPr>
      <dsp:spPr>
        <a:xfrm>
          <a:off x="71278" y="760177"/>
          <a:ext cx="861775" cy="861775"/>
        </a:xfrm>
        <a:prstGeom prst="ellipse">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创</a:t>
          </a:r>
          <a:endParaRPr lang="zh-CN" altLang="en-US" sz="2400" kern="1200" dirty="0">
            <a:latin typeface="微软雅黑" panose="020B0503020204020204" pitchFamily="34" charset="-122"/>
            <a:ea typeface="微软雅黑" panose="020B0503020204020204" pitchFamily="34" charset="-122"/>
          </a:endParaRPr>
        </a:p>
      </dsp:txBody>
      <dsp:txXfrm>
        <a:off x="197482" y="886381"/>
        <a:ext cx="609367" cy="609367"/>
      </dsp:txXfrm>
    </dsp:sp>
    <dsp:sp modelId="{D7296272-998E-4D64-9987-7ED6E0FD1C74}">
      <dsp:nvSpPr>
        <dsp:cNvPr id="0" name=""/>
        <dsp:cNvSpPr/>
      </dsp:nvSpPr>
      <dsp:spPr>
        <a:xfrm rot="19440000">
          <a:off x="905679" y="669458"/>
          <a:ext cx="228514" cy="290849"/>
        </a:xfrm>
        <a:prstGeom prst="rightArrow">
          <a:avLst>
            <a:gd name="adj1" fmla="val 60000"/>
            <a:gd name="adj2" fmla="val 50000"/>
          </a:avLst>
        </a:prstGeom>
        <a:gradFill rotWithShape="0">
          <a:gsLst>
            <a:gs pos="0">
              <a:schemeClr val="accent4">
                <a:hueOff val="10395693"/>
                <a:satOff val="-47968"/>
                <a:lumOff val="1765"/>
                <a:alphaOff val="0"/>
                <a:satMod val="103000"/>
                <a:lumMod val="102000"/>
                <a:tint val="94000"/>
              </a:schemeClr>
            </a:gs>
            <a:gs pos="50000">
              <a:schemeClr val="accent4">
                <a:hueOff val="10395693"/>
                <a:satOff val="-47968"/>
                <a:lumOff val="1765"/>
                <a:alphaOff val="0"/>
                <a:satMod val="110000"/>
                <a:lumMod val="100000"/>
                <a:shade val="100000"/>
              </a:schemeClr>
            </a:gs>
            <a:gs pos="100000">
              <a:schemeClr val="accent4">
                <a:hueOff val="10395693"/>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912225" y="747776"/>
        <a:ext cx="159960" cy="174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75A8D-709A-434F-8A03-C0AD9DCE456D}">
      <dsp:nvSpPr>
        <dsp:cNvPr id="0" name=""/>
        <dsp:cNvSpPr/>
      </dsp:nvSpPr>
      <dsp:spPr>
        <a:xfrm>
          <a:off x="0" y="0"/>
          <a:ext cx="5969946" cy="129568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74C35FE-7E05-4A36-8176-FD1FFCBD0596}">
      <dsp:nvSpPr>
        <dsp:cNvPr id="0" name=""/>
        <dsp:cNvSpPr/>
      </dsp:nvSpPr>
      <dsp:spPr>
        <a:xfrm>
          <a:off x="34153" y="388706"/>
          <a:ext cx="1053449" cy="518275"/>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创新创业</a:t>
          </a:r>
          <a:endParaRPr lang="en-US" altLang="zh-CN" sz="1100" b="1" kern="1200" dirty="0">
            <a:solidFill>
              <a:sysClr val="window" lastClr="FFFFFF"/>
            </a:solidFill>
            <a:latin typeface="微软雅黑" panose="020B0503020204020204" pitchFamily="34" charset="-122"/>
            <a:ea typeface="微软雅黑" panose="020B0503020204020204" pitchFamily="34" charset="-122"/>
            <a:cs typeface="+mn-cs"/>
          </a:endParaRPr>
        </a:p>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文化熏陶</a:t>
          </a:r>
        </a:p>
      </dsp:txBody>
      <dsp:txXfrm>
        <a:off x="59453" y="414006"/>
        <a:ext cx="1002849" cy="467675"/>
      </dsp:txXfrm>
    </dsp:sp>
    <dsp:sp modelId="{A724122E-4719-4277-9AC8-E16235D86D74}">
      <dsp:nvSpPr>
        <dsp:cNvPr id="0" name=""/>
        <dsp:cNvSpPr/>
      </dsp:nvSpPr>
      <dsp:spPr>
        <a:xfrm>
          <a:off x="1306473" y="388706"/>
          <a:ext cx="876324" cy="518275"/>
        </a:xfrm>
        <a:prstGeom prst="roundRect">
          <a:avLst/>
        </a:prstGeom>
        <a:solidFill>
          <a:srgbClr val="8064A2">
            <a:hueOff val="-1116192"/>
            <a:satOff val="6725"/>
            <a:lumOff val="53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创新思维训练</a:t>
          </a:r>
        </a:p>
      </dsp:txBody>
      <dsp:txXfrm>
        <a:off x="1331773" y="414006"/>
        <a:ext cx="825724" cy="467675"/>
      </dsp:txXfrm>
    </dsp:sp>
    <dsp:sp modelId="{EA9C3EC2-12DD-4D31-8199-B4865CDE1617}">
      <dsp:nvSpPr>
        <dsp:cNvPr id="0" name=""/>
        <dsp:cNvSpPr/>
      </dsp:nvSpPr>
      <dsp:spPr>
        <a:xfrm>
          <a:off x="2451291" y="388706"/>
          <a:ext cx="933011" cy="518275"/>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创客实践</a:t>
          </a:r>
        </a:p>
      </dsp:txBody>
      <dsp:txXfrm>
        <a:off x="2476591" y="414006"/>
        <a:ext cx="882411" cy="467675"/>
      </dsp:txXfrm>
    </dsp:sp>
    <dsp:sp modelId="{67D15CF9-5179-46A1-A660-198859E5E786}">
      <dsp:nvSpPr>
        <dsp:cNvPr id="0" name=""/>
        <dsp:cNvSpPr/>
      </dsp:nvSpPr>
      <dsp:spPr>
        <a:xfrm>
          <a:off x="3615960" y="388706"/>
          <a:ext cx="979028" cy="518275"/>
        </a:xfrm>
        <a:prstGeom prst="roundRect">
          <a:avLst/>
        </a:prstGeom>
        <a:solidFill>
          <a:srgbClr val="8064A2">
            <a:hueOff val="-3348577"/>
            <a:satOff val="20174"/>
            <a:lumOff val="161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创业能力培养</a:t>
          </a:r>
        </a:p>
      </dsp:txBody>
      <dsp:txXfrm>
        <a:off x="3641260" y="414006"/>
        <a:ext cx="928428" cy="467675"/>
      </dsp:txXfrm>
    </dsp:sp>
    <dsp:sp modelId="{82699592-9DDB-4624-8A67-3BE34F82486E}">
      <dsp:nvSpPr>
        <dsp:cNvPr id="0" name=""/>
        <dsp:cNvSpPr/>
      </dsp:nvSpPr>
      <dsp:spPr>
        <a:xfrm>
          <a:off x="4800735" y="388706"/>
          <a:ext cx="912593" cy="518275"/>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b="1" kern="1200" dirty="0">
              <a:solidFill>
                <a:sysClr val="window" lastClr="FFFFFF"/>
              </a:solidFill>
              <a:latin typeface="微软雅黑" panose="020B0503020204020204" pitchFamily="34" charset="-122"/>
              <a:ea typeface="微软雅黑" panose="020B0503020204020204" pitchFamily="34" charset="-122"/>
              <a:cs typeface="+mn-cs"/>
            </a:rPr>
            <a:t>孵化引领</a:t>
          </a:r>
        </a:p>
      </dsp:txBody>
      <dsp:txXfrm>
        <a:off x="4826035" y="414006"/>
        <a:ext cx="861993" cy="4676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59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775D5AC2-807F-4DDE-86FE-628966CCDBDB}" type="datetimeFigureOut">
              <a:rPr lang="zh-CN" altLang="en-US" smtClean="0"/>
              <a:pPr/>
              <a:t>2018/9/4</a:t>
            </a:fld>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74C938DD-1231-4649-BA5D-2D6E5B95CF43}" type="slidenum">
              <a:rPr lang="zh-CN" altLang="en-US" smtClean="0"/>
              <a:pPr/>
              <a:t>‹#›</a:t>
            </a:fld>
            <a:endParaRPr lang="zh-CN" altLang="en-US"/>
          </a:p>
        </p:txBody>
      </p:sp>
    </p:spTree>
    <p:extLst>
      <p:ext uri="{BB962C8B-B14F-4D97-AF65-F5344CB8AC3E}">
        <p14:creationId xmlns:p14="http://schemas.microsoft.com/office/powerpoint/2010/main" val="232614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3305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4"/>
            <a:ext cx="2528192" cy="246221"/>
            <a:chOff x="9438585" y="6545334"/>
            <a:chExt cx="2528192" cy="246221"/>
          </a:xfrm>
        </p:grpSpPr>
        <p:sp>
          <p:nvSpPr>
            <p:cNvPr id="11" name="标题 3"/>
            <p:cNvSpPr txBox="1">
              <a:spLocks/>
            </p:cNvSpPr>
            <p:nvPr userDrawn="1"/>
          </p:nvSpPr>
          <p:spPr>
            <a:xfrm>
              <a:off x="9607550" y="6545334"/>
              <a:ext cx="2190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4" cy="268968"/>
          </a:xfrm>
          <a:prstGeom prst="rect">
            <a:avLst/>
          </a:prstGeom>
        </p:spPr>
      </p:pic>
      <p:grpSp>
        <p:nvGrpSpPr>
          <p:cNvPr id="3" name="组合 2"/>
          <p:cNvGrpSpPr/>
          <p:nvPr userDrawn="1"/>
        </p:nvGrpSpPr>
        <p:grpSpPr>
          <a:xfrm>
            <a:off x="11605717" y="227342"/>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17940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32238" y="218118"/>
            <a:ext cx="1228814" cy="268968"/>
          </a:xfrm>
          <a:prstGeom prst="rect">
            <a:avLst/>
          </a:prstGeom>
        </p:spPr>
      </p:pic>
      <p:grpSp>
        <p:nvGrpSpPr>
          <p:cNvPr id="9" name="组合 8"/>
          <p:cNvGrpSpPr/>
          <p:nvPr userDrawn="1"/>
        </p:nvGrpSpPr>
        <p:grpSpPr>
          <a:xfrm>
            <a:off x="11605717" y="227342"/>
            <a:ext cx="596587" cy="320010"/>
            <a:chOff x="11605717" y="245174"/>
            <a:chExt cx="596587" cy="320010"/>
          </a:xfrm>
        </p:grpSpPr>
        <p:sp>
          <p:nvSpPr>
            <p:cNvPr id="10" name="矩形 9"/>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7" name="矩形 16"/>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8" name="矩形 17"/>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720327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382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259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2" name="组合 1"/>
          <p:cNvGrpSpPr/>
          <p:nvPr userDrawn="1"/>
        </p:nvGrpSpPr>
        <p:grpSpPr>
          <a:xfrm>
            <a:off x="-14513" y="-8009"/>
            <a:ext cx="12206513" cy="6776670"/>
            <a:chOff x="-14514" y="-29029"/>
            <a:chExt cx="12206514" cy="690880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3715" t="560" r="13801" b="663"/>
            <a:stretch/>
          </p:blipFill>
          <p:spPr>
            <a:xfrm>
              <a:off x="-14514" y="-29029"/>
              <a:ext cx="12206514" cy="6908800"/>
            </a:xfrm>
            <a:prstGeom prst="rect">
              <a:avLst/>
            </a:prstGeom>
          </p:spPr>
        </p:pic>
        <p:sp>
          <p:nvSpPr>
            <p:cNvPr id="4" name="矩形 3"/>
            <p:cNvSpPr/>
            <p:nvPr/>
          </p:nvSpPr>
          <p:spPr>
            <a:xfrm>
              <a:off x="-14514" y="0"/>
              <a:ext cx="12206514"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7"/>
              <a:endParaRPr lang="zh-CN" altLang="en-US">
                <a:solidFill>
                  <a:prstClr val="white"/>
                </a:solidFill>
              </a:endParaRPr>
            </a:p>
          </p:txBody>
        </p:sp>
      </p:grpSp>
    </p:spTree>
    <p:extLst>
      <p:ext uri="{BB962C8B-B14F-4D97-AF65-F5344CB8AC3E}">
        <p14:creationId xmlns:p14="http://schemas.microsoft.com/office/powerpoint/2010/main" val="20752316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37245974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30688250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7" name="组合 6"/>
          <p:cNvGrpSpPr/>
          <p:nvPr userDrawn="1"/>
        </p:nvGrpSpPr>
        <p:grpSpPr>
          <a:xfrm>
            <a:off x="1" y="6585056"/>
            <a:ext cx="9429060" cy="168965"/>
            <a:chOff x="0" y="6718852"/>
            <a:chExt cx="7871927" cy="139148"/>
          </a:xfrm>
        </p:grpSpPr>
        <p:sp>
          <p:nvSpPr>
            <p:cNvPr id="8" name="矩形 7"/>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 fmla="*/ 0 w 2772947"/>
                <a:gd name="connsiteY0" fmla="*/ 0 h 139148"/>
                <a:gd name="connsiteX1" fmla="*/ 2772947 w 2772947"/>
                <a:gd name="connsiteY1" fmla="*/ 0 h 139148"/>
                <a:gd name="connsiteX2" fmla="*/ 2713313 w 2772947"/>
                <a:gd name="connsiteY2" fmla="*/ 139148 h 139148"/>
                <a:gd name="connsiteX3" fmla="*/ 0 w 2772947"/>
                <a:gd name="connsiteY3" fmla="*/ 139148 h 139148"/>
                <a:gd name="connsiteX4" fmla="*/ 0 w 2772947"/>
                <a:gd name="connsiteY4" fmla="*/ 0 h 139148"/>
                <a:gd name="connsiteX0" fmla="*/ 0 w 2723251"/>
                <a:gd name="connsiteY0" fmla="*/ 0 h 139148"/>
                <a:gd name="connsiteX1" fmla="*/ 2723251 w 2723251"/>
                <a:gd name="connsiteY1" fmla="*/ 0 h 139148"/>
                <a:gd name="connsiteX2" fmla="*/ 2713313 w 2723251"/>
                <a:gd name="connsiteY2" fmla="*/ 139148 h 139148"/>
                <a:gd name="connsiteX3" fmla="*/ 0 w 2723251"/>
                <a:gd name="connsiteY3" fmla="*/ 139148 h 139148"/>
                <a:gd name="connsiteX4" fmla="*/ 0 w 2723251"/>
                <a:gd name="connsiteY4" fmla="*/ 0 h 139148"/>
                <a:gd name="connsiteX0" fmla="*/ 0 w 2725219"/>
                <a:gd name="connsiteY0" fmla="*/ 0 h 139148"/>
                <a:gd name="connsiteX1" fmla="*/ 2723251 w 2725219"/>
                <a:gd name="connsiteY1" fmla="*/ 0 h 139148"/>
                <a:gd name="connsiteX2" fmla="*/ 2725219 w 2725219"/>
                <a:gd name="connsiteY2" fmla="*/ 139148 h 139148"/>
                <a:gd name="connsiteX3" fmla="*/ 0 w 2725219"/>
                <a:gd name="connsiteY3" fmla="*/ 139148 h 139148"/>
                <a:gd name="connsiteX4" fmla="*/ 0 w 2725219"/>
                <a:gd name="connsiteY4" fmla="*/ 0 h 13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userDrawn="1"/>
        </p:nvGrpSpPr>
        <p:grpSpPr>
          <a:xfrm>
            <a:off x="9438585" y="6545338"/>
            <a:ext cx="2528192" cy="246221"/>
            <a:chOff x="9438585" y="6545334"/>
            <a:chExt cx="2528192" cy="246221"/>
          </a:xfrm>
        </p:grpSpPr>
        <p:sp>
          <p:nvSpPr>
            <p:cNvPr id="11" name="标题 3"/>
            <p:cNvSpPr txBox="1">
              <a:spLocks/>
            </p:cNvSpPr>
            <p:nvPr userDrawn="1"/>
          </p:nvSpPr>
          <p:spPr>
            <a:xfrm>
              <a:off x="9607550" y="6545334"/>
              <a:ext cx="21902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29">
                <a:lnSpc>
                  <a:spcPct val="100000"/>
                </a:lnSpc>
              </a:pPr>
              <a:r>
                <a:rPr lang="zh-CN" altLang="en-US" sz="1000" b="0" dirty="0" smtClean="0">
                  <a:solidFill>
                    <a:srgbClr val="3E3A39"/>
                  </a:solidFill>
                  <a:latin typeface="微软雅黑" pitchFamily="34" charset="-122"/>
                </a:rPr>
                <a:t>深圳国泰安教育技术股份有限公司</a:t>
              </a:r>
              <a:endParaRPr lang="zh-CN" altLang="en-US" sz="1000" b="0" dirty="0">
                <a:solidFill>
                  <a:srgbClr val="3E3A39"/>
                </a:solidFill>
                <a:latin typeface="微软雅黑" pitchFamily="34" charset="-122"/>
              </a:endParaRPr>
            </a:p>
          </p:txBody>
        </p:sp>
        <p:sp>
          <p:nvSpPr>
            <p:cNvPr id="13" name="矩形 12"/>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5" name="图片 14"/>
          <p:cNvPicPr>
            <a:picLocks noChangeAspect="1"/>
          </p:cNvPicPr>
          <p:nvPr userDrawn="1"/>
        </p:nvPicPr>
        <p:blipFill>
          <a:blip r:embed="rId2"/>
          <a:stretch>
            <a:fillRect/>
          </a:stretch>
        </p:blipFill>
        <p:spPr>
          <a:xfrm>
            <a:off x="232238" y="218118"/>
            <a:ext cx="1228815" cy="268968"/>
          </a:xfrm>
          <a:prstGeom prst="rect">
            <a:avLst/>
          </a:prstGeom>
        </p:spPr>
      </p:pic>
      <p:grpSp>
        <p:nvGrpSpPr>
          <p:cNvPr id="3" name="组合 2"/>
          <p:cNvGrpSpPr/>
          <p:nvPr userDrawn="1"/>
        </p:nvGrpSpPr>
        <p:grpSpPr>
          <a:xfrm>
            <a:off x="11605717" y="227343"/>
            <a:ext cx="596587" cy="320010"/>
            <a:chOff x="11605717" y="245174"/>
            <a:chExt cx="596587" cy="320010"/>
          </a:xfrm>
        </p:grpSpPr>
        <p:sp>
          <p:nvSpPr>
            <p:cNvPr id="16" name="矩形 15"/>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矩形 17"/>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19" name="矩形 18"/>
          <p:cNvSpPr/>
          <p:nvPr userDrawn="1"/>
        </p:nvSpPr>
        <p:spPr>
          <a:xfrm>
            <a:off x="0" y="0"/>
            <a:ext cx="12192000" cy="79174"/>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a:solidFill>
                <a:prstClr val="white"/>
              </a:solidFill>
            </a:endParaRPr>
          </a:p>
        </p:txBody>
      </p:sp>
    </p:spTree>
    <p:extLst>
      <p:ext uri="{BB962C8B-B14F-4D97-AF65-F5344CB8AC3E}">
        <p14:creationId xmlns:p14="http://schemas.microsoft.com/office/powerpoint/2010/main" val="122553827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8569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1" r:id="rId5"/>
    <p:sldLayoutId id="2147483685" r:id="rId6"/>
    <p:sldLayoutId id="2147483686" r:id="rId7"/>
    <p:sldLayoutId id="2147483687" r:id="rId8"/>
    <p:sldLayoutId id="2147483688"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tags" Target="../tags/tag59.xml"/><Relationship Id="rId7" Type="http://schemas.openxmlformats.org/officeDocument/2006/relationships/slideLayout" Target="../slideLayouts/slideLayout2.xml"/><Relationship Id="rId12" Type="http://schemas.microsoft.com/office/2007/relationships/diagramDrawing" Target="../diagrams/drawing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diagramColors" Target="../diagrams/colors2.xml"/><Relationship Id="rId5" Type="http://schemas.openxmlformats.org/officeDocument/2006/relationships/tags" Target="../tags/tag61.xml"/><Relationship Id="rId10" Type="http://schemas.openxmlformats.org/officeDocument/2006/relationships/diagramQuickStyle" Target="../diagrams/quickStyle2.xml"/><Relationship Id="rId4" Type="http://schemas.openxmlformats.org/officeDocument/2006/relationships/tags" Target="../tags/tag60.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6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2" Type="http://schemas.openxmlformats.org/officeDocument/2006/relationships/tags" Target="../tags/tag65.xml"/><Relationship Id="rId16"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tags" Target="../tags/tag7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slideLayout" Target="../slideLayouts/slideLayout2.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s/_rels/slide15.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17.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tags" Target="../tags/tag1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6.jpeg"/><Relationship Id="rId18" Type="http://schemas.openxmlformats.org/officeDocument/2006/relationships/image" Target="../media/image21.png"/><Relationship Id="rId26" Type="http://schemas.openxmlformats.org/officeDocument/2006/relationships/image" Target="../media/image29.jpeg"/><Relationship Id="rId3" Type="http://schemas.openxmlformats.org/officeDocument/2006/relationships/tags" Target="../tags/tag116.xml"/><Relationship Id="rId21" Type="http://schemas.openxmlformats.org/officeDocument/2006/relationships/image" Target="../media/image24.png"/><Relationship Id="rId7" Type="http://schemas.openxmlformats.org/officeDocument/2006/relationships/tags" Target="../tags/tag120.xml"/><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tags" Target="../tags/tag115.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2.xml"/><Relationship Id="rId24" Type="http://schemas.openxmlformats.org/officeDocument/2006/relationships/image" Target="../media/image27.jpeg"/><Relationship Id="rId5" Type="http://schemas.openxmlformats.org/officeDocument/2006/relationships/tags" Target="../tags/tag118.xml"/><Relationship Id="rId15" Type="http://schemas.openxmlformats.org/officeDocument/2006/relationships/image" Target="../media/image18.png"/><Relationship Id="rId23" Type="http://schemas.openxmlformats.org/officeDocument/2006/relationships/image" Target="../media/image26.jpeg"/><Relationship Id="rId10" Type="http://schemas.openxmlformats.org/officeDocument/2006/relationships/tags" Target="../tags/tag123.xml"/><Relationship Id="rId19" Type="http://schemas.openxmlformats.org/officeDocument/2006/relationships/image" Target="../media/image22.jpe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image" Target="../media/image17.jpeg"/><Relationship Id="rId22" Type="http://schemas.openxmlformats.org/officeDocument/2006/relationships/image" Target="../media/image25.png"/><Relationship Id="rId27"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image" Target="../media/image33.pn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tags" Target="../tags/tag125.xml"/><Relationship Id="rId16" Type="http://schemas.openxmlformats.org/officeDocument/2006/relationships/image" Target="../media/image36.tiff"/><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image" Target="../media/image31.png"/><Relationship Id="rId5" Type="http://schemas.openxmlformats.org/officeDocument/2006/relationships/tags" Target="../tags/tag128.xml"/><Relationship Id="rId15" Type="http://schemas.openxmlformats.org/officeDocument/2006/relationships/image" Target="../media/image35.png"/><Relationship Id="rId10" Type="http://schemas.openxmlformats.org/officeDocument/2006/relationships/slideLayout" Target="../slideLayouts/slideLayout8.xml"/><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35.png"/><Relationship Id="rId12"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tiff"/><Relationship Id="rId10" Type="http://schemas.openxmlformats.org/officeDocument/2006/relationships/image" Target="../media/image44.png"/><Relationship Id="rId4" Type="http://schemas.microsoft.com/office/2007/relationships/hdphoto" Target="../media/hdphoto2.wdp"/><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33.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tags" Target="../tags/tag145.xml"/><Relationship Id="rId2" Type="http://schemas.openxmlformats.org/officeDocument/2006/relationships/tags" Target="../tags/tag135.xml"/><Relationship Id="rId16"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5" Type="http://schemas.openxmlformats.org/officeDocument/2006/relationships/tags" Target="../tags/tag148.xml"/><Relationship Id="rId10" Type="http://schemas.openxmlformats.org/officeDocument/2006/relationships/tags" Target="../tags/tag143.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49.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image" Target="../media/image57.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media/image56.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image" Target="../media/image55.jpeg"/><Relationship Id="rId5" Type="http://schemas.openxmlformats.org/officeDocument/2006/relationships/tags" Target="../tags/tag155.xml"/><Relationship Id="rId10" Type="http://schemas.openxmlformats.org/officeDocument/2006/relationships/slideLayout" Target="../slideLayouts/slideLayout2.xml"/><Relationship Id="rId4" Type="http://schemas.openxmlformats.org/officeDocument/2006/relationships/tags" Target="../tags/tag154.xml"/><Relationship Id="rId9" Type="http://schemas.openxmlformats.org/officeDocument/2006/relationships/tags" Target="../tags/tag159.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slideLayout" Target="../slideLayouts/slideLayout2.xml"/><Relationship Id="rId2" Type="http://schemas.openxmlformats.org/officeDocument/2006/relationships/tags" Target="../tags/tag161.xml"/><Relationship Id="rId16" Type="http://schemas.openxmlformats.org/officeDocument/2006/relationships/tags" Target="../tags/tag175.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5" Type="http://schemas.openxmlformats.org/officeDocument/2006/relationships/tags" Target="../tags/tag174.xml"/><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3" Type="http://schemas.openxmlformats.org/officeDocument/2006/relationships/tags" Target="../tags/tag178.xml"/><Relationship Id="rId21" Type="http://schemas.openxmlformats.org/officeDocument/2006/relationships/tags" Target="../tags/tag196.xml"/><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tags" Target="../tags/tag195.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5" Type="http://schemas.openxmlformats.org/officeDocument/2006/relationships/tags" Target="../tags/tag180.xml"/><Relationship Id="rId15" Type="http://schemas.openxmlformats.org/officeDocument/2006/relationships/tags" Target="../tags/tag190.xml"/><Relationship Id="rId10" Type="http://schemas.openxmlformats.org/officeDocument/2006/relationships/tags" Target="../tags/tag185.xml"/><Relationship Id="rId19" Type="http://schemas.openxmlformats.org/officeDocument/2006/relationships/tags" Target="../tags/tag194.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70.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200.xml"/><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diagramQuickStyle" Target="../diagrams/quickStyle5.xml"/><Relationship Id="rId3" Type="http://schemas.microsoft.com/office/2007/relationships/hdphoto" Target="../media/hdphoto3.wdp"/><Relationship Id="rId7" Type="http://schemas.openxmlformats.org/officeDocument/2006/relationships/image" Target="../media/image79.png"/><Relationship Id="rId12" Type="http://schemas.openxmlformats.org/officeDocument/2006/relationships/diagramLayout" Target="../diagrams/layout5.xm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diagramData" Target="../diagrams/data5.xml"/><Relationship Id="rId5" Type="http://schemas.openxmlformats.org/officeDocument/2006/relationships/image" Target="../media/image77.png"/><Relationship Id="rId15" Type="http://schemas.microsoft.com/office/2007/relationships/diagramDrawing" Target="../diagrams/drawing5.xml"/><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diagramColors" Target="../diagrams/colors5.xml"/></Relationships>
</file>

<file path=ppt/slides/_rels/slide41.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tags" Target="../tags/tag218.xml"/><Relationship Id="rId26" Type="http://schemas.openxmlformats.org/officeDocument/2006/relationships/image" Target="../media/image88.jpeg"/><Relationship Id="rId3" Type="http://schemas.openxmlformats.org/officeDocument/2006/relationships/tags" Target="../tags/tag203.xml"/><Relationship Id="rId21" Type="http://schemas.openxmlformats.org/officeDocument/2006/relationships/image" Target="../media/image83.jpeg"/><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tags" Target="../tags/tag217.xml"/><Relationship Id="rId25" Type="http://schemas.openxmlformats.org/officeDocument/2006/relationships/image" Target="../media/image87.jpeg"/><Relationship Id="rId2" Type="http://schemas.openxmlformats.org/officeDocument/2006/relationships/tags" Target="../tags/tag202.xml"/><Relationship Id="rId16" Type="http://schemas.openxmlformats.org/officeDocument/2006/relationships/tags" Target="../tags/tag216.xml"/><Relationship Id="rId20" Type="http://schemas.openxmlformats.org/officeDocument/2006/relationships/slideLayout" Target="../slideLayouts/slideLayout2.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24" Type="http://schemas.openxmlformats.org/officeDocument/2006/relationships/image" Target="../media/image86.jpeg"/><Relationship Id="rId5" Type="http://schemas.openxmlformats.org/officeDocument/2006/relationships/tags" Target="../tags/tag205.xml"/><Relationship Id="rId15" Type="http://schemas.openxmlformats.org/officeDocument/2006/relationships/tags" Target="../tags/tag215.xml"/><Relationship Id="rId23" Type="http://schemas.openxmlformats.org/officeDocument/2006/relationships/image" Target="../media/image85.png"/><Relationship Id="rId10" Type="http://schemas.openxmlformats.org/officeDocument/2006/relationships/tags" Target="../tags/tag210.xml"/><Relationship Id="rId19" Type="http://schemas.openxmlformats.org/officeDocument/2006/relationships/tags" Target="../tags/tag219.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 Id="rId22" Type="http://schemas.openxmlformats.org/officeDocument/2006/relationships/image" Target="../media/image8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1.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222.xml"/><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tags" Target="../tags/tag230.xml"/><Relationship Id="rId3" Type="http://schemas.openxmlformats.org/officeDocument/2006/relationships/tags" Target="../tags/tag225.xml"/><Relationship Id="rId7" Type="http://schemas.openxmlformats.org/officeDocument/2006/relationships/tags" Target="../tags/tag229.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10" Type="http://schemas.openxmlformats.org/officeDocument/2006/relationships/image" Target="../media/image92.png"/><Relationship Id="rId4" Type="http://schemas.openxmlformats.org/officeDocument/2006/relationships/tags" Target="../tags/tag226.xml"/><Relationship Id="rId9"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1.xml"/><Relationship Id="rId1" Type="http://schemas.openxmlformats.org/officeDocument/2006/relationships/vmlDrawing" Target="../drawings/vmlDrawing1.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232.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233.xml"/><Relationship Id="rId5" Type="http://schemas.openxmlformats.org/officeDocument/2006/relationships/image" Target="../media/image99.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234.xml"/><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23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6.xml"/><Relationship Id="rId1" Type="http://schemas.openxmlformats.org/officeDocument/2006/relationships/vmlDrawing" Target="../drawings/vmlDrawing2.vml"/><Relationship Id="rId6" Type="http://schemas.openxmlformats.org/officeDocument/2006/relationships/image" Target="../media/image103.png"/><Relationship Id="rId5" Type="http://schemas.openxmlformats.org/officeDocument/2006/relationships/oleObject" Target="../embeddings/oleObject2.bin"/><Relationship Id="rId4" Type="http://schemas.openxmlformats.org/officeDocument/2006/relationships/image" Target="../media/image104.jpe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2.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5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31769"/>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8" name="矩形 17"/>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54" name="任意多边形 53"/>
          <p:cNvSpPr/>
          <p:nvPr/>
        </p:nvSpPr>
        <p:spPr>
          <a:xfrm>
            <a:off x="1" y="3522"/>
            <a:ext cx="6487887" cy="2608469"/>
          </a:xfrm>
          <a:custGeom>
            <a:avLst/>
            <a:gdLst>
              <a:gd name="connsiteX0" fmla="*/ 0 w 6487887"/>
              <a:gd name="connsiteY0" fmla="*/ 0 h 2608469"/>
              <a:gd name="connsiteX1" fmla="*/ 6487887 w 6487887"/>
              <a:gd name="connsiteY1" fmla="*/ 2589908 h 2608469"/>
              <a:gd name="connsiteX2" fmla="*/ 0 w 6487887"/>
              <a:gd name="connsiteY2" fmla="*/ 2608469 h 2608469"/>
            </a:gdLst>
            <a:ahLst/>
            <a:cxnLst>
              <a:cxn ang="0">
                <a:pos x="connsiteX0" y="connsiteY0"/>
              </a:cxn>
              <a:cxn ang="0">
                <a:pos x="connsiteX1" y="connsiteY1"/>
              </a:cxn>
              <a:cxn ang="0">
                <a:pos x="connsiteX2" y="connsiteY2"/>
              </a:cxn>
            </a:cxnLst>
            <a:rect l="l" t="t" r="r" b="b"/>
            <a:pathLst>
              <a:path w="6487887" h="2608469">
                <a:moveTo>
                  <a:pt x="0" y="0"/>
                </a:moveTo>
                <a:lnTo>
                  <a:pt x="6487887" y="2589908"/>
                </a:lnTo>
                <a:lnTo>
                  <a:pt x="0" y="2608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2"/>
          <a:stretch>
            <a:fillRect/>
          </a:stretch>
        </p:blipFill>
        <p:spPr>
          <a:xfrm>
            <a:off x="481519" y="2025643"/>
            <a:ext cx="3751608" cy="444068"/>
          </a:xfrm>
          <a:prstGeom prst="rect">
            <a:avLst/>
          </a:prstGeom>
        </p:spPr>
      </p:pic>
      <p:sp>
        <p:nvSpPr>
          <p:cNvPr id="13" name="标题 3"/>
          <p:cNvSpPr txBox="1">
            <a:spLocks/>
          </p:cNvSpPr>
          <p:nvPr/>
        </p:nvSpPr>
        <p:spPr>
          <a:xfrm>
            <a:off x="978946" y="2778681"/>
            <a:ext cx="1060703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3800" dirty="0">
                <a:solidFill>
                  <a:srgbClr val="1074BB"/>
                </a:solidFill>
                <a:latin typeface="微软雅黑" pitchFamily="34" charset="-122"/>
              </a:rPr>
              <a:t>高职院校</a:t>
            </a:r>
            <a:r>
              <a:rPr lang="zh-CN" altLang="en-US" sz="3800" dirty="0" smtClean="0">
                <a:solidFill>
                  <a:srgbClr val="1074BB"/>
                </a:solidFill>
                <a:latin typeface="微软雅黑" pitchFamily="34" charset="-122"/>
              </a:rPr>
              <a:t>新能源汽车技术专业</a:t>
            </a:r>
            <a:r>
              <a:rPr lang="zh-CN" altLang="en-US" sz="3800" dirty="0">
                <a:solidFill>
                  <a:srgbClr val="1074BB"/>
                </a:solidFill>
                <a:latin typeface="微软雅黑" pitchFamily="34" charset="-122"/>
              </a:rPr>
              <a:t>建设</a:t>
            </a:r>
            <a:r>
              <a:rPr lang="zh-CN" altLang="en-US" sz="3800" dirty="0" smtClean="0">
                <a:solidFill>
                  <a:srgbClr val="1074BB"/>
                </a:solidFill>
                <a:latin typeface="微软雅黑" pitchFamily="34" charset="-122"/>
              </a:rPr>
              <a:t>整体解决方案</a:t>
            </a:r>
            <a:endParaRPr lang="en-US" altLang="zh-CN" sz="3800" dirty="0" smtClean="0">
              <a:solidFill>
                <a:srgbClr val="1074BB"/>
              </a:solidFill>
              <a:latin typeface="微软雅黑" pitchFamily="34" charset="-122"/>
            </a:endParaRPr>
          </a:p>
        </p:txBody>
      </p:sp>
      <p:sp>
        <p:nvSpPr>
          <p:cNvPr id="15" name="标题 3"/>
          <p:cNvSpPr txBox="1">
            <a:spLocks/>
          </p:cNvSpPr>
          <p:nvPr/>
        </p:nvSpPr>
        <p:spPr>
          <a:xfrm>
            <a:off x="3335131" y="4186248"/>
            <a:ext cx="5700156"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ctr" defTabSz="913765">
              <a:lnSpc>
                <a:spcPct val="150000"/>
              </a:lnSpc>
            </a:pPr>
            <a:r>
              <a:rPr lang="zh-CN" altLang="en-US" sz="2000" dirty="0">
                <a:solidFill>
                  <a:schemeClr val="tx1"/>
                </a:solidFill>
                <a:latin typeface="微软雅黑" pitchFamily="34" charset="-122"/>
              </a:rPr>
              <a:t>国</a:t>
            </a:r>
            <a:r>
              <a:rPr lang="zh-CN" altLang="en-US" sz="2000" dirty="0" smtClean="0">
                <a:solidFill>
                  <a:schemeClr val="tx1"/>
                </a:solidFill>
                <a:latin typeface="微软雅黑" pitchFamily="34" charset="-122"/>
              </a:rPr>
              <a:t>泰安战略项目事业部</a:t>
            </a:r>
            <a:endParaRPr lang="en-US" altLang="zh-CN" sz="2000" dirty="0" smtClean="0">
              <a:solidFill>
                <a:schemeClr val="tx1"/>
              </a:solidFill>
              <a:latin typeface="微软雅黑" pitchFamily="34" charset="-122"/>
            </a:endParaRPr>
          </a:p>
          <a:p>
            <a:pPr algn="ctr" defTabSz="913765">
              <a:lnSpc>
                <a:spcPct val="150000"/>
              </a:lnSpc>
            </a:pPr>
            <a:r>
              <a:rPr lang="en-US" altLang="zh-CN" sz="1800" dirty="0" smtClean="0">
                <a:solidFill>
                  <a:schemeClr val="tx1"/>
                </a:solidFill>
                <a:latin typeface="微软雅黑" pitchFamily="34" charset="-122"/>
              </a:rPr>
              <a:t>2018</a:t>
            </a:r>
            <a:r>
              <a:rPr lang="zh-CN" altLang="en-US" sz="1800" dirty="0" smtClean="0">
                <a:solidFill>
                  <a:schemeClr val="tx1"/>
                </a:solidFill>
                <a:latin typeface="微软雅黑" pitchFamily="34" charset="-122"/>
              </a:rPr>
              <a:t>年</a:t>
            </a:r>
            <a:r>
              <a:rPr lang="en-US" altLang="zh-CN" sz="1800" dirty="0" smtClean="0">
                <a:solidFill>
                  <a:schemeClr val="tx1"/>
                </a:solidFill>
                <a:latin typeface="微软雅黑" pitchFamily="34" charset="-122"/>
              </a:rPr>
              <a:t>9</a:t>
            </a:r>
            <a:r>
              <a:rPr lang="zh-CN" altLang="en-US" sz="1800" dirty="0" smtClean="0">
                <a:solidFill>
                  <a:schemeClr val="tx1"/>
                </a:solidFill>
                <a:latin typeface="微软雅黑" pitchFamily="34" charset="-122"/>
              </a:rPr>
              <a:t>月</a:t>
            </a:r>
            <a:endParaRPr lang="en-US" altLang="zh-CN" sz="1800" dirty="0" smtClean="0">
              <a:solidFill>
                <a:schemeClr val="tx1"/>
              </a:solidFill>
              <a:latin typeface="微软雅黑" pitchFamily="34" charset="-122"/>
            </a:endParaRPr>
          </a:p>
        </p:txBody>
      </p:sp>
    </p:spTree>
    <p:extLst>
      <p:ext uri="{BB962C8B-B14F-4D97-AF65-F5344CB8AC3E}">
        <p14:creationId xmlns:p14="http://schemas.microsoft.com/office/powerpoint/2010/main" val="140458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08</a:t>
            </a:r>
            <a:endParaRPr lang="zh-CN" altLang="en-US" sz="1600" b="1" dirty="0">
              <a:solidFill>
                <a:prstClr val="white"/>
              </a:solidFill>
            </a:endParaRPr>
          </a:p>
        </p:txBody>
      </p:sp>
      <p:grpSp>
        <p:nvGrpSpPr>
          <p:cNvPr id="2" name="组合 1"/>
          <p:cNvGrpSpPr/>
          <p:nvPr/>
        </p:nvGrpSpPr>
        <p:grpSpPr>
          <a:xfrm>
            <a:off x="2162286" y="1104343"/>
            <a:ext cx="7441574" cy="4790113"/>
            <a:chOff x="2070680" y="1071692"/>
            <a:chExt cx="7441574" cy="4790113"/>
          </a:xfrm>
        </p:grpSpPr>
        <p:graphicFrame>
          <p:nvGraphicFramePr>
            <p:cNvPr id="14" name="图示 13"/>
            <p:cNvGraphicFramePr/>
            <p:nvPr>
              <p:extLst>
                <p:ext uri="{D42A27DB-BD31-4B8C-83A1-F6EECF244321}">
                  <p14:modId xmlns:p14="http://schemas.microsoft.com/office/powerpoint/2010/main" val="878779744"/>
                </p:ext>
              </p:extLst>
            </p:nvPr>
          </p:nvGraphicFramePr>
          <p:xfrm>
            <a:off x="2590828" y="1701771"/>
            <a:ext cx="6268773" cy="41600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MH_Text_4"/>
            <p:cNvSpPr/>
            <p:nvPr>
              <p:custDataLst>
                <p:tags r:id="rId2"/>
              </p:custDataLst>
            </p:nvPr>
          </p:nvSpPr>
          <p:spPr>
            <a:xfrm>
              <a:off x="4424314" y="1071692"/>
              <a:ext cx="2601799" cy="797033"/>
            </a:xfrm>
            <a:prstGeom prst="rect">
              <a:avLst/>
            </a:prstGeom>
          </p:spPr>
          <p:txBody>
            <a:bodyPr anchor="ctr">
              <a:normAutofit/>
            </a:bodyPr>
            <a:lstStyle/>
            <a:p>
              <a:pPr algn="ctr" fontAlgn="auto">
                <a:lnSpc>
                  <a:spcPct val="120000"/>
                </a:lnSpc>
                <a:spcBef>
                  <a:spcPts val="0"/>
                </a:spcBef>
                <a:spcAft>
                  <a:spcPts val="0"/>
                </a:spcAft>
                <a:defRPr/>
              </a:pPr>
              <a:r>
                <a:rPr lang="zh-CN" altLang="en-US" sz="1600" dirty="0" smtClean="0">
                  <a:solidFill>
                    <a:schemeClr val="dk1"/>
                  </a:solidFill>
                  <a:latin typeface="微软雅黑" pitchFamily="34" charset="-122"/>
                  <a:ea typeface="微软雅黑" pitchFamily="34" charset="-122"/>
                </a:rPr>
                <a:t>结合当地区域或就业区域</a:t>
              </a:r>
              <a:r>
                <a:rPr lang="zh-CN" altLang="en-US" sz="1600" dirty="0">
                  <a:solidFill>
                    <a:schemeClr val="dk1"/>
                  </a:solidFill>
                  <a:latin typeface="微软雅黑" pitchFamily="34" charset="-122"/>
                  <a:ea typeface="微软雅黑" pitchFamily="34" charset="-122"/>
                </a:rPr>
                <a:t>工业机器人</a:t>
              </a:r>
              <a:r>
                <a:rPr lang="zh-CN" altLang="en-US" sz="1600" b="1" dirty="0" smtClean="0">
                  <a:solidFill>
                    <a:srgbClr val="FF0000"/>
                  </a:solidFill>
                  <a:latin typeface="微软雅黑" pitchFamily="34" charset="-122"/>
                  <a:ea typeface="微软雅黑" pitchFamily="34" charset="-122"/>
                </a:rPr>
                <a:t>产业</a:t>
              </a:r>
              <a:r>
                <a:rPr lang="zh-CN" altLang="en-US" sz="1600" dirty="0">
                  <a:solidFill>
                    <a:schemeClr val="dk1"/>
                  </a:solidFill>
                  <a:latin typeface="微软雅黑" pitchFamily="34" charset="-122"/>
                  <a:ea typeface="微软雅黑" pitchFamily="34" charset="-122"/>
                </a:rPr>
                <a:t>发展情况</a:t>
              </a:r>
            </a:p>
          </p:txBody>
        </p:sp>
        <p:sp>
          <p:nvSpPr>
            <p:cNvPr id="16" name="MH_Text_4"/>
            <p:cNvSpPr/>
            <p:nvPr>
              <p:custDataLst>
                <p:tags r:id="rId3"/>
              </p:custDataLst>
            </p:nvPr>
          </p:nvSpPr>
          <p:spPr>
            <a:xfrm>
              <a:off x="7699329" y="2917162"/>
              <a:ext cx="1812925" cy="757027"/>
            </a:xfrm>
            <a:prstGeom prst="rect">
              <a:avLst/>
            </a:prstGeom>
          </p:spPr>
          <p:txBody>
            <a:bodyPr anchor="ctr">
              <a:noAutofit/>
            </a:bodyPr>
            <a:lstStyle/>
            <a:p>
              <a:pPr algn="ctr" fontAlgn="auto">
                <a:lnSpc>
                  <a:spcPct val="140000"/>
                </a:lnSpc>
                <a:spcBef>
                  <a:spcPts val="0"/>
                </a:spcBef>
                <a:spcAft>
                  <a:spcPts val="0"/>
                </a:spcAft>
                <a:defRPr/>
              </a:pPr>
              <a:r>
                <a:rPr lang="zh-CN" altLang="en-US" sz="1600" dirty="0">
                  <a:solidFill>
                    <a:schemeClr val="dk1"/>
                  </a:solidFill>
                  <a:latin typeface="微软雅黑" pitchFamily="34" charset="-122"/>
                  <a:ea typeface="微软雅黑" pitchFamily="34" charset="-122"/>
                </a:rPr>
                <a:t>革新教学方法</a:t>
              </a:r>
              <a:r>
                <a:rPr lang="zh-CN" altLang="en-US" sz="1600" dirty="0" smtClean="0">
                  <a:solidFill>
                    <a:schemeClr val="dk1"/>
                  </a:solidFill>
                  <a:latin typeface="微软雅黑" pitchFamily="34" charset="-122"/>
                  <a:ea typeface="微软雅黑" pitchFamily="34" charset="-122"/>
                </a:rPr>
                <a:t>，</a:t>
              </a:r>
              <a:endParaRPr lang="en-US" altLang="zh-CN" sz="1600" dirty="0" smtClean="0">
                <a:solidFill>
                  <a:schemeClr val="dk1"/>
                </a:solidFill>
                <a:latin typeface="微软雅黑" pitchFamily="34" charset="-122"/>
                <a:ea typeface="微软雅黑" pitchFamily="34" charset="-122"/>
              </a:endParaRPr>
            </a:p>
            <a:p>
              <a:pPr algn="ctr" fontAlgn="auto">
                <a:lnSpc>
                  <a:spcPct val="140000"/>
                </a:lnSpc>
                <a:spcBef>
                  <a:spcPts val="0"/>
                </a:spcBef>
                <a:spcAft>
                  <a:spcPts val="0"/>
                </a:spcAft>
                <a:defRPr/>
              </a:pPr>
              <a:r>
                <a:rPr lang="zh-CN" altLang="en-US" sz="1600" dirty="0" smtClean="0">
                  <a:solidFill>
                    <a:schemeClr val="dk1"/>
                  </a:solidFill>
                  <a:latin typeface="微软雅黑" pitchFamily="34" charset="-122"/>
                  <a:ea typeface="微软雅黑" pitchFamily="34" charset="-122"/>
                </a:rPr>
                <a:t>激发</a:t>
              </a:r>
              <a:r>
                <a:rPr lang="zh-CN" altLang="en-US" sz="1600" b="1" dirty="0" smtClean="0">
                  <a:solidFill>
                    <a:srgbClr val="FF0000"/>
                  </a:solidFill>
                  <a:latin typeface="微软雅黑" pitchFamily="34" charset="-122"/>
                  <a:ea typeface="微软雅黑" pitchFamily="34" charset="-122"/>
                </a:rPr>
                <a:t>学习</a:t>
              </a:r>
              <a:r>
                <a:rPr lang="zh-CN" altLang="en-US" sz="1600" dirty="0" smtClean="0">
                  <a:solidFill>
                    <a:schemeClr val="dk1"/>
                  </a:solidFill>
                  <a:latin typeface="微软雅黑" pitchFamily="34" charset="-122"/>
                  <a:ea typeface="微软雅黑" pitchFamily="34" charset="-122"/>
                </a:rPr>
                <a:t>兴趣。</a:t>
              </a:r>
              <a:endParaRPr lang="zh-CN" altLang="en-US" sz="1600" dirty="0">
                <a:solidFill>
                  <a:schemeClr val="dk1"/>
                </a:solidFill>
                <a:latin typeface="微软雅黑" pitchFamily="34" charset="-122"/>
                <a:ea typeface="微软雅黑" pitchFamily="34" charset="-122"/>
              </a:endParaRPr>
            </a:p>
          </p:txBody>
        </p:sp>
        <p:sp>
          <p:nvSpPr>
            <p:cNvPr id="17" name="MH_Text_4"/>
            <p:cNvSpPr/>
            <p:nvPr>
              <p:custDataLst>
                <p:tags r:id="rId4"/>
              </p:custDataLst>
            </p:nvPr>
          </p:nvSpPr>
          <p:spPr>
            <a:xfrm>
              <a:off x="7207808" y="4926355"/>
              <a:ext cx="1651793" cy="757027"/>
            </a:xfrm>
            <a:prstGeom prst="rect">
              <a:avLst/>
            </a:prstGeom>
          </p:spPr>
          <p:txBody>
            <a:bodyPr anchor="ctr">
              <a:normAutofit/>
            </a:bodyPr>
            <a:lstStyle/>
            <a:p>
              <a:pPr algn="ctr" fontAlgn="auto">
                <a:lnSpc>
                  <a:spcPct val="120000"/>
                </a:lnSpc>
                <a:spcBef>
                  <a:spcPts val="0"/>
                </a:spcBef>
                <a:spcAft>
                  <a:spcPts val="0"/>
                </a:spcAft>
                <a:defRPr/>
              </a:pPr>
              <a:r>
                <a:rPr lang="zh-CN" altLang="en-US" sz="1600" b="1" dirty="0" smtClean="0">
                  <a:solidFill>
                    <a:srgbClr val="FF0000"/>
                  </a:solidFill>
                  <a:latin typeface="微软雅黑" pitchFamily="34" charset="-122"/>
                  <a:ea typeface="微软雅黑" pitchFamily="34" charset="-122"/>
                </a:rPr>
                <a:t>研究</a:t>
              </a:r>
              <a:r>
                <a:rPr lang="zh-CN" altLang="en-US" sz="1600" dirty="0" smtClean="0">
                  <a:latin typeface="微软雅黑" pitchFamily="34" charset="-122"/>
                  <a:ea typeface="微软雅黑" pitchFamily="34" charset="-122"/>
                </a:rPr>
                <a:t>汽车</a:t>
              </a:r>
              <a:endParaRPr lang="en-US" altLang="zh-CN" sz="1600" dirty="0" smtClean="0">
                <a:latin typeface="微软雅黑" pitchFamily="34" charset="-122"/>
                <a:ea typeface="微软雅黑" pitchFamily="34" charset="-122"/>
              </a:endParaRPr>
            </a:p>
            <a:p>
              <a:pPr algn="ctr" fontAlgn="auto">
                <a:lnSpc>
                  <a:spcPct val="120000"/>
                </a:lnSpc>
                <a:spcBef>
                  <a:spcPts val="0"/>
                </a:spcBef>
                <a:spcAft>
                  <a:spcPts val="0"/>
                </a:spcAft>
                <a:defRPr/>
              </a:pPr>
              <a:r>
                <a:rPr lang="zh-CN" altLang="en-US" sz="1600" dirty="0" smtClean="0">
                  <a:latin typeface="微软雅黑" pitchFamily="34" charset="-122"/>
                  <a:ea typeface="微软雅黑" pitchFamily="34" charset="-122"/>
                </a:rPr>
                <a:t>产业发展</a:t>
              </a:r>
              <a:endParaRPr lang="zh-CN" altLang="en-US" sz="1600" dirty="0">
                <a:latin typeface="微软雅黑" pitchFamily="34" charset="-122"/>
                <a:ea typeface="微软雅黑" pitchFamily="34" charset="-122"/>
              </a:endParaRPr>
            </a:p>
          </p:txBody>
        </p:sp>
        <p:sp>
          <p:nvSpPr>
            <p:cNvPr id="18" name="MH_Text_4"/>
            <p:cNvSpPr/>
            <p:nvPr>
              <p:custDataLst>
                <p:tags r:id="rId5"/>
              </p:custDataLst>
            </p:nvPr>
          </p:nvSpPr>
          <p:spPr>
            <a:xfrm>
              <a:off x="2583597" y="4926354"/>
              <a:ext cx="1812925" cy="757027"/>
            </a:xfrm>
            <a:prstGeom prst="rect">
              <a:avLst/>
            </a:prstGeom>
          </p:spPr>
          <p:txBody>
            <a:bodyPr anchor="ctr">
              <a:normAutofit/>
            </a:bodyPr>
            <a:lstStyle/>
            <a:p>
              <a:pPr algn="ctr">
                <a:lnSpc>
                  <a:spcPct val="120000"/>
                </a:lnSpc>
                <a:defRPr/>
              </a:pPr>
              <a:r>
                <a:rPr lang="zh-CN" altLang="en-US" sz="1600" dirty="0" smtClean="0">
                  <a:solidFill>
                    <a:schemeClr val="dk1"/>
                  </a:solidFill>
                  <a:latin typeface="微软雅黑" pitchFamily="34" charset="-122"/>
                  <a:ea typeface="微软雅黑" pitchFamily="34" charset="-122"/>
                </a:rPr>
                <a:t>鼓励学生</a:t>
              </a:r>
              <a:endParaRPr lang="en-US" altLang="zh-CN" sz="1600" dirty="0" smtClean="0">
                <a:solidFill>
                  <a:schemeClr val="dk1"/>
                </a:solidFill>
                <a:latin typeface="微软雅黑" pitchFamily="34" charset="-122"/>
                <a:ea typeface="微软雅黑" pitchFamily="34" charset="-122"/>
              </a:endParaRPr>
            </a:p>
            <a:p>
              <a:pPr algn="ctr">
                <a:lnSpc>
                  <a:spcPct val="120000"/>
                </a:lnSpc>
                <a:defRPr/>
              </a:pPr>
              <a:r>
                <a:rPr lang="zh-CN" altLang="en-US" sz="1600" b="1" dirty="0" smtClean="0">
                  <a:solidFill>
                    <a:srgbClr val="FF0000"/>
                  </a:solidFill>
                  <a:latin typeface="微软雅黑" pitchFamily="34" charset="-122"/>
                  <a:ea typeface="微软雅黑" pitchFamily="34" charset="-122"/>
                </a:rPr>
                <a:t>创新创业</a:t>
              </a:r>
              <a:endParaRPr lang="zh-CN" altLang="en-US" sz="1600" b="1" dirty="0">
                <a:solidFill>
                  <a:srgbClr val="FF0000"/>
                </a:solidFill>
                <a:latin typeface="微软雅黑" pitchFamily="34" charset="-122"/>
                <a:ea typeface="微软雅黑" pitchFamily="34" charset="-122"/>
              </a:endParaRPr>
            </a:p>
          </p:txBody>
        </p:sp>
        <p:sp>
          <p:nvSpPr>
            <p:cNvPr id="19" name="MH_Text_4"/>
            <p:cNvSpPr/>
            <p:nvPr>
              <p:custDataLst>
                <p:tags r:id="rId6"/>
              </p:custDataLst>
            </p:nvPr>
          </p:nvSpPr>
          <p:spPr>
            <a:xfrm>
              <a:off x="2070680" y="2917161"/>
              <a:ext cx="1387737" cy="757027"/>
            </a:xfrm>
            <a:prstGeom prst="rect">
              <a:avLst/>
            </a:prstGeom>
          </p:spPr>
          <p:txBody>
            <a:bodyPr anchor="ctr">
              <a:normAutofit/>
            </a:bodyPr>
            <a:lstStyle/>
            <a:p>
              <a:pPr algn="r" fontAlgn="auto">
                <a:lnSpc>
                  <a:spcPct val="120000"/>
                </a:lnSpc>
                <a:spcBef>
                  <a:spcPts val="0"/>
                </a:spcBef>
                <a:spcAft>
                  <a:spcPts val="0"/>
                </a:spcAft>
                <a:defRPr/>
              </a:pPr>
              <a:r>
                <a:rPr lang="zh-CN" altLang="en-US" sz="1600" dirty="0" smtClean="0">
                  <a:latin typeface="微软雅黑" pitchFamily="34" charset="-122"/>
                  <a:ea typeface="微软雅黑" pitchFamily="34" charset="-122"/>
                </a:rPr>
                <a:t>校内</a:t>
              </a:r>
              <a:r>
                <a:rPr lang="zh-CN" altLang="en-US" sz="1600" b="1" dirty="0" smtClean="0">
                  <a:solidFill>
                    <a:srgbClr val="FF0000"/>
                  </a:solidFill>
                  <a:latin typeface="微软雅黑" pitchFamily="34" charset="-122"/>
                  <a:ea typeface="微软雅黑" pitchFamily="34" charset="-122"/>
                </a:rPr>
                <a:t>实训</a:t>
              </a:r>
              <a:endParaRPr lang="en-US" altLang="zh-CN" sz="1600" b="1" dirty="0" smtClean="0">
                <a:solidFill>
                  <a:srgbClr val="FF0000"/>
                </a:solidFill>
                <a:latin typeface="微软雅黑" pitchFamily="34" charset="-122"/>
                <a:ea typeface="微软雅黑" pitchFamily="34" charset="-122"/>
              </a:endParaRPr>
            </a:p>
            <a:p>
              <a:pPr algn="r" fontAlgn="auto">
                <a:lnSpc>
                  <a:spcPct val="120000"/>
                </a:lnSpc>
                <a:spcBef>
                  <a:spcPts val="0"/>
                </a:spcBef>
                <a:spcAft>
                  <a:spcPts val="0"/>
                </a:spcAft>
                <a:defRPr/>
              </a:pP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企业</a:t>
              </a:r>
              <a:r>
                <a:rPr lang="zh-CN" altLang="en-US" sz="1600" b="1" dirty="0" smtClean="0">
                  <a:solidFill>
                    <a:srgbClr val="FF0000"/>
                  </a:solidFill>
                  <a:latin typeface="微软雅黑" pitchFamily="34" charset="-122"/>
                  <a:ea typeface="微软雅黑" pitchFamily="34" charset="-122"/>
                </a:rPr>
                <a:t>实训</a:t>
              </a:r>
              <a:endParaRPr lang="zh-CN" altLang="en-US" sz="1600" b="1" dirty="0">
                <a:solidFill>
                  <a:srgbClr val="FF0000"/>
                </a:solidFill>
                <a:latin typeface="微软雅黑" pitchFamily="34" charset="-122"/>
                <a:ea typeface="微软雅黑" pitchFamily="34" charset="-122"/>
              </a:endParaRPr>
            </a:p>
          </p:txBody>
        </p:sp>
      </p:grpSp>
      <p:cxnSp>
        <p:nvCxnSpPr>
          <p:cNvPr id="20" name="直接连接符 19"/>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MH_Other_5"/>
          <p:cNvSpPr>
            <a:spLocks noChangeArrowheads="1"/>
          </p:cNvSpPr>
          <p:nvPr>
            <p:custDataLst>
              <p:tags r:id="rId1"/>
            </p:custDataLst>
          </p:nvPr>
        </p:nvSpPr>
        <p:spPr bwMode="auto">
          <a:xfrm>
            <a:off x="224179" y="703762"/>
            <a:ext cx="2273694" cy="52287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（三）建设思路</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127374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09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411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9117365" y="226657"/>
            <a:ext cx="2671190"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三、建设具体内容</a:t>
            </a:r>
            <a:endParaRPr lang="zh-CN" altLang="en-US" b="1" dirty="0">
              <a:solidFill>
                <a:prstClr val="black"/>
              </a:solidFill>
            </a:endParaRPr>
          </a:p>
        </p:txBody>
      </p:sp>
      <p:sp>
        <p:nvSpPr>
          <p:cNvPr id="38" name="矩形 37"/>
          <p:cNvSpPr/>
          <p:nvPr/>
        </p:nvSpPr>
        <p:spPr>
          <a:xfrm>
            <a:off x="4005379" y="3697813"/>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矩形 38"/>
          <p:cNvSpPr/>
          <p:nvPr/>
        </p:nvSpPr>
        <p:spPr>
          <a:xfrm>
            <a:off x="4005835" y="3846495"/>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41" name="组合 40"/>
          <p:cNvGrpSpPr/>
          <p:nvPr/>
        </p:nvGrpSpPr>
        <p:grpSpPr>
          <a:xfrm>
            <a:off x="1768416" y="2011680"/>
            <a:ext cx="2043749" cy="2057635"/>
            <a:chOff x="887760" y="1705372"/>
            <a:chExt cx="1571845" cy="1780833"/>
          </a:xfrm>
        </p:grpSpPr>
        <p:sp>
          <p:nvSpPr>
            <p:cNvPr id="51" name="矩形 50"/>
            <p:cNvSpPr/>
            <p:nvPr/>
          </p:nvSpPr>
          <p:spPr>
            <a:xfrm>
              <a:off x="887760" y="1705372"/>
              <a:ext cx="1571845" cy="1780833"/>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52" name="图片 51"/>
            <p:cNvPicPr>
              <a:picLocks noChangeAspect="1"/>
            </p:cNvPicPr>
            <p:nvPr/>
          </p:nvPicPr>
          <p:blipFill>
            <a:blip r:embed="rId3" cstate="print">
              <a:biLevel thresh="25000"/>
              <a:extLst>
                <a:ext uri="{BEBA8EAE-BF5A-486C-A8C5-ECC9F3942E4B}">
                  <a14:imgProps xmlns:a14="http://schemas.microsoft.com/office/drawing/2010/main">
                    <a14:imgLayer r:embed="rId4">
                      <a14:imgEffect>
                        <a14:colorTemperature colorTemp="4700"/>
                      </a14:imgEffect>
                      <a14:imgEffect>
                        <a14:saturation sat="122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980100" y="2137420"/>
              <a:ext cx="1372792" cy="1048235"/>
            </a:xfrm>
            <a:prstGeom prst="rect">
              <a:avLst/>
            </a:prstGeom>
          </p:spPr>
        </p:pic>
      </p:grpSp>
      <p:grpSp>
        <p:nvGrpSpPr>
          <p:cNvPr id="53" name="组合 52"/>
          <p:cNvGrpSpPr/>
          <p:nvPr/>
        </p:nvGrpSpPr>
        <p:grpSpPr>
          <a:xfrm>
            <a:off x="3896503" y="3512617"/>
            <a:ext cx="6732052" cy="2619241"/>
            <a:chOff x="2527912" y="1987312"/>
            <a:chExt cx="6264576" cy="2148250"/>
          </a:xfrm>
        </p:grpSpPr>
        <p:grpSp>
          <p:nvGrpSpPr>
            <p:cNvPr id="54" name="组合 53"/>
            <p:cNvGrpSpPr/>
            <p:nvPr/>
          </p:nvGrpSpPr>
          <p:grpSpPr>
            <a:xfrm>
              <a:off x="2527912" y="1987312"/>
              <a:ext cx="6264576" cy="2148250"/>
              <a:chOff x="7412548" y="1811197"/>
              <a:chExt cx="8699086" cy="3802644"/>
            </a:xfrm>
          </p:grpSpPr>
          <p:sp>
            <p:nvSpPr>
              <p:cNvPr id="56" name="矩形 55"/>
              <p:cNvSpPr/>
              <p:nvPr/>
            </p:nvSpPr>
            <p:spPr>
              <a:xfrm>
                <a:off x="7412548" y="1811197"/>
                <a:ext cx="8699086" cy="3152274"/>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57" name="组合 56"/>
              <p:cNvGrpSpPr/>
              <p:nvPr/>
            </p:nvGrpSpPr>
            <p:grpSpPr>
              <a:xfrm>
                <a:off x="8115200" y="2362992"/>
                <a:ext cx="7523748" cy="2221831"/>
                <a:chOff x="4041454" y="2404658"/>
                <a:chExt cx="7523748" cy="2221831"/>
              </a:xfrm>
            </p:grpSpPr>
            <p:cxnSp>
              <p:nvCxnSpPr>
                <p:cNvPr id="59" name="直接连接符 58"/>
                <p:cNvCxnSpPr/>
                <p:nvPr/>
              </p:nvCxnSpPr>
              <p:spPr>
                <a:xfrm>
                  <a:off x="8472937" y="2440048"/>
                  <a:ext cx="309201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4041454" y="2404658"/>
                  <a:ext cx="7523748" cy="2221831"/>
                  <a:chOff x="4010526" y="2400198"/>
                  <a:chExt cx="7523748" cy="2221831"/>
                </a:xfrm>
              </p:grpSpPr>
              <p:cxnSp>
                <p:nvCxnSpPr>
                  <p:cNvPr id="61" name="直接连接符 60"/>
                  <p:cNvCxnSpPr/>
                  <p:nvPr/>
                </p:nvCxnSpPr>
                <p:spPr>
                  <a:xfrm>
                    <a:off x="4010526" y="4583012"/>
                    <a:ext cx="75237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1526542" y="2400198"/>
                    <a:ext cx="0" cy="222183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029233" y="2919874"/>
                    <a:ext cx="0" cy="1699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8" name="直角三角形 22"/>
              <p:cNvSpPr/>
              <p:nvPr/>
            </p:nvSpPr>
            <p:spPr>
              <a:xfrm rot="16200000" flipH="1">
                <a:off x="15286868" y="4789076"/>
                <a:ext cx="662152" cy="987377"/>
              </a:xfrm>
              <a:custGeom>
                <a:avLst/>
                <a:gdLst>
                  <a:gd name="connsiteX0" fmla="*/ 0 w 898634"/>
                  <a:gd name="connsiteY0" fmla="*/ 1513490 h 1513490"/>
                  <a:gd name="connsiteX1" fmla="*/ 0 w 898634"/>
                  <a:gd name="connsiteY1" fmla="*/ 0 h 1513490"/>
                  <a:gd name="connsiteX2" fmla="*/ 898634 w 898634"/>
                  <a:gd name="connsiteY2" fmla="*/ 1513490 h 1513490"/>
                  <a:gd name="connsiteX3" fmla="*/ 0 w 898634"/>
                  <a:gd name="connsiteY3" fmla="*/ 1513490 h 1513490"/>
                  <a:gd name="connsiteX0" fmla="*/ 0 w 662152"/>
                  <a:gd name="connsiteY0" fmla="*/ 1734207 h 1734207"/>
                  <a:gd name="connsiteX1" fmla="*/ 0 w 662152"/>
                  <a:gd name="connsiteY1" fmla="*/ 220717 h 1734207"/>
                  <a:gd name="connsiteX2" fmla="*/ 662152 w 662152"/>
                  <a:gd name="connsiteY2" fmla="*/ 0 h 1734207"/>
                  <a:gd name="connsiteX3" fmla="*/ 0 w 662152"/>
                  <a:gd name="connsiteY3" fmla="*/ 1734207 h 1734207"/>
                </a:gdLst>
                <a:ahLst/>
                <a:cxnLst>
                  <a:cxn ang="0">
                    <a:pos x="connsiteX0" y="connsiteY0"/>
                  </a:cxn>
                  <a:cxn ang="0">
                    <a:pos x="connsiteX1" y="connsiteY1"/>
                  </a:cxn>
                  <a:cxn ang="0">
                    <a:pos x="connsiteX2" y="connsiteY2"/>
                  </a:cxn>
                  <a:cxn ang="0">
                    <a:pos x="connsiteX3" y="connsiteY3"/>
                  </a:cxn>
                </a:cxnLst>
                <a:rect l="l" t="t" r="r" b="b"/>
                <a:pathLst>
                  <a:path w="662152" h="1734207">
                    <a:moveTo>
                      <a:pt x="0" y="1734207"/>
                    </a:moveTo>
                    <a:lnTo>
                      <a:pt x="0" y="220717"/>
                    </a:lnTo>
                    <a:lnTo>
                      <a:pt x="662152" y="0"/>
                    </a:lnTo>
                    <a:lnTo>
                      <a:pt x="0" y="1734207"/>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55" name="文本框 4"/>
            <p:cNvSpPr txBox="1"/>
            <p:nvPr/>
          </p:nvSpPr>
          <p:spPr>
            <a:xfrm>
              <a:off x="3181792" y="1995256"/>
              <a:ext cx="5610696" cy="1590323"/>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itchFamily="34" charset="-122"/>
                  <a:ea typeface="微软雅黑" pitchFamily="34" charset="-122"/>
                </a:rPr>
                <a:t>有深度：</a:t>
              </a:r>
              <a:r>
                <a:rPr lang="zh-CN" altLang="en-US" sz="1400" dirty="0">
                  <a:solidFill>
                    <a:schemeClr val="bg1"/>
                  </a:solidFill>
                  <a:latin typeface="微软雅黑" pitchFamily="34" charset="-122"/>
                  <a:ea typeface="微软雅黑" pitchFamily="34" charset="-122"/>
                </a:rPr>
                <a:t>各地产业</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行业</a:t>
              </a:r>
              <a:r>
                <a:rPr lang="zh-CN" altLang="en-US" sz="1400" dirty="0" smtClean="0">
                  <a:solidFill>
                    <a:schemeClr val="bg1"/>
                  </a:solidFill>
                  <a:latin typeface="微软雅黑" pitchFamily="34" charset="-122"/>
                  <a:ea typeface="微软雅黑" pitchFamily="34" charset="-122"/>
                </a:rPr>
                <a:t>深入</a:t>
              </a:r>
              <a:r>
                <a:rPr lang="zh-CN" altLang="en-US" sz="1400" dirty="0">
                  <a:solidFill>
                    <a:schemeClr val="bg1"/>
                  </a:solidFill>
                  <a:latin typeface="微软雅黑" pitchFamily="34" charset="-122"/>
                  <a:ea typeface="微软雅黑" pitchFamily="34" charset="-122"/>
                </a:rPr>
                <a:t>调研</a:t>
              </a:r>
            </a:p>
            <a:p>
              <a:pPr>
                <a:lnSpc>
                  <a:spcPct val="150000"/>
                </a:lnSpc>
              </a:pPr>
              <a:r>
                <a:rPr lang="zh-CN" altLang="en-US" sz="1600" b="1" dirty="0">
                  <a:solidFill>
                    <a:schemeClr val="bg1"/>
                  </a:solidFill>
                  <a:latin typeface="微软雅黑" pitchFamily="34" charset="-122"/>
                  <a:ea typeface="微软雅黑" pitchFamily="34" charset="-122"/>
                </a:rPr>
                <a:t>有高度：</a:t>
              </a:r>
              <a:r>
                <a:rPr lang="zh-CN" altLang="en-US" sz="1400" dirty="0">
                  <a:solidFill>
                    <a:schemeClr val="bg1"/>
                  </a:solidFill>
                  <a:latin typeface="微软雅黑" pitchFamily="34" charset="-122"/>
                  <a:ea typeface="微软雅黑" pitchFamily="34" charset="-122"/>
                </a:rPr>
                <a:t>现代职业教育创新</a:t>
              </a:r>
              <a:r>
                <a:rPr lang="zh-CN" altLang="en-US" sz="1400" dirty="0" smtClean="0">
                  <a:solidFill>
                    <a:schemeClr val="bg1"/>
                  </a:solidFill>
                  <a:latin typeface="微软雅黑" pitchFamily="34" charset="-122"/>
                  <a:ea typeface="微软雅黑" pitchFamily="34" charset="-122"/>
                </a:rPr>
                <a:t>理念</a:t>
              </a:r>
              <a:endParaRPr lang="en-US" altLang="zh-CN" sz="1400" dirty="0" smtClean="0">
                <a:solidFill>
                  <a:schemeClr val="bg1"/>
                </a:solidFill>
                <a:latin typeface="微软雅黑" pitchFamily="34" charset="-122"/>
                <a:ea typeface="微软雅黑" pitchFamily="34" charset="-122"/>
              </a:endParaRPr>
            </a:p>
            <a:p>
              <a:pPr>
                <a:lnSpc>
                  <a:spcPct val="150000"/>
                </a:lnSpc>
              </a:pPr>
              <a:r>
                <a:rPr lang="zh-CN" altLang="en-US" sz="1600" b="1" dirty="0">
                  <a:solidFill>
                    <a:schemeClr val="bg1"/>
                  </a:solidFill>
                  <a:latin typeface="微软雅黑" pitchFamily="34" charset="-122"/>
                  <a:ea typeface="微软雅黑" pitchFamily="34" charset="-122"/>
                </a:rPr>
                <a:t>有支撑：</a:t>
              </a:r>
              <a:r>
                <a:rPr lang="zh-CN" altLang="en-US" sz="1400" dirty="0">
                  <a:solidFill>
                    <a:schemeClr val="bg1"/>
                  </a:solidFill>
                  <a:latin typeface="微软雅黑" pitchFamily="34" charset="-122"/>
                  <a:ea typeface="微软雅黑" pitchFamily="34" charset="-122"/>
                </a:rPr>
                <a:t>资深教育专家</a:t>
              </a:r>
              <a:r>
                <a:rPr lang="en-US" altLang="zh-CN" sz="1400" dirty="0">
                  <a:solidFill>
                    <a:schemeClr val="bg1"/>
                  </a:solidFill>
                  <a:latin typeface="微软雅黑" pitchFamily="34" charset="-122"/>
                  <a:ea typeface="微软雅黑" pitchFamily="34" charset="-122"/>
                </a:rPr>
                <a:t>+100%</a:t>
              </a:r>
              <a:r>
                <a:rPr lang="zh-CN" altLang="en-US" sz="1400" dirty="0">
                  <a:solidFill>
                    <a:schemeClr val="bg1"/>
                  </a:solidFill>
                  <a:latin typeface="微软雅黑" pitchFamily="34" charset="-122"/>
                  <a:ea typeface="微软雅黑" pitchFamily="34" charset="-122"/>
                </a:rPr>
                <a:t>博硕顶层计团队</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600" b="1" dirty="0">
                  <a:solidFill>
                    <a:schemeClr val="bg1"/>
                  </a:solidFill>
                  <a:latin typeface="微软雅黑" pitchFamily="34" charset="-122"/>
                  <a:ea typeface="微软雅黑" pitchFamily="34" charset="-122"/>
                </a:rPr>
                <a:t>有产品</a:t>
              </a:r>
              <a:r>
                <a:rPr lang="zh-CN" altLang="en-US" sz="1600" b="1"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汽车</a:t>
              </a:r>
              <a:r>
                <a:rPr lang="zh-CN" altLang="en-US" sz="1400" dirty="0" smtClean="0">
                  <a:solidFill>
                    <a:schemeClr val="bg1"/>
                  </a:solidFill>
                  <a:latin typeface="微软雅黑" pitchFamily="34" charset="-122"/>
                  <a:ea typeface="微软雅黑" pitchFamily="34" charset="-122"/>
                </a:rPr>
                <a:t>产业</a:t>
              </a:r>
              <a:r>
                <a:rPr lang="zh-CN" altLang="en-US" sz="1400" dirty="0">
                  <a:solidFill>
                    <a:schemeClr val="bg1"/>
                  </a:solidFill>
                  <a:latin typeface="微软雅黑" pitchFamily="34" charset="-122"/>
                  <a:ea typeface="微软雅黑" pitchFamily="34" charset="-122"/>
                </a:rPr>
                <a:t>链条全覆盖，构建</a:t>
              </a:r>
              <a:r>
                <a:rPr lang="zh-CN" altLang="en-US" sz="1400" dirty="0" smtClean="0">
                  <a:solidFill>
                    <a:schemeClr val="bg1"/>
                  </a:solidFill>
                  <a:latin typeface="微软雅黑" pitchFamily="34" charset="-122"/>
                  <a:ea typeface="微软雅黑" pitchFamily="34" charset="-122"/>
                </a:rPr>
                <a:t>多层次、综合性</a:t>
              </a:r>
              <a:r>
                <a:rPr lang="zh-CN" altLang="en-US" sz="1400" dirty="0">
                  <a:solidFill>
                    <a:schemeClr val="bg1"/>
                  </a:solidFill>
                  <a:latin typeface="微软雅黑" pitchFamily="34" charset="-122"/>
                  <a:ea typeface="微软雅黑" pitchFamily="34" charset="-122"/>
                </a:rPr>
                <a:t>、体系化产品</a:t>
              </a:r>
            </a:p>
            <a:p>
              <a:pPr>
                <a:lnSpc>
                  <a:spcPct val="150000"/>
                </a:lnSpc>
              </a:pPr>
              <a:endParaRPr lang="zh-CN" altLang="en-US" sz="1600" dirty="0">
                <a:solidFill>
                  <a:schemeClr val="bg1"/>
                </a:solidFill>
                <a:latin typeface="微软雅黑" pitchFamily="34" charset="-122"/>
                <a:ea typeface="微软雅黑" pitchFamily="34" charset="-122"/>
              </a:endParaRPr>
            </a:p>
          </p:txBody>
        </p:sp>
      </p:grpSp>
      <p:sp>
        <p:nvSpPr>
          <p:cNvPr id="64" name="矩形 63"/>
          <p:cNvSpPr/>
          <p:nvPr/>
        </p:nvSpPr>
        <p:spPr>
          <a:xfrm>
            <a:off x="4917382" y="2425281"/>
            <a:ext cx="5904656" cy="463588"/>
          </a:xfrm>
          <a:prstGeom prst="rect">
            <a:avLst/>
          </a:prstGeom>
        </p:spPr>
        <p:txBody>
          <a:bodyPr wrap="square">
            <a:spAutoFit/>
          </a:bodyPr>
          <a:lstStyle/>
          <a:p>
            <a:pPr>
              <a:lnSpc>
                <a:spcPct val="150000"/>
              </a:lnSpc>
            </a:pPr>
            <a:r>
              <a:rPr lang="zh-CN" altLang="en-US" b="1" dirty="0" smtClean="0">
                <a:solidFill>
                  <a:schemeClr val="tx1">
                    <a:lumMod val="75000"/>
                    <a:lumOff val="25000"/>
                  </a:schemeClr>
                </a:solidFill>
                <a:latin typeface="微软雅黑" pitchFamily="34" charset="-122"/>
                <a:ea typeface="微软雅黑" pitchFamily="34" charset="-122"/>
              </a:rPr>
              <a:t>顶层设计需符合职业教育体系创新的要求。</a:t>
            </a:r>
            <a:endParaRPr lang="zh-CN" altLang="en-US" b="1" dirty="0">
              <a:solidFill>
                <a:schemeClr val="tx1">
                  <a:lumMod val="75000"/>
                  <a:lumOff val="25000"/>
                </a:schemeClr>
              </a:solidFill>
            </a:endParaRPr>
          </a:p>
        </p:txBody>
      </p:sp>
      <p:sp>
        <p:nvSpPr>
          <p:cNvPr id="65" name="矩形 64"/>
          <p:cNvSpPr/>
          <p:nvPr/>
        </p:nvSpPr>
        <p:spPr>
          <a:xfrm>
            <a:off x="3680480" y="2775636"/>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6" name="矩形 65"/>
          <p:cNvSpPr/>
          <p:nvPr/>
        </p:nvSpPr>
        <p:spPr>
          <a:xfrm>
            <a:off x="3680936" y="2924319"/>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7" name="矩形 66"/>
          <p:cNvSpPr/>
          <p:nvPr/>
        </p:nvSpPr>
        <p:spPr>
          <a:xfrm>
            <a:off x="3681275" y="3090206"/>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8" name="矩形 67"/>
          <p:cNvSpPr/>
          <p:nvPr/>
        </p:nvSpPr>
        <p:spPr>
          <a:xfrm>
            <a:off x="3681731" y="3238889"/>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9" name="矩形 68"/>
          <p:cNvSpPr/>
          <p:nvPr/>
        </p:nvSpPr>
        <p:spPr>
          <a:xfrm>
            <a:off x="3686310" y="3383243"/>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0" name="矩形 69"/>
          <p:cNvSpPr/>
          <p:nvPr/>
        </p:nvSpPr>
        <p:spPr>
          <a:xfrm>
            <a:off x="3686766" y="3531925"/>
            <a:ext cx="301675" cy="6738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1" name="矩形 70"/>
          <p:cNvSpPr/>
          <p:nvPr/>
        </p:nvSpPr>
        <p:spPr>
          <a:xfrm>
            <a:off x="1768416" y="4598252"/>
            <a:ext cx="1800493" cy="923330"/>
          </a:xfrm>
          <a:prstGeom prst="rect">
            <a:avLst/>
          </a:prstGeom>
        </p:spPr>
        <p:txBody>
          <a:bodyPr wrap="none">
            <a:spAutoFit/>
          </a:bodyPr>
          <a:lstStyle/>
          <a:p>
            <a:pPr algn="ctr">
              <a:lnSpc>
                <a:spcPct val="150000"/>
              </a:lnSpc>
            </a:pPr>
            <a:r>
              <a:rPr lang="zh-CN" altLang="en-US" b="1" dirty="0" smtClean="0">
                <a:solidFill>
                  <a:srgbClr val="C00000"/>
                </a:solidFill>
                <a:latin typeface="微软雅黑" pitchFamily="34" charset="-122"/>
                <a:ea typeface="微软雅黑" pitchFamily="34" charset="-122"/>
              </a:rPr>
              <a:t>前瞻性、系统化</a:t>
            </a:r>
            <a:endParaRPr lang="en-US" altLang="zh-CN" b="1" dirty="0" smtClean="0">
              <a:solidFill>
                <a:srgbClr val="C00000"/>
              </a:solidFill>
              <a:latin typeface="微软雅黑" pitchFamily="34" charset="-122"/>
              <a:ea typeface="微软雅黑" pitchFamily="34" charset="-122"/>
            </a:endParaRPr>
          </a:p>
          <a:p>
            <a:pPr algn="ctr">
              <a:lnSpc>
                <a:spcPct val="150000"/>
              </a:lnSpc>
            </a:pPr>
            <a:r>
              <a:rPr lang="zh-CN" altLang="en-US" b="1" dirty="0" smtClean="0">
                <a:solidFill>
                  <a:srgbClr val="C00000"/>
                </a:solidFill>
                <a:latin typeface="微软雅黑" pitchFamily="34" charset="-122"/>
                <a:ea typeface="微软雅黑" pitchFamily="34" charset="-122"/>
              </a:rPr>
              <a:t>顶层设计</a:t>
            </a:r>
            <a:endParaRPr lang="zh-CN" altLang="en-US" b="1" dirty="0">
              <a:solidFill>
                <a:srgbClr val="C00000"/>
              </a:solidFill>
            </a:endParaRPr>
          </a:p>
        </p:txBody>
      </p:sp>
      <p:sp>
        <p:nvSpPr>
          <p:cNvPr id="40" name="MH_Other_5"/>
          <p:cNvSpPr>
            <a:spLocks noChangeArrowheads="1"/>
          </p:cNvSpPr>
          <p:nvPr>
            <p:custDataLst>
              <p:tags r:id="rId1"/>
            </p:custDataLst>
          </p:nvPr>
        </p:nvSpPr>
        <p:spPr bwMode="auto">
          <a:xfrm>
            <a:off x="224178" y="714914"/>
            <a:ext cx="3400486" cy="45596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（一）专业建设顶层设计</a:t>
            </a:r>
            <a:endParaRPr lang="zh-CN" altLang="en-US" sz="2000" b="1" dirty="0">
              <a:solidFill>
                <a:srgbClr val="FFFFFF"/>
              </a:solidFill>
              <a:ea typeface="微软雅黑" pitchFamily="34" charset="-122"/>
            </a:endParaRPr>
          </a:p>
        </p:txBody>
      </p:sp>
      <p:sp>
        <p:nvSpPr>
          <p:cNvPr id="42" name="矩形 41"/>
          <p:cNvSpPr/>
          <p:nvPr/>
        </p:nvSpPr>
        <p:spPr>
          <a:xfrm>
            <a:off x="39353" y="1111901"/>
            <a:ext cx="3232788" cy="507831"/>
          </a:xfrm>
          <a:prstGeom prst="rect">
            <a:avLst/>
          </a:prstGeom>
        </p:spPr>
        <p:txBody>
          <a:bodyPr wrap="squar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前瞻性</a:t>
            </a:r>
            <a:r>
              <a:rPr lang="zh-CN" altLang="en-US" b="1" dirty="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系统化顶层设计</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003593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10</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43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MH_Text_2"/>
          <p:cNvSpPr/>
          <p:nvPr>
            <p:custDataLst>
              <p:tags r:id="rId1"/>
            </p:custDataLst>
          </p:nvPr>
        </p:nvSpPr>
        <p:spPr>
          <a:xfrm>
            <a:off x="2883809" y="2048199"/>
            <a:ext cx="7711634" cy="1005977"/>
          </a:xfrm>
          <a:prstGeom prst="rect">
            <a:avLst/>
          </a:prstGeom>
        </p:spPr>
        <p:txBody>
          <a:bodyPr lIns="0" tIns="0" rIns="0" bIns="0">
            <a:noAutofit/>
          </a:bodyPr>
          <a:lstStyle/>
          <a:p>
            <a:pPr algn="just">
              <a:lnSpc>
                <a:spcPct val="150000"/>
              </a:lnSpc>
              <a:defRPr/>
            </a:pPr>
            <a:r>
              <a:rPr lang="zh-CN" altLang="en-US" sz="1400" dirty="0">
                <a:latin typeface="微软雅黑" pitchFamily="34" charset="-122"/>
                <a:ea typeface="微软雅黑" pitchFamily="34" charset="-122"/>
              </a:rPr>
              <a:t>作为国家重点扶持的产业，新能源汽车也的大力发展，将带动行业人才需求持续走高，传统汽车行业的人才已无法满足新能源汽车发展的需要，未来几年，全国对新能源汽车中高端维修人才的需求量也越来越大。</a:t>
            </a:r>
            <a:r>
              <a:rPr lang="zh-CN" altLang="en-US" sz="1400" dirty="0">
                <a:solidFill>
                  <a:srgbClr val="FF0000"/>
                </a:solidFill>
                <a:latin typeface="微软雅黑" pitchFamily="34" charset="-122"/>
                <a:ea typeface="微软雅黑" pitchFamily="34" charset="-122"/>
              </a:rPr>
              <a:t>新能源汽车专业人才已被国家教育部定为第一批急需和紧缺</a:t>
            </a:r>
            <a:r>
              <a:rPr lang="zh-CN" altLang="en-US" sz="1400" dirty="0" smtClean="0">
                <a:solidFill>
                  <a:srgbClr val="FF0000"/>
                </a:solidFill>
                <a:latin typeface="微软雅黑" pitchFamily="34" charset="-122"/>
                <a:ea typeface="微软雅黑" pitchFamily="34" charset="-122"/>
              </a:rPr>
              <a:t>人才</a:t>
            </a:r>
            <a:r>
              <a:rPr lang="zh-CN" altLang="en-US" sz="1400" dirty="0" smtClean="0">
                <a:latin typeface="微软雅黑" pitchFamily="34" charset="-122"/>
                <a:ea typeface="微软雅黑" pitchFamily="34" charset="-122"/>
              </a:rPr>
              <a:t>。</a:t>
            </a:r>
            <a:endParaRPr lang="zh-CN" altLang="zh-CN" sz="1400" dirty="0">
              <a:latin typeface="微软雅黑" pitchFamily="34" charset="-122"/>
              <a:ea typeface="微软雅黑" pitchFamily="34" charset="-122"/>
            </a:endParaRPr>
          </a:p>
        </p:txBody>
      </p:sp>
      <p:sp>
        <p:nvSpPr>
          <p:cNvPr id="21" name="MH_SubTitle_2"/>
          <p:cNvSpPr/>
          <p:nvPr>
            <p:custDataLst>
              <p:tags r:id="rId2"/>
            </p:custDataLst>
          </p:nvPr>
        </p:nvSpPr>
        <p:spPr>
          <a:xfrm>
            <a:off x="2911537" y="1504910"/>
            <a:ext cx="6539030" cy="444198"/>
          </a:xfrm>
          <a:prstGeom prst="rect">
            <a:avLst/>
          </a:prstGeom>
        </p:spPr>
        <p:txBody>
          <a:bodyPr lIns="0" tIns="0" rIns="0" bIns="0" anchor="b">
            <a:normAutofit/>
          </a:bodyPr>
          <a:lstStyle/>
          <a:p>
            <a:r>
              <a:rPr lang="zh-CN" altLang="zh-CN" sz="2000" b="1" dirty="0">
                <a:latin typeface="微软雅黑" pitchFamily="34" charset="-122"/>
                <a:ea typeface="微软雅黑" pitchFamily="34" charset="-122"/>
              </a:rPr>
              <a:t>人才需求</a:t>
            </a:r>
            <a:endParaRPr lang="zh-CN" altLang="zh-CN" sz="2000" dirty="0">
              <a:latin typeface="微软雅黑" pitchFamily="34" charset="-122"/>
              <a:ea typeface="微软雅黑" pitchFamily="34" charset="-122"/>
            </a:endParaRPr>
          </a:p>
        </p:txBody>
      </p:sp>
      <p:sp>
        <p:nvSpPr>
          <p:cNvPr id="22" name="MH_Text_3"/>
          <p:cNvSpPr/>
          <p:nvPr>
            <p:custDataLst>
              <p:tags r:id="rId3"/>
            </p:custDataLst>
          </p:nvPr>
        </p:nvSpPr>
        <p:spPr>
          <a:xfrm>
            <a:off x="7141411" y="3548051"/>
            <a:ext cx="4031678" cy="1295594"/>
          </a:xfrm>
          <a:prstGeom prst="rect">
            <a:avLst/>
          </a:prstGeom>
        </p:spPr>
        <p:txBody>
          <a:bodyPr lIns="0" tIns="0" rIns="0" bIns="0">
            <a:noAutofit/>
          </a:bodyPr>
          <a:lstStyle/>
          <a:p>
            <a:pPr algn="just">
              <a:lnSpc>
                <a:spcPct val="150000"/>
              </a:lnSpc>
              <a:defRPr/>
            </a:pPr>
            <a:r>
              <a:rPr lang="zh-CN" altLang="en-US" sz="1400" dirty="0" smtClean="0">
                <a:latin typeface="微软雅黑" pitchFamily="34" charset="-122"/>
                <a:ea typeface="微软雅黑" pitchFamily="34" charset="-122"/>
              </a:rPr>
              <a:t>高职</a:t>
            </a:r>
            <a:r>
              <a:rPr lang="zh-CN" altLang="en-US" sz="1400" dirty="0">
                <a:latin typeface="微软雅黑" pitchFamily="34" charset="-122"/>
                <a:ea typeface="微软雅黑" pitchFamily="34" charset="-122"/>
              </a:rPr>
              <a:t>教育主要</a:t>
            </a:r>
            <a:r>
              <a:rPr lang="zh-CN" altLang="en-US" sz="1400" dirty="0" smtClean="0">
                <a:latin typeface="微软雅黑" pitchFamily="34" charset="-122"/>
                <a:ea typeface="微软雅黑" pitchFamily="34" charset="-122"/>
              </a:rPr>
              <a:t>培养服务</a:t>
            </a:r>
            <a:r>
              <a:rPr lang="zh-CN" altLang="en-US" sz="1400" dirty="0">
                <a:latin typeface="微软雅黑" pitchFamily="34" charset="-122"/>
                <a:ea typeface="微软雅黑" pitchFamily="34" charset="-122"/>
              </a:rPr>
              <a:t>于新能源汽车</a:t>
            </a:r>
            <a:r>
              <a:rPr lang="zh-CN" altLang="en-US" sz="1400" dirty="0" smtClean="0">
                <a:latin typeface="微软雅黑" pitchFamily="34" charset="-122"/>
                <a:ea typeface="微软雅黑" pitchFamily="34" charset="-122"/>
              </a:rPr>
              <a:t>后市场，</a:t>
            </a:r>
            <a:r>
              <a:rPr lang="zh-CN" altLang="en-US" sz="1400" dirty="0">
                <a:latin typeface="微软雅黑" pitchFamily="34" charset="-122"/>
                <a:ea typeface="微软雅黑" pitchFamily="34" charset="-122"/>
              </a:rPr>
              <a:t>具备良好职业道德、掌握新能源汽车运用与维护技能、具有扎实实用的新能源汽车维修理论知识</a:t>
            </a:r>
            <a:r>
              <a:rPr lang="zh-CN" altLang="en-US" sz="1400" dirty="0" smtClean="0">
                <a:latin typeface="微软雅黑" pitchFamily="34" charset="-122"/>
                <a:ea typeface="微软雅黑" pitchFamily="34" charset="-122"/>
              </a:rPr>
              <a:t>、综合</a:t>
            </a:r>
            <a:r>
              <a:rPr lang="zh-CN" altLang="en-US" sz="1400" dirty="0">
                <a:latin typeface="微软雅黑" pitchFamily="34" charset="-122"/>
                <a:ea typeface="微软雅黑" pitchFamily="34" charset="-122"/>
              </a:rPr>
              <a:t>故障诊断思维和故障排除能力的</a:t>
            </a:r>
            <a:r>
              <a:rPr lang="zh-CN" altLang="en-US" sz="1400" dirty="0">
                <a:solidFill>
                  <a:srgbClr val="FF0000"/>
                </a:solidFill>
                <a:latin typeface="微软雅黑" pitchFamily="34" charset="-122"/>
                <a:ea typeface="微软雅黑" pitchFamily="34" charset="-122"/>
              </a:rPr>
              <a:t>技术技能人才</a:t>
            </a:r>
            <a:r>
              <a:rPr lang="zh-CN" altLang="zh-CN"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p:txBody>
      </p:sp>
      <p:sp>
        <p:nvSpPr>
          <p:cNvPr id="24" name="MH_SubTitle_3"/>
          <p:cNvSpPr/>
          <p:nvPr>
            <p:custDataLst>
              <p:tags r:id="rId4"/>
            </p:custDataLst>
          </p:nvPr>
        </p:nvSpPr>
        <p:spPr>
          <a:xfrm>
            <a:off x="3347249" y="3375087"/>
            <a:ext cx="6539030" cy="445504"/>
          </a:xfrm>
          <a:prstGeom prst="rect">
            <a:avLst/>
          </a:prstGeom>
        </p:spPr>
        <p:txBody>
          <a:bodyPr lIns="0" tIns="0" rIns="0" bIns="0" anchor="b">
            <a:normAutofit/>
          </a:bodyPr>
          <a:lstStyle/>
          <a:p>
            <a:pPr>
              <a:defRPr/>
            </a:pPr>
            <a:r>
              <a:rPr lang="zh-CN" altLang="en-US" sz="2000" b="1" kern="0" dirty="0" smtClean="0">
                <a:latin typeface="微软雅黑" pitchFamily="34" charset="-122"/>
                <a:ea typeface="微软雅黑" pitchFamily="34" charset="-122"/>
                <a:cs typeface="宋体" pitchFamily="2" charset="-122"/>
              </a:rPr>
              <a:t>对应人才培养层次</a:t>
            </a:r>
            <a:endParaRPr lang="zh-CN" altLang="en-US" sz="2000" b="1" kern="0" dirty="0">
              <a:latin typeface="微软雅黑" pitchFamily="34" charset="-122"/>
              <a:ea typeface="微软雅黑" pitchFamily="34" charset="-122"/>
              <a:cs typeface="宋体" pitchFamily="2" charset="-122"/>
            </a:endParaRPr>
          </a:p>
        </p:txBody>
      </p:sp>
      <p:grpSp>
        <p:nvGrpSpPr>
          <p:cNvPr id="25" name="组合 24"/>
          <p:cNvGrpSpPr/>
          <p:nvPr/>
        </p:nvGrpSpPr>
        <p:grpSpPr>
          <a:xfrm>
            <a:off x="1497294" y="1727009"/>
            <a:ext cx="1308236" cy="897405"/>
            <a:chOff x="6171112" y="2397706"/>
            <a:chExt cx="1308236" cy="897405"/>
          </a:xfrm>
        </p:grpSpPr>
        <p:sp>
          <p:nvSpPr>
            <p:cNvPr id="29" name="MH_Other_5"/>
            <p:cNvSpPr>
              <a:spLocks noChangeArrowheads="1"/>
            </p:cNvSpPr>
            <p:nvPr>
              <p:custDataLst>
                <p:tags r:id="rId12"/>
              </p:custDataLst>
            </p:nvPr>
          </p:nvSpPr>
          <p:spPr bwMode="auto">
            <a:xfrm>
              <a:off x="6171112" y="2397706"/>
              <a:ext cx="636115" cy="490335"/>
            </a:xfrm>
            <a:prstGeom prst="rect">
              <a:avLst/>
            </a:prstGeom>
            <a:solidFill>
              <a:srgbClr val="02AF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zh-CN" sz="2400" b="1" dirty="0" smtClean="0">
                  <a:solidFill>
                    <a:srgbClr val="FFFFFF"/>
                  </a:solidFill>
                  <a:ea typeface="微软雅黑" pitchFamily="34" charset="-122"/>
                </a:rPr>
                <a:t>01</a:t>
              </a:r>
              <a:endParaRPr lang="zh-CN" altLang="en-US" sz="2400" b="1" dirty="0">
                <a:solidFill>
                  <a:srgbClr val="FFFFFF"/>
                </a:solidFill>
                <a:ea typeface="微软雅黑" pitchFamily="34" charset="-122"/>
              </a:endParaRPr>
            </a:p>
          </p:txBody>
        </p:sp>
        <p:sp>
          <p:nvSpPr>
            <p:cNvPr id="31" name="MH_Other_6"/>
            <p:cNvSpPr>
              <a:spLocks noChangeArrowheads="1"/>
            </p:cNvSpPr>
            <p:nvPr>
              <p:custDataLst>
                <p:tags r:id="rId13"/>
              </p:custDataLst>
            </p:nvPr>
          </p:nvSpPr>
          <p:spPr bwMode="auto">
            <a:xfrm>
              <a:off x="6843233" y="2499474"/>
              <a:ext cx="504091" cy="388567"/>
            </a:xfrm>
            <a:prstGeom prst="rect">
              <a:avLst/>
            </a:prstGeom>
            <a:solidFill>
              <a:srgbClr val="98F7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33" name="MH_Other_7"/>
            <p:cNvSpPr>
              <a:spLocks noChangeArrowheads="1"/>
            </p:cNvSpPr>
            <p:nvPr>
              <p:custDataLst>
                <p:tags r:id="rId14"/>
              </p:custDataLst>
            </p:nvPr>
          </p:nvSpPr>
          <p:spPr bwMode="auto">
            <a:xfrm>
              <a:off x="6315138" y="2915796"/>
              <a:ext cx="492089" cy="379315"/>
            </a:xfrm>
            <a:prstGeom prst="rect">
              <a:avLst/>
            </a:prstGeom>
            <a:solidFill>
              <a:srgbClr val="17E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34" name="MH_Other_8"/>
            <p:cNvSpPr>
              <a:spLocks noChangeArrowheads="1"/>
            </p:cNvSpPr>
            <p:nvPr>
              <p:custDataLst>
                <p:tags r:id="rId15"/>
              </p:custDataLst>
            </p:nvPr>
          </p:nvSpPr>
          <p:spPr bwMode="auto">
            <a:xfrm>
              <a:off x="6843233" y="2915796"/>
              <a:ext cx="636115" cy="323806"/>
            </a:xfrm>
            <a:prstGeom prst="rect">
              <a:avLst/>
            </a:prstGeom>
            <a:solidFill>
              <a:srgbClr val="CDFB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grpSp>
      <p:grpSp>
        <p:nvGrpSpPr>
          <p:cNvPr id="35" name="组合 34"/>
          <p:cNvGrpSpPr/>
          <p:nvPr/>
        </p:nvGrpSpPr>
        <p:grpSpPr>
          <a:xfrm>
            <a:off x="1951202" y="3544210"/>
            <a:ext cx="1308236" cy="897404"/>
            <a:chOff x="1418256" y="4161678"/>
            <a:chExt cx="1308236" cy="897404"/>
          </a:xfrm>
        </p:grpSpPr>
        <p:sp>
          <p:nvSpPr>
            <p:cNvPr id="36" name="MH_Other_9"/>
            <p:cNvSpPr>
              <a:spLocks noChangeArrowheads="1"/>
            </p:cNvSpPr>
            <p:nvPr>
              <p:custDataLst>
                <p:tags r:id="rId8"/>
              </p:custDataLst>
            </p:nvPr>
          </p:nvSpPr>
          <p:spPr bwMode="auto">
            <a:xfrm>
              <a:off x="1418256" y="4161678"/>
              <a:ext cx="636115" cy="490335"/>
            </a:xfrm>
            <a:prstGeom prst="rect">
              <a:avLst/>
            </a:prstGeom>
            <a:solidFill>
              <a:srgbClr val="4FB46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zh-CN" sz="2400" b="1" dirty="0" smtClean="0">
                  <a:solidFill>
                    <a:srgbClr val="FFFFFF"/>
                  </a:solidFill>
                  <a:ea typeface="微软雅黑" pitchFamily="34" charset="-122"/>
                </a:rPr>
                <a:t>02</a:t>
              </a:r>
              <a:endParaRPr lang="zh-CN" altLang="en-US" sz="2400" b="1" dirty="0">
                <a:solidFill>
                  <a:srgbClr val="FFFFFF"/>
                </a:solidFill>
                <a:ea typeface="微软雅黑" pitchFamily="34" charset="-122"/>
              </a:endParaRPr>
            </a:p>
          </p:txBody>
        </p:sp>
        <p:sp>
          <p:nvSpPr>
            <p:cNvPr id="37" name="MH_Other_10"/>
            <p:cNvSpPr>
              <a:spLocks noChangeArrowheads="1"/>
            </p:cNvSpPr>
            <p:nvPr>
              <p:custDataLst>
                <p:tags r:id="rId9"/>
              </p:custDataLst>
            </p:nvPr>
          </p:nvSpPr>
          <p:spPr bwMode="auto">
            <a:xfrm>
              <a:off x="2090377" y="4263445"/>
              <a:ext cx="504091" cy="388567"/>
            </a:xfrm>
            <a:prstGeom prst="rect">
              <a:avLst/>
            </a:prstGeom>
            <a:solidFill>
              <a:srgbClr val="B6E0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38" name="MH_Other_11"/>
            <p:cNvSpPr>
              <a:spLocks noChangeArrowheads="1"/>
            </p:cNvSpPr>
            <p:nvPr>
              <p:custDataLst>
                <p:tags r:id="rId10"/>
              </p:custDataLst>
            </p:nvPr>
          </p:nvSpPr>
          <p:spPr bwMode="auto">
            <a:xfrm>
              <a:off x="1562282" y="4679767"/>
              <a:ext cx="492089" cy="379315"/>
            </a:xfrm>
            <a:prstGeom prst="rect">
              <a:avLst/>
            </a:prstGeom>
            <a:solidFill>
              <a:srgbClr val="8DCF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sp>
          <p:nvSpPr>
            <p:cNvPr id="39" name="MH_Other_12"/>
            <p:cNvSpPr>
              <a:spLocks noChangeArrowheads="1"/>
            </p:cNvSpPr>
            <p:nvPr>
              <p:custDataLst>
                <p:tags r:id="rId11"/>
              </p:custDataLst>
            </p:nvPr>
          </p:nvSpPr>
          <p:spPr bwMode="auto">
            <a:xfrm>
              <a:off x="2090377" y="4679767"/>
              <a:ext cx="636115" cy="323806"/>
            </a:xfrm>
            <a:prstGeom prst="rect">
              <a:avLst/>
            </a:prstGeom>
            <a:solidFill>
              <a:srgbClr val="E1F3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30000"/>
                </a:lnSpc>
              </a:pPr>
              <a:endParaRPr lang="zh-CN" altLang="en-US">
                <a:solidFill>
                  <a:srgbClr val="FFFFFF"/>
                </a:solidFill>
                <a:ea typeface="微软雅黑" pitchFamily="34" charset="-122"/>
              </a:endParaRPr>
            </a:p>
          </p:txBody>
        </p:sp>
      </p:grpSp>
      <p:grpSp>
        <p:nvGrpSpPr>
          <p:cNvPr id="40" name="组合 39"/>
          <p:cNvGrpSpPr/>
          <p:nvPr/>
        </p:nvGrpSpPr>
        <p:grpSpPr>
          <a:xfrm>
            <a:off x="5766666" y="3670543"/>
            <a:ext cx="1633538" cy="2732386"/>
            <a:chOff x="7501807" y="2982361"/>
            <a:chExt cx="1633538" cy="2732386"/>
          </a:xfrm>
        </p:grpSpPr>
        <p:sp>
          <p:nvSpPr>
            <p:cNvPr id="41" name="MH_SubTitle_1"/>
            <p:cNvSpPr/>
            <p:nvPr>
              <p:custDataLst>
                <p:tags r:id="rId5"/>
              </p:custDataLst>
            </p:nvPr>
          </p:nvSpPr>
          <p:spPr>
            <a:xfrm>
              <a:off x="7501807" y="2982361"/>
              <a:ext cx="1223963" cy="1559286"/>
            </a:xfrm>
            <a:custGeom>
              <a:avLst/>
              <a:gdLst>
                <a:gd name="connsiteX0" fmla="*/ 612000 w 1224000"/>
                <a:gd name="connsiteY0" fmla="*/ 0 h 1872210"/>
                <a:gd name="connsiteX1" fmla="*/ 1224000 w 1224000"/>
                <a:gd name="connsiteY1" fmla="*/ 405622 h 1872210"/>
                <a:gd name="connsiteX2" fmla="*/ 1224000 w 1224000"/>
                <a:gd name="connsiteY2" fmla="*/ 1872210 h 1872210"/>
                <a:gd name="connsiteX3" fmla="*/ 0 w 1224000"/>
                <a:gd name="connsiteY3" fmla="*/ 1872210 h 1872210"/>
                <a:gd name="connsiteX4" fmla="*/ 0 w 1224000"/>
                <a:gd name="connsiteY4" fmla="*/ 405622 h 187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10">
                  <a:moveTo>
                    <a:pt x="612000" y="0"/>
                  </a:moveTo>
                  <a:lnTo>
                    <a:pt x="1224000" y="405622"/>
                  </a:lnTo>
                  <a:lnTo>
                    <a:pt x="1224000" y="1872210"/>
                  </a:lnTo>
                  <a:lnTo>
                    <a:pt x="0" y="1872210"/>
                  </a:lnTo>
                  <a:lnTo>
                    <a:pt x="0" y="405622"/>
                  </a:lnTo>
                  <a:close/>
                </a:path>
              </a:pathLst>
            </a:custGeom>
            <a:solidFill>
              <a:srgbClr val="33CCFF"/>
            </a:solidFill>
            <a:ln w="12700" cap="flat" cmpd="sng" algn="ctr">
              <a:noFill/>
              <a:prstDash val="solid"/>
              <a:miter lim="800000"/>
            </a:ln>
            <a:effectLst/>
          </p:spPr>
          <p:txBody>
            <a:bodyPr lIns="0" tIns="0" rIns="0" bIns="288000" anchor="ctr">
              <a:norm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FFFFFF"/>
                  </a:solidFill>
                  <a:effectLst/>
                  <a:uLnTx/>
                  <a:uFillTx/>
                  <a:latin typeface="微软雅黑"/>
                  <a:ea typeface="微软雅黑"/>
                  <a:cs typeface="+mn-cs"/>
                </a:rPr>
                <a:t>高职教育</a:t>
              </a:r>
              <a:endParaRPr kumimoji="0" lang="zh-CN" altLang="en-US" sz="20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42" name="MH_SubTitle_2"/>
            <p:cNvSpPr/>
            <p:nvPr>
              <p:custDataLst>
                <p:tags r:id="rId6"/>
              </p:custDataLst>
            </p:nvPr>
          </p:nvSpPr>
          <p:spPr>
            <a:xfrm>
              <a:off x="7911382" y="4155462"/>
              <a:ext cx="1223963" cy="1559285"/>
            </a:xfrm>
            <a:custGeom>
              <a:avLst/>
              <a:gdLst>
                <a:gd name="connsiteX0" fmla="*/ 0 w 1224000"/>
                <a:gd name="connsiteY0" fmla="*/ 0 h 1872209"/>
                <a:gd name="connsiteX1" fmla="*/ 1224000 w 1224000"/>
                <a:gd name="connsiteY1" fmla="*/ 0 h 1872209"/>
                <a:gd name="connsiteX2" fmla="*/ 1224000 w 1224000"/>
                <a:gd name="connsiteY2" fmla="*/ 1466588 h 1872209"/>
                <a:gd name="connsiteX3" fmla="*/ 612000 w 1224000"/>
                <a:gd name="connsiteY3" fmla="*/ 1872209 h 1872209"/>
                <a:gd name="connsiteX4" fmla="*/ 0 w 1224000"/>
                <a:gd name="connsiteY4" fmla="*/ 1466588 h 187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09">
                  <a:moveTo>
                    <a:pt x="0" y="0"/>
                  </a:moveTo>
                  <a:lnTo>
                    <a:pt x="1224000" y="0"/>
                  </a:lnTo>
                  <a:lnTo>
                    <a:pt x="1224000" y="1466588"/>
                  </a:lnTo>
                  <a:lnTo>
                    <a:pt x="612000" y="1872209"/>
                  </a:lnTo>
                  <a:lnTo>
                    <a:pt x="0" y="1466588"/>
                  </a:lnTo>
                  <a:close/>
                </a:path>
              </a:pathLst>
            </a:custGeom>
            <a:solidFill>
              <a:srgbClr val="00CC99"/>
            </a:solidFill>
            <a:ln w="12700" cap="flat" cmpd="sng" algn="ctr">
              <a:noFill/>
              <a:prstDash val="solid"/>
              <a:miter lim="800000"/>
            </a:ln>
            <a:effectLst/>
          </p:spPr>
          <p:txBody>
            <a:bodyPr lIns="0" tIns="0" rIns="0" bIns="180000" anchor="ctr">
              <a:norm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FFFFFF"/>
                  </a:solidFill>
                  <a:effectLst/>
                  <a:uLnTx/>
                  <a:uFillTx/>
                  <a:latin typeface="微软雅黑"/>
                  <a:ea typeface="微软雅黑"/>
                  <a:cs typeface="+mn-cs"/>
                </a:rPr>
                <a:t>应用型本科</a:t>
              </a:r>
              <a:endParaRPr kumimoji="0" lang="zh-CN" altLang="en-US" sz="20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43" name="MH_Other_1"/>
            <p:cNvSpPr/>
            <p:nvPr>
              <p:custDataLst>
                <p:tags r:id="rId7"/>
              </p:custDataLst>
            </p:nvPr>
          </p:nvSpPr>
          <p:spPr>
            <a:xfrm flipH="1">
              <a:off x="7501807" y="4155462"/>
              <a:ext cx="409575" cy="386184"/>
            </a:xfrm>
            <a:prstGeom prst="rtTriangle">
              <a:avLst/>
            </a:prstGeom>
            <a:solidFill>
              <a:srgbClr val="0099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44" name="矩形 43"/>
          <p:cNvSpPr/>
          <p:nvPr/>
        </p:nvSpPr>
        <p:spPr>
          <a:xfrm>
            <a:off x="2061899" y="4844859"/>
            <a:ext cx="3636579" cy="1952744"/>
          </a:xfrm>
          <a:prstGeom prst="rect">
            <a:avLst/>
          </a:prstGeom>
        </p:spPr>
        <p:txBody>
          <a:bodyPr lIns="0" tIns="0" rIns="0" bIns="0">
            <a:noAutofit/>
          </a:bodyPr>
          <a:lstStyle/>
          <a:p>
            <a:pPr algn="just">
              <a:lnSpc>
                <a:spcPct val="150000"/>
              </a:lnSpc>
            </a:pPr>
            <a:r>
              <a:rPr lang="zh-CN" altLang="en-US" sz="1400" dirty="0">
                <a:latin typeface="微软雅黑" pitchFamily="34" charset="-122"/>
                <a:ea typeface="微软雅黑" pitchFamily="34" charset="-122"/>
              </a:rPr>
              <a:t>应用型</a:t>
            </a:r>
            <a:r>
              <a:rPr lang="zh-CN" altLang="en-US" sz="1400" dirty="0" smtClean="0">
                <a:latin typeface="微软雅黑" pitchFamily="34" charset="-122"/>
                <a:ea typeface="微软雅黑" pitchFamily="34" charset="-122"/>
              </a:rPr>
              <a:t>本科主要培养</a:t>
            </a:r>
            <a:r>
              <a:rPr lang="zh-CN" altLang="en-US" sz="1400" dirty="0" smtClean="0">
                <a:solidFill>
                  <a:srgbClr val="FF0000"/>
                </a:solidFill>
                <a:latin typeface="微软雅黑" pitchFamily="34" charset="-122"/>
                <a:ea typeface="微软雅黑" pitchFamily="34" charset="-122"/>
              </a:rPr>
              <a:t>高级</a:t>
            </a:r>
            <a:r>
              <a:rPr lang="zh-CN" altLang="en-US" sz="1400" dirty="0">
                <a:solidFill>
                  <a:srgbClr val="FF0000"/>
                </a:solidFill>
                <a:latin typeface="微软雅黑" pitchFamily="34" charset="-122"/>
                <a:ea typeface="微软雅黑" pitchFamily="34" charset="-122"/>
              </a:rPr>
              <a:t>工程技术应用型人才</a:t>
            </a:r>
            <a:r>
              <a:rPr lang="zh-CN" altLang="en-US" sz="1400" dirty="0">
                <a:latin typeface="微软雅黑" pitchFamily="34" charset="-122"/>
                <a:ea typeface="微软雅黑" pitchFamily="34" charset="-122"/>
              </a:rPr>
              <a:t>，技术工程师</a:t>
            </a:r>
            <a:r>
              <a:rPr lang="zh-CN" altLang="en-US" sz="1400" dirty="0" smtClean="0">
                <a:latin typeface="微软雅黑" pitchFamily="34" charset="-122"/>
                <a:ea typeface="微软雅黑" pitchFamily="34" charset="-122"/>
              </a:rPr>
              <a:t>、技术研究员、一线管理者职业学校</a:t>
            </a:r>
            <a:r>
              <a:rPr lang="zh-CN" altLang="en-US" sz="1400" dirty="0">
                <a:latin typeface="微软雅黑" pitchFamily="34" charset="-122"/>
                <a:ea typeface="微软雅黑" pitchFamily="34" charset="-122"/>
              </a:rPr>
              <a:t>师资等。突出“能设计、会施工、懂管理”的特点，有更宽的理论技术</a:t>
            </a:r>
            <a:r>
              <a:rPr lang="zh-CN" altLang="en-US" sz="1400" dirty="0" smtClean="0">
                <a:latin typeface="微软雅黑" pitchFamily="34" charset="-122"/>
                <a:ea typeface="微软雅黑" pitchFamily="34" charset="-122"/>
              </a:rPr>
              <a:t>基础和更</a:t>
            </a:r>
            <a:r>
              <a:rPr lang="zh-CN" altLang="en-US" sz="1400" dirty="0">
                <a:latin typeface="微软雅黑" pitchFamily="34" charset="-122"/>
                <a:ea typeface="微软雅黑" pitchFamily="34" charset="-122"/>
              </a:rPr>
              <a:t>强的</a:t>
            </a:r>
            <a:r>
              <a:rPr lang="zh-CN" altLang="en-US" sz="1400" dirty="0" smtClean="0">
                <a:latin typeface="微软雅黑" pitchFamily="34" charset="-122"/>
                <a:ea typeface="微软雅黑" pitchFamily="34" charset="-122"/>
              </a:rPr>
              <a:t>现场处理解决问题</a:t>
            </a:r>
            <a:r>
              <a:rPr lang="zh-CN" altLang="en-US" sz="1400" dirty="0">
                <a:latin typeface="微软雅黑" pitchFamily="34" charset="-122"/>
                <a:ea typeface="微软雅黑" pitchFamily="34" charset="-122"/>
              </a:rPr>
              <a:t>的能力。</a:t>
            </a:r>
            <a:r>
              <a:rPr lang="zh-CN" altLang="zh-CN" sz="1400" dirty="0">
                <a:latin typeface="微软雅黑" pitchFamily="34" charset="-122"/>
                <a:ea typeface="微软雅黑" pitchFamily="34" charset="-122"/>
              </a:rPr>
              <a:t> </a:t>
            </a:r>
          </a:p>
        </p:txBody>
      </p:sp>
      <p:sp>
        <p:nvSpPr>
          <p:cNvPr id="2" name="矩形 1"/>
          <p:cNvSpPr/>
          <p:nvPr/>
        </p:nvSpPr>
        <p:spPr>
          <a:xfrm>
            <a:off x="189652" y="639514"/>
            <a:ext cx="3001143" cy="507831"/>
          </a:xfrm>
          <a:prstGeom prst="rect">
            <a:avLst/>
          </a:prstGeom>
        </p:spPr>
        <p:txBody>
          <a:bodyPr wrap="none">
            <a:spAutoFit/>
          </a:bodyPr>
          <a:lstStyle/>
          <a:p>
            <a:pPr algn="ctr">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新能源</a:t>
            </a:r>
            <a:r>
              <a:rPr lang="zh-CN" altLang="en-US" b="1" dirty="0">
                <a:solidFill>
                  <a:srgbClr val="C00000"/>
                </a:solidFill>
                <a:latin typeface="微软雅黑" pitchFamily="34" charset="-122"/>
                <a:ea typeface="微软雅黑" pitchFamily="34" charset="-122"/>
              </a:rPr>
              <a:t>汽车人才</a:t>
            </a:r>
            <a:r>
              <a:rPr lang="zh-CN" altLang="en-US" b="1" dirty="0" smtClean="0">
                <a:solidFill>
                  <a:srgbClr val="C00000"/>
                </a:solidFill>
                <a:latin typeface="微软雅黑" pitchFamily="34" charset="-122"/>
                <a:ea typeface="微软雅黑" pitchFamily="34" charset="-122"/>
              </a:rPr>
              <a:t>需求分析</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077929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11</a:t>
            </a:r>
            <a:endParaRPr lang="zh-CN" altLang="en-US" sz="1600" b="1" dirty="0">
              <a:solidFill>
                <a:prstClr val="white"/>
              </a:solidFill>
            </a:endParaRPr>
          </a:p>
        </p:txBody>
      </p:sp>
      <p:grpSp>
        <p:nvGrpSpPr>
          <p:cNvPr id="14" name="组合 13"/>
          <p:cNvGrpSpPr/>
          <p:nvPr/>
        </p:nvGrpSpPr>
        <p:grpSpPr>
          <a:xfrm>
            <a:off x="1768416" y="1819657"/>
            <a:ext cx="6781976" cy="4011804"/>
            <a:chOff x="1872041" y="442746"/>
            <a:chExt cx="6042795" cy="3267602"/>
          </a:xfrm>
        </p:grpSpPr>
        <p:grpSp>
          <p:nvGrpSpPr>
            <p:cNvPr id="15" name="组合 14"/>
            <p:cNvGrpSpPr/>
            <p:nvPr/>
          </p:nvGrpSpPr>
          <p:grpSpPr>
            <a:xfrm>
              <a:off x="1921796" y="1288970"/>
              <a:ext cx="5559976" cy="2421378"/>
              <a:chOff x="1921796" y="1288970"/>
              <a:chExt cx="5559976" cy="2421378"/>
            </a:xfrm>
          </p:grpSpPr>
          <p:grpSp>
            <p:nvGrpSpPr>
              <p:cNvPr id="46" name="组合 45"/>
              <p:cNvGrpSpPr/>
              <p:nvPr/>
            </p:nvGrpSpPr>
            <p:grpSpPr>
              <a:xfrm>
                <a:off x="1921796" y="1288970"/>
                <a:ext cx="2131728" cy="2391531"/>
                <a:chOff x="136067" y="442056"/>
                <a:chExt cx="5213472" cy="4172536"/>
              </a:xfrm>
            </p:grpSpPr>
            <p:sp>
              <p:nvSpPr>
                <p:cNvPr id="48" name="圆角矩形 47"/>
                <p:cNvSpPr/>
                <p:nvPr/>
              </p:nvSpPr>
              <p:spPr>
                <a:xfrm>
                  <a:off x="136067" y="3689978"/>
                  <a:ext cx="4544310" cy="924614"/>
                </a:xfrm>
                <a:prstGeom prst="roundRect">
                  <a:avLst/>
                </a:prstGeom>
                <a:solidFill>
                  <a:schemeClr val="bg2">
                    <a:lumMod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algn="ctr"/>
                  <a:r>
                    <a:rPr lang="zh-CN" altLang="en-US" b="1" dirty="0">
                      <a:solidFill>
                        <a:schemeClr val="accent2">
                          <a:lumMod val="50000"/>
                        </a:schemeClr>
                      </a:solidFill>
                      <a:latin typeface="微软雅黑" pitchFamily="34" charset="-122"/>
                      <a:ea typeface="微软雅黑" pitchFamily="34" charset="-122"/>
                    </a:rPr>
                    <a:t>管理类人才</a:t>
                  </a:r>
                </a:p>
              </p:txBody>
            </p:sp>
            <p:sp>
              <p:nvSpPr>
                <p:cNvPr id="49" name="圆角矩形 5"/>
                <p:cNvSpPr/>
                <p:nvPr/>
              </p:nvSpPr>
              <p:spPr>
                <a:xfrm>
                  <a:off x="2778459" y="442056"/>
                  <a:ext cx="2571080" cy="6517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endParaRPr lang="zh-CN" altLang="en-US" sz="1100">
                    <a:solidFill>
                      <a:prstClr val="black">
                        <a:hueOff val="0"/>
                        <a:satOff val="0"/>
                        <a:lumOff val="0"/>
                        <a:alphaOff val="0"/>
                      </a:prstClr>
                    </a:solidFill>
                    <a:latin typeface="微软雅黑" pitchFamily="34" charset="-122"/>
                    <a:ea typeface="微软雅黑" pitchFamily="34" charset="-122"/>
                  </a:endParaRPr>
                </a:p>
              </p:txBody>
            </p:sp>
          </p:grpSp>
          <p:sp>
            <p:nvSpPr>
              <p:cNvPr id="47" name="圆角矩形 46"/>
              <p:cNvSpPr/>
              <p:nvPr/>
            </p:nvSpPr>
            <p:spPr>
              <a:xfrm>
                <a:off x="3887924" y="3150549"/>
                <a:ext cx="3593848" cy="559799"/>
              </a:xfrm>
              <a:prstGeom prst="roundRect">
                <a:avLst/>
              </a:prstGeom>
              <a:solidFill>
                <a:schemeClr val="bg2">
                  <a:lumMod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a:solidFill>
                      <a:prstClr val="black">
                        <a:hueOff val="0"/>
                        <a:satOff val="0"/>
                        <a:lumOff val="0"/>
                        <a:alphaOff val="0"/>
                      </a:prstClr>
                    </a:solidFill>
                    <a:latin typeface="微软雅黑" pitchFamily="34" charset="-122"/>
                    <a:ea typeface="微软雅黑" pitchFamily="34" charset="-122"/>
                  </a:rPr>
                  <a:t>负责工厂制造自动化的推行，根据产品的制造工艺流程，结合工业工程知识提出自动化解决方案，并组织实施</a:t>
                </a:r>
              </a:p>
            </p:txBody>
          </p:sp>
        </p:grpSp>
        <p:grpSp>
          <p:nvGrpSpPr>
            <p:cNvPr id="16" name="组合 15"/>
            <p:cNvGrpSpPr/>
            <p:nvPr/>
          </p:nvGrpSpPr>
          <p:grpSpPr>
            <a:xfrm>
              <a:off x="3008969" y="1096440"/>
              <a:ext cx="2049208" cy="1052179"/>
              <a:chOff x="2778459" y="70699"/>
              <a:chExt cx="3417035" cy="1835751"/>
            </a:xfrm>
          </p:grpSpPr>
          <p:sp>
            <p:nvSpPr>
              <p:cNvPr id="43" name="圆角矩形 42"/>
              <p:cNvSpPr/>
              <p:nvPr/>
            </p:nvSpPr>
            <p:spPr>
              <a:xfrm>
                <a:off x="4451142" y="70699"/>
                <a:ext cx="1744352" cy="970645"/>
              </a:xfrm>
              <a:prstGeom prst="roundRect">
                <a:avLst/>
              </a:prstGeom>
              <a:solidFill>
                <a:schemeClr val="accent3">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smtClean="0">
                    <a:solidFill>
                      <a:prstClr val="black"/>
                    </a:solidFill>
                    <a:latin typeface="微软雅黑" pitchFamily="34" charset="-122"/>
                    <a:ea typeface="微软雅黑" pitchFamily="34" charset="-122"/>
                  </a:rPr>
                  <a:t>系统应用维护工程师</a:t>
                </a:r>
                <a:endParaRPr lang="zh-CN" altLang="en-US" sz="1400" dirty="0">
                  <a:solidFill>
                    <a:prstClr val="black"/>
                  </a:solidFill>
                  <a:latin typeface="微软雅黑" pitchFamily="34" charset="-122"/>
                  <a:ea typeface="微软雅黑" pitchFamily="34" charset="-122"/>
                </a:endParaRPr>
              </a:p>
            </p:txBody>
          </p:sp>
          <p:sp>
            <p:nvSpPr>
              <p:cNvPr id="44" name="圆角矩形 7"/>
              <p:cNvSpPr/>
              <p:nvPr/>
            </p:nvSpPr>
            <p:spPr>
              <a:xfrm>
                <a:off x="2778459" y="1254658"/>
                <a:ext cx="2571080" cy="6517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endParaRPr lang="zh-CN" altLang="en-US" sz="1100">
                  <a:solidFill>
                    <a:prstClr val="black"/>
                  </a:solidFill>
                  <a:latin typeface="微软雅黑" pitchFamily="34" charset="-122"/>
                  <a:ea typeface="微软雅黑" pitchFamily="34" charset="-122"/>
                </a:endParaRPr>
              </a:p>
            </p:txBody>
          </p:sp>
        </p:grpSp>
        <p:grpSp>
          <p:nvGrpSpPr>
            <p:cNvPr id="17" name="组合 16"/>
            <p:cNvGrpSpPr/>
            <p:nvPr/>
          </p:nvGrpSpPr>
          <p:grpSpPr>
            <a:xfrm>
              <a:off x="4743614" y="1096440"/>
              <a:ext cx="3169297" cy="1052181"/>
              <a:chOff x="2778459" y="70695"/>
              <a:chExt cx="2571080" cy="1835755"/>
            </a:xfrm>
          </p:grpSpPr>
          <p:sp>
            <p:nvSpPr>
              <p:cNvPr id="41" name="圆角矩形 40"/>
              <p:cNvSpPr/>
              <p:nvPr/>
            </p:nvSpPr>
            <p:spPr>
              <a:xfrm>
                <a:off x="3176779" y="70695"/>
                <a:ext cx="1889568" cy="987705"/>
              </a:xfrm>
              <a:prstGeom prst="roundRect">
                <a:avLst/>
              </a:prstGeom>
              <a:solidFill>
                <a:schemeClr val="accent3">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smtClean="0">
                    <a:solidFill>
                      <a:prstClr val="black"/>
                    </a:solidFill>
                    <a:latin typeface="微软雅黑" pitchFamily="34" charset="-122"/>
                    <a:ea typeface="微软雅黑" pitchFamily="34" charset="-122"/>
                  </a:rPr>
                  <a:t>  能够</a:t>
                </a:r>
                <a:r>
                  <a:rPr lang="zh-CN" altLang="en-US" sz="1400" dirty="0">
                    <a:solidFill>
                      <a:prstClr val="black"/>
                    </a:solidFill>
                    <a:latin typeface="微软雅黑" pitchFamily="34" charset="-122"/>
                    <a:ea typeface="微软雅黑" pitchFamily="34" charset="-122"/>
                  </a:rPr>
                  <a:t>深刻理解生产流程及产品制造工艺，</a:t>
                </a:r>
                <a:r>
                  <a:rPr lang="zh-CN" altLang="en-US" sz="1400" dirty="0" smtClean="0">
                    <a:solidFill>
                      <a:prstClr val="black"/>
                    </a:solidFill>
                    <a:latin typeface="微软雅黑" pitchFamily="34" charset="-122"/>
                    <a:ea typeface="微软雅黑" pitchFamily="34" charset="-122"/>
                  </a:rPr>
                  <a:t>完成</a:t>
                </a:r>
                <a:r>
                  <a:rPr lang="zh-CN" altLang="en-US" sz="1400" dirty="0">
                    <a:solidFill>
                      <a:prstClr val="black">
                        <a:hueOff val="0"/>
                        <a:satOff val="0"/>
                        <a:lumOff val="0"/>
                        <a:alphaOff val="0"/>
                      </a:prstClr>
                    </a:solidFill>
                    <a:latin typeface="微软雅黑" pitchFamily="34" charset="-122"/>
                    <a:ea typeface="微软雅黑" pitchFamily="34" charset="-122"/>
                  </a:rPr>
                  <a:t>新能源</a:t>
                </a:r>
                <a:r>
                  <a:rPr lang="zh-CN" altLang="en-US" sz="1400" dirty="0" smtClean="0">
                    <a:solidFill>
                      <a:prstClr val="black">
                        <a:hueOff val="0"/>
                        <a:satOff val="0"/>
                        <a:lumOff val="0"/>
                        <a:alphaOff val="0"/>
                      </a:prstClr>
                    </a:solidFill>
                    <a:latin typeface="微软雅黑" pitchFamily="34" charset="-122"/>
                    <a:ea typeface="微软雅黑" pitchFamily="34" charset="-122"/>
                  </a:rPr>
                  <a:t>汽车应用维护、检测等能力。</a:t>
                </a:r>
                <a:endParaRPr lang="zh-CN" altLang="en-US" sz="1400" dirty="0">
                  <a:solidFill>
                    <a:prstClr val="black"/>
                  </a:solidFill>
                  <a:latin typeface="微软雅黑" pitchFamily="34" charset="-122"/>
                  <a:ea typeface="微软雅黑" pitchFamily="34" charset="-122"/>
                </a:endParaRPr>
              </a:p>
            </p:txBody>
          </p:sp>
          <p:sp>
            <p:nvSpPr>
              <p:cNvPr id="42" name="圆角矩形 7"/>
              <p:cNvSpPr/>
              <p:nvPr/>
            </p:nvSpPr>
            <p:spPr>
              <a:xfrm>
                <a:off x="2778459" y="1254658"/>
                <a:ext cx="2571080" cy="6517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endParaRPr lang="zh-CN" altLang="en-US" sz="1100">
                  <a:solidFill>
                    <a:prstClr val="black"/>
                  </a:solidFill>
                  <a:latin typeface="微软雅黑" pitchFamily="34" charset="-122"/>
                  <a:ea typeface="微软雅黑" pitchFamily="34" charset="-122"/>
                </a:endParaRPr>
              </a:p>
            </p:txBody>
          </p:sp>
        </p:grpSp>
        <p:grpSp>
          <p:nvGrpSpPr>
            <p:cNvPr id="18" name="组合 17"/>
            <p:cNvGrpSpPr/>
            <p:nvPr/>
          </p:nvGrpSpPr>
          <p:grpSpPr>
            <a:xfrm>
              <a:off x="3011853" y="1734220"/>
              <a:ext cx="2062692" cy="900470"/>
              <a:chOff x="2778459" y="1147990"/>
              <a:chExt cx="3026779" cy="1571062"/>
            </a:xfrm>
          </p:grpSpPr>
          <p:sp>
            <p:nvSpPr>
              <p:cNvPr id="39" name="圆角矩形 38"/>
              <p:cNvSpPr/>
              <p:nvPr/>
            </p:nvSpPr>
            <p:spPr>
              <a:xfrm>
                <a:off x="4194539" y="1147990"/>
                <a:ext cx="1610699" cy="1016945"/>
              </a:xfrm>
              <a:prstGeom prst="roundRect">
                <a:avLst/>
              </a:prstGeom>
              <a:solidFill>
                <a:schemeClr val="accent4">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a:solidFill>
                      <a:prstClr val="black">
                        <a:hueOff val="0"/>
                        <a:satOff val="0"/>
                        <a:lumOff val="0"/>
                        <a:alphaOff val="0"/>
                      </a:prstClr>
                    </a:solidFill>
                    <a:latin typeface="微软雅黑" pitchFamily="34" charset="-122"/>
                    <a:ea typeface="微软雅黑" pitchFamily="34" charset="-122"/>
                  </a:rPr>
                  <a:t>售前售后技术支持工程师</a:t>
                </a:r>
              </a:p>
            </p:txBody>
          </p:sp>
          <p:sp>
            <p:nvSpPr>
              <p:cNvPr id="40" name="圆角矩形 9"/>
              <p:cNvSpPr/>
              <p:nvPr/>
            </p:nvSpPr>
            <p:spPr>
              <a:xfrm>
                <a:off x="2778459" y="2067260"/>
                <a:ext cx="2571080" cy="6517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endParaRPr lang="zh-CN" altLang="en-US" sz="1100">
                  <a:solidFill>
                    <a:prstClr val="black">
                      <a:hueOff val="0"/>
                      <a:satOff val="0"/>
                      <a:lumOff val="0"/>
                      <a:alphaOff val="0"/>
                    </a:prstClr>
                  </a:solidFill>
                  <a:latin typeface="微软雅黑" pitchFamily="34" charset="-122"/>
                  <a:ea typeface="微软雅黑" pitchFamily="34" charset="-122"/>
                </a:endParaRPr>
              </a:p>
            </p:txBody>
          </p:sp>
        </p:grpSp>
        <p:grpSp>
          <p:nvGrpSpPr>
            <p:cNvPr id="19" name="组合 18"/>
            <p:cNvGrpSpPr/>
            <p:nvPr/>
          </p:nvGrpSpPr>
          <p:grpSpPr>
            <a:xfrm>
              <a:off x="4885708" y="1732153"/>
              <a:ext cx="3029128" cy="902537"/>
              <a:chOff x="2778459" y="1144384"/>
              <a:chExt cx="2571080" cy="1574668"/>
            </a:xfrm>
          </p:grpSpPr>
          <p:sp>
            <p:nvSpPr>
              <p:cNvPr id="37" name="圆角矩形 36"/>
              <p:cNvSpPr/>
              <p:nvPr/>
            </p:nvSpPr>
            <p:spPr>
              <a:xfrm>
                <a:off x="3011573" y="1144384"/>
                <a:ext cx="2040035" cy="1020552"/>
              </a:xfrm>
              <a:prstGeom prst="roundRect">
                <a:avLst/>
              </a:prstGeom>
              <a:solidFill>
                <a:schemeClr val="accent4">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a:solidFill>
                      <a:prstClr val="black">
                        <a:hueOff val="0"/>
                        <a:satOff val="0"/>
                        <a:lumOff val="0"/>
                        <a:alphaOff val="0"/>
                      </a:prstClr>
                    </a:solidFill>
                    <a:latin typeface="微软雅黑" pitchFamily="34" charset="-122"/>
                    <a:ea typeface="微软雅黑" pitchFamily="34" charset="-122"/>
                  </a:rPr>
                  <a:t>能独立从事新能源</a:t>
                </a:r>
                <a:r>
                  <a:rPr lang="zh-CN" altLang="en-US" sz="1400" dirty="0" smtClean="0">
                    <a:solidFill>
                      <a:prstClr val="black">
                        <a:hueOff val="0"/>
                        <a:satOff val="0"/>
                        <a:lumOff val="0"/>
                        <a:alphaOff val="0"/>
                      </a:prstClr>
                    </a:solidFill>
                    <a:latin typeface="微软雅黑" pitchFamily="34" charset="-122"/>
                    <a:ea typeface="微软雅黑" pitchFamily="34" charset="-122"/>
                  </a:rPr>
                  <a:t>汽车调试</a:t>
                </a:r>
                <a:r>
                  <a:rPr lang="zh-CN" altLang="en-US" sz="1400" dirty="0">
                    <a:solidFill>
                      <a:prstClr val="black">
                        <a:hueOff val="0"/>
                        <a:satOff val="0"/>
                        <a:lumOff val="0"/>
                        <a:alphaOff val="0"/>
                      </a:prstClr>
                    </a:solidFill>
                    <a:latin typeface="微软雅黑" pitchFamily="34" charset="-122"/>
                    <a:ea typeface="微软雅黑" pitchFamily="34" charset="-122"/>
                  </a:rPr>
                  <a:t>、维修、</a:t>
                </a:r>
                <a:r>
                  <a:rPr lang="zh-CN" altLang="en-US" sz="1400" dirty="0" smtClean="0">
                    <a:solidFill>
                      <a:prstClr val="black">
                        <a:hueOff val="0"/>
                        <a:satOff val="0"/>
                        <a:lumOff val="0"/>
                        <a:alphaOff val="0"/>
                      </a:prstClr>
                    </a:solidFill>
                    <a:latin typeface="微软雅黑" pitchFamily="34" charset="-122"/>
                    <a:ea typeface="微软雅黑" pitchFamily="34" charset="-122"/>
                  </a:rPr>
                  <a:t>运行管理</a:t>
                </a:r>
                <a:r>
                  <a:rPr lang="zh-CN" altLang="en-US" sz="1400" dirty="0">
                    <a:solidFill>
                      <a:prstClr val="black">
                        <a:hueOff val="0"/>
                        <a:satOff val="0"/>
                        <a:lumOff val="0"/>
                        <a:alphaOff val="0"/>
                      </a:prstClr>
                    </a:solidFill>
                    <a:latin typeface="微软雅黑" pitchFamily="34" charset="-122"/>
                    <a:ea typeface="微软雅黑" pitchFamily="34" charset="-122"/>
                  </a:rPr>
                  <a:t>等方面的工作</a:t>
                </a:r>
              </a:p>
            </p:txBody>
          </p:sp>
          <p:sp>
            <p:nvSpPr>
              <p:cNvPr id="38" name="圆角矩形 9"/>
              <p:cNvSpPr/>
              <p:nvPr/>
            </p:nvSpPr>
            <p:spPr>
              <a:xfrm>
                <a:off x="2778459" y="2067260"/>
                <a:ext cx="2571080" cy="6517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endParaRPr lang="zh-CN" altLang="en-US" sz="1100">
                  <a:solidFill>
                    <a:prstClr val="black">
                      <a:hueOff val="0"/>
                      <a:satOff val="0"/>
                      <a:lumOff val="0"/>
                      <a:alphaOff val="0"/>
                    </a:prstClr>
                  </a:solidFill>
                  <a:latin typeface="微软雅黑" pitchFamily="34" charset="-122"/>
                  <a:ea typeface="微软雅黑" pitchFamily="34" charset="-122"/>
                </a:endParaRPr>
              </a:p>
            </p:txBody>
          </p:sp>
        </p:grpSp>
        <p:grpSp>
          <p:nvGrpSpPr>
            <p:cNvPr id="20" name="组合 19"/>
            <p:cNvGrpSpPr/>
            <p:nvPr/>
          </p:nvGrpSpPr>
          <p:grpSpPr>
            <a:xfrm>
              <a:off x="1872041" y="453833"/>
              <a:ext cx="2891954" cy="2666924"/>
              <a:chOff x="1105908" y="-1121364"/>
              <a:chExt cx="4243631" cy="4653017"/>
            </a:xfrm>
          </p:grpSpPr>
          <p:sp>
            <p:nvSpPr>
              <p:cNvPr id="25" name="圆角矩形 24"/>
              <p:cNvSpPr/>
              <p:nvPr/>
            </p:nvSpPr>
            <p:spPr>
              <a:xfrm>
                <a:off x="1105908" y="-1121364"/>
                <a:ext cx="2562858" cy="965230"/>
              </a:xfrm>
              <a:prstGeom prst="roundRect">
                <a:avLst/>
              </a:prstGeom>
              <a:solidFill>
                <a:schemeClr val="accent6">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algn="ctr"/>
                <a:r>
                  <a:rPr lang="zh-CN" altLang="en-US" b="1" dirty="0">
                    <a:solidFill>
                      <a:schemeClr val="accent2">
                        <a:lumMod val="50000"/>
                      </a:schemeClr>
                    </a:solidFill>
                    <a:latin typeface="微软雅黑" pitchFamily="34" charset="-122"/>
                    <a:ea typeface="微软雅黑" pitchFamily="34" charset="-122"/>
                  </a:rPr>
                  <a:t>操作类人才</a:t>
                </a:r>
              </a:p>
            </p:txBody>
          </p:sp>
          <p:sp>
            <p:nvSpPr>
              <p:cNvPr id="29" name="圆角矩形 11"/>
              <p:cNvSpPr/>
              <p:nvPr/>
            </p:nvSpPr>
            <p:spPr>
              <a:xfrm>
                <a:off x="2778459" y="2879861"/>
                <a:ext cx="2571080" cy="6517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endParaRPr lang="zh-CN" altLang="en-US" sz="1100">
                  <a:solidFill>
                    <a:prstClr val="black">
                      <a:hueOff val="0"/>
                      <a:satOff val="0"/>
                      <a:lumOff val="0"/>
                      <a:alphaOff val="0"/>
                    </a:prstClr>
                  </a:solidFill>
                  <a:latin typeface="微软雅黑" pitchFamily="34" charset="-122"/>
                  <a:ea typeface="微软雅黑" pitchFamily="34" charset="-122"/>
                </a:endParaRPr>
              </a:p>
            </p:txBody>
          </p:sp>
        </p:grpSp>
        <p:grpSp>
          <p:nvGrpSpPr>
            <p:cNvPr id="21" name="组合 20"/>
            <p:cNvGrpSpPr/>
            <p:nvPr/>
          </p:nvGrpSpPr>
          <p:grpSpPr>
            <a:xfrm>
              <a:off x="3779911" y="442746"/>
              <a:ext cx="4134925" cy="2678011"/>
              <a:chOff x="1839874" y="-1140720"/>
              <a:chExt cx="3509665" cy="4672373"/>
            </a:xfrm>
          </p:grpSpPr>
          <p:sp>
            <p:nvSpPr>
              <p:cNvPr id="23" name="圆角矩形 22"/>
              <p:cNvSpPr/>
              <p:nvPr/>
            </p:nvSpPr>
            <p:spPr>
              <a:xfrm>
                <a:off x="1839874" y="-1140720"/>
                <a:ext cx="3211732" cy="984576"/>
              </a:xfrm>
              <a:prstGeom prst="roundRect">
                <a:avLst/>
              </a:prstGeom>
              <a:solidFill>
                <a:schemeClr val="accent6">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a:solidFill>
                      <a:prstClr val="black">
                        <a:hueOff val="0"/>
                        <a:satOff val="0"/>
                        <a:lumOff val="0"/>
                        <a:alphaOff val="0"/>
                      </a:prstClr>
                    </a:solidFill>
                    <a:latin typeface="微软雅黑" pitchFamily="34" charset="-122"/>
                    <a:ea typeface="微软雅黑" pitchFamily="34" charset="-122"/>
                  </a:rPr>
                  <a:t>需要</a:t>
                </a:r>
                <a:r>
                  <a:rPr lang="zh-CN" altLang="en-US" sz="1400" dirty="0" smtClean="0">
                    <a:solidFill>
                      <a:prstClr val="black">
                        <a:hueOff val="0"/>
                        <a:satOff val="0"/>
                        <a:lumOff val="0"/>
                        <a:alphaOff val="0"/>
                      </a:prstClr>
                    </a:solidFill>
                    <a:latin typeface="微软雅黑" pitchFamily="34" charset="-122"/>
                    <a:ea typeface="微软雅黑" pitchFamily="34" charset="-122"/>
                  </a:rPr>
                  <a:t>具有新能源汽车原理</a:t>
                </a:r>
                <a:r>
                  <a:rPr lang="zh-CN" altLang="en-US" sz="1400" dirty="0">
                    <a:solidFill>
                      <a:prstClr val="black">
                        <a:hueOff val="0"/>
                        <a:satOff val="0"/>
                        <a:lumOff val="0"/>
                        <a:alphaOff val="0"/>
                      </a:prstClr>
                    </a:solidFill>
                    <a:latin typeface="微软雅黑" pitchFamily="34" charset="-122"/>
                    <a:ea typeface="微软雅黑" pitchFamily="34" charset="-122"/>
                  </a:rPr>
                  <a:t>、操作、示教编程、重现与调试等方面的知识与能力</a:t>
                </a:r>
              </a:p>
            </p:txBody>
          </p:sp>
          <p:sp>
            <p:nvSpPr>
              <p:cNvPr id="24" name="圆角矩形 11"/>
              <p:cNvSpPr/>
              <p:nvPr/>
            </p:nvSpPr>
            <p:spPr>
              <a:xfrm>
                <a:off x="2778459" y="2879861"/>
                <a:ext cx="2571080" cy="6517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endParaRPr lang="zh-CN" altLang="en-US" sz="1100">
                  <a:solidFill>
                    <a:prstClr val="black">
                      <a:hueOff val="0"/>
                      <a:satOff val="0"/>
                      <a:lumOff val="0"/>
                      <a:alphaOff val="0"/>
                    </a:prstClr>
                  </a:solidFill>
                  <a:latin typeface="微软雅黑" pitchFamily="34" charset="-122"/>
                  <a:ea typeface="微软雅黑" pitchFamily="34" charset="-122"/>
                </a:endParaRPr>
              </a:p>
            </p:txBody>
          </p:sp>
        </p:grpSp>
        <p:sp>
          <p:nvSpPr>
            <p:cNvPr id="22" name="TextBox 37"/>
            <p:cNvSpPr txBox="1"/>
            <p:nvPr/>
          </p:nvSpPr>
          <p:spPr>
            <a:xfrm>
              <a:off x="2519772" y="2317093"/>
              <a:ext cx="504056" cy="276999"/>
            </a:xfrm>
            <a:prstGeom prst="rect">
              <a:avLst/>
            </a:prstGeom>
            <a:noFill/>
          </p:spPr>
          <p:txBody>
            <a:bodyPr wrap="square" rtlCol="0">
              <a:spAutoFit/>
            </a:bodyPr>
            <a:lstStyle/>
            <a:p>
              <a:r>
                <a:rPr lang="en-US" altLang="zh-CN" sz="1200" dirty="0">
                  <a:solidFill>
                    <a:prstClr val="white"/>
                  </a:solidFill>
                  <a:latin typeface="微软雅黑" pitchFamily="34" charset="-122"/>
                  <a:ea typeface="微软雅黑" pitchFamily="34" charset="-122"/>
                </a:rPr>
                <a:t>25%</a:t>
              </a:r>
              <a:endParaRPr lang="zh-CN" altLang="en-US" sz="1200" dirty="0">
                <a:solidFill>
                  <a:prstClr val="white"/>
                </a:solidFill>
                <a:latin typeface="微软雅黑" pitchFamily="34" charset="-122"/>
                <a:ea typeface="微软雅黑" pitchFamily="34" charset="-122"/>
              </a:endParaRPr>
            </a:p>
          </p:txBody>
        </p:sp>
      </p:grpSp>
      <p:sp>
        <p:nvSpPr>
          <p:cNvPr id="50" name="圆角矩形 49"/>
          <p:cNvSpPr/>
          <p:nvPr/>
        </p:nvSpPr>
        <p:spPr>
          <a:xfrm>
            <a:off x="1824259" y="3089840"/>
            <a:ext cx="1960404" cy="696357"/>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50000"/>
                  </a:schemeClr>
                </a:solidFill>
                <a:latin typeface="微软雅黑" panose="020B0503020204020204" pitchFamily="34" charset="-122"/>
                <a:ea typeface="微软雅黑" panose="020B0503020204020204" pitchFamily="34" charset="-122"/>
              </a:rPr>
              <a:t>技术类人才</a:t>
            </a:r>
          </a:p>
        </p:txBody>
      </p:sp>
      <p:sp>
        <p:nvSpPr>
          <p:cNvPr id="51" name="左大括号 50"/>
          <p:cNvSpPr/>
          <p:nvPr/>
        </p:nvSpPr>
        <p:spPr>
          <a:xfrm>
            <a:off x="3784663" y="3024335"/>
            <a:ext cx="385574" cy="7618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b="1" dirty="0"/>
          </a:p>
        </p:txBody>
      </p:sp>
      <p:sp>
        <p:nvSpPr>
          <p:cNvPr id="52" name="圆角矩形 51"/>
          <p:cNvSpPr/>
          <p:nvPr/>
        </p:nvSpPr>
        <p:spPr>
          <a:xfrm>
            <a:off x="1824259" y="4288888"/>
            <a:ext cx="1960404" cy="667160"/>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50000"/>
                  </a:schemeClr>
                </a:solidFill>
                <a:latin typeface="微软雅黑" panose="020B0503020204020204" pitchFamily="34" charset="-122"/>
                <a:ea typeface="微软雅黑" panose="020B0503020204020204" pitchFamily="34" charset="-122"/>
              </a:rPr>
              <a:t>营销类人才</a:t>
            </a:r>
          </a:p>
        </p:txBody>
      </p:sp>
      <p:sp>
        <p:nvSpPr>
          <p:cNvPr id="53" name="圆角矩形 52"/>
          <p:cNvSpPr/>
          <p:nvPr/>
        </p:nvSpPr>
        <p:spPr>
          <a:xfrm>
            <a:off x="3977449" y="4281488"/>
            <a:ext cx="4178997" cy="674560"/>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latin typeface="微软雅黑" panose="020B0503020204020204" pitchFamily="34" charset="-122"/>
                <a:ea typeface="微软雅黑" panose="020B0503020204020204" pitchFamily="34" charset="-122"/>
              </a:rPr>
              <a:t>熟悉</a:t>
            </a:r>
            <a:r>
              <a:rPr lang="zh-CN" altLang="en-US" sz="1400" dirty="0" smtClean="0">
                <a:solidFill>
                  <a:schemeClr val="tx1"/>
                </a:solidFill>
                <a:latin typeface="微软雅黑" panose="020B0503020204020204" pitchFamily="34" charset="-122"/>
                <a:ea typeface="微软雅黑" panose="020B0503020204020204" pitchFamily="34" charset="-122"/>
              </a:rPr>
              <a:t>公司</a:t>
            </a:r>
            <a:r>
              <a:rPr lang="zh-CN" altLang="en-US" sz="1400" dirty="0">
                <a:solidFill>
                  <a:prstClr val="black">
                    <a:hueOff val="0"/>
                    <a:satOff val="0"/>
                    <a:lumOff val="0"/>
                    <a:alphaOff val="0"/>
                  </a:prstClr>
                </a:solidFill>
                <a:latin typeface="微软雅黑" pitchFamily="34" charset="-122"/>
                <a:ea typeface="微软雅黑" pitchFamily="34" charset="-122"/>
              </a:rPr>
              <a:t>新能源汽车</a:t>
            </a:r>
            <a:r>
              <a:rPr lang="zh-CN" altLang="en-US" sz="1400" dirty="0" smtClean="0">
                <a:solidFill>
                  <a:schemeClr val="tx1"/>
                </a:solidFill>
                <a:latin typeface="微软雅黑" panose="020B0503020204020204" pitchFamily="34" charset="-122"/>
                <a:ea typeface="微软雅黑" panose="020B0503020204020204" pitchFamily="34" charset="-122"/>
              </a:rPr>
              <a:t>产品</a:t>
            </a:r>
            <a:r>
              <a:rPr lang="zh-CN" altLang="en-US" sz="1400" dirty="0">
                <a:solidFill>
                  <a:schemeClr val="tx1"/>
                </a:solidFill>
                <a:latin typeface="微软雅黑" panose="020B0503020204020204" pitchFamily="34" charset="-122"/>
                <a:ea typeface="微软雅黑" panose="020B0503020204020204" pitchFamily="34" charset="-122"/>
              </a:rPr>
              <a:t>，具有良好的表达能力，客户公关能力</a:t>
            </a:r>
          </a:p>
        </p:txBody>
      </p:sp>
      <p:sp>
        <p:nvSpPr>
          <p:cNvPr id="55" name="圆角矩形 54"/>
          <p:cNvSpPr/>
          <p:nvPr/>
        </p:nvSpPr>
        <p:spPr>
          <a:xfrm>
            <a:off x="8467345" y="1819657"/>
            <a:ext cx="1472183" cy="631633"/>
          </a:xfrm>
          <a:prstGeom prst="roundRect">
            <a:avLst/>
          </a:prstGeom>
          <a:solidFill>
            <a:schemeClr val="accent6">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smtClean="0">
                <a:solidFill>
                  <a:prstClr val="black">
                    <a:hueOff val="0"/>
                    <a:satOff val="0"/>
                    <a:lumOff val="0"/>
                    <a:alphaOff val="0"/>
                  </a:prstClr>
                </a:solidFill>
                <a:latin typeface="微软雅黑" pitchFamily="34" charset="-122"/>
                <a:ea typeface="微软雅黑" pitchFamily="34" charset="-122"/>
              </a:rPr>
              <a:t>新能源汽车应用企业</a:t>
            </a:r>
            <a:endParaRPr lang="zh-CN" altLang="en-US" sz="1400" dirty="0">
              <a:solidFill>
                <a:prstClr val="black">
                  <a:hueOff val="0"/>
                  <a:satOff val="0"/>
                  <a:lumOff val="0"/>
                  <a:alphaOff val="0"/>
                </a:prstClr>
              </a:solidFill>
              <a:latin typeface="微软雅黑" pitchFamily="34" charset="-122"/>
              <a:ea typeface="微软雅黑" pitchFamily="34" charset="-122"/>
            </a:endParaRPr>
          </a:p>
        </p:txBody>
      </p:sp>
      <p:sp>
        <p:nvSpPr>
          <p:cNvPr id="56" name="圆角矩形 55"/>
          <p:cNvSpPr/>
          <p:nvPr/>
        </p:nvSpPr>
        <p:spPr>
          <a:xfrm>
            <a:off x="8548230" y="4290934"/>
            <a:ext cx="1391297" cy="665114"/>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prstClr val="black">
                    <a:hueOff val="0"/>
                    <a:satOff val="0"/>
                    <a:lumOff val="0"/>
                    <a:alphaOff val="0"/>
                  </a:prstClr>
                </a:solidFill>
                <a:latin typeface="微软雅黑" pitchFamily="34" charset="-122"/>
                <a:ea typeface="微软雅黑" pitchFamily="34" charset="-122"/>
              </a:rPr>
              <a:t>新能源汽车</a:t>
            </a:r>
            <a:r>
              <a:rPr lang="zh-CN" altLang="en-US" sz="1400" dirty="0" smtClean="0">
                <a:solidFill>
                  <a:schemeClr val="tx1"/>
                </a:solidFill>
                <a:latin typeface="微软雅黑" panose="020B0503020204020204" pitchFamily="34" charset="-122"/>
                <a:ea typeface="微软雅黑" panose="020B0503020204020204" pitchFamily="34" charset="-122"/>
              </a:rPr>
              <a:t>制造</a:t>
            </a:r>
            <a:r>
              <a:rPr lang="zh-CN" altLang="en-US" sz="1400" dirty="0">
                <a:solidFill>
                  <a:schemeClr val="tx1"/>
                </a:solidFill>
                <a:latin typeface="微软雅黑" panose="020B0503020204020204" pitchFamily="34" charset="-122"/>
                <a:ea typeface="微软雅黑" panose="020B0503020204020204" pitchFamily="34" charset="-122"/>
              </a:rPr>
              <a:t>企业</a:t>
            </a:r>
            <a:r>
              <a:rPr lang="zh-CN" altLang="en-US" sz="1400" dirty="0" smtClean="0">
                <a:solidFill>
                  <a:schemeClr val="tx1"/>
                </a:solidFill>
                <a:latin typeface="微软雅黑" panose="020B0503020204020204" pitchFamily="34" charset="-122"/>
                <a:ea typeface="微软雅黑" panose="020B0503020204020204" pitchFamily="34" charset="-122"/>
              </a:rPr>
              <a:t>、集成</a:t>
            </a:r>
            <a:r>
              <a:rPr lang="zh-CN" altLang="en-US" sz="1400" dirty="0">
                <a:solidFill>
                  <a:schemeClr val="tx1"/>
                </a:solidFill>
                <a:latin typeface="微软雅黑" panose="020B0503020204020204" pitchFamily="34" charset="-122"/>
                <a:ea typeface="微软雅黑" panose="020B0503020204020204" pitchFamily="34" charset="-122"/>
              </a:rPr>
              <a:t>厂商</a:t>
            </a:r>
          </a:p>
        </p:txBody>
      </p:sp>
      <p:sp>
        <p:nvSpPr>
          <p:cNvPr id="57" name="圆角矩形 56"/>
          <p:cNvSpPr/>
          <p:nvPr/>
        </p:nvSpPr>
        <p:spPr>
          <a:xfrm>
            <a:off x="8403336" y="5144167"/>
            <a:ext cx="1536191" cy="687293"/>
          </a:xfrm>
          <a:prstGeom prst="roundRect">
            <a:avLst/>
          </a:prstGeom>
          <a:solidFill>
            <a:schemeClr val="bg2">
              <a:lumMod val="90000"/>
              <a:alpha val="90000"/>
            </a:schemeClr>
          </a:solidFill>
          <a:ln>
            <a:solidFill>
              <a:schemeClr val="bg2">
                <a:lumMod val="9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a:solidFill>
                  <a:prstClr val="black">
                    <a:hueOff val="0"/>
                    <a:satOff val="0"/>
                    <a:lumOff val="0"/>
                    <a:alphaOff val="0"/>
                  </a:prstClr>
                </a:solidFill>
                <a:latin typeface="微软雅黑" pitchFamily="34" charset="-122"/>
                <a:ea typeface="微软雅黑" pitchFamily="34" charset="-122"/>
              </a:rPr>
              <a:t>新能源汽车应用企业</a:t>
            </a:r>
          </a:p>
        </p:txBody>
      </p:sp>
      <p:sp>
        <p:nvSpPr>
          <p:cNvPr id="58" name="圆角矩形 57"/>
          <p:cNvSpPr/>
          <p:nvPr/>
        </p:nvSpPr>
        <p:spPr>
          <a:xfrm>
            <a:off x="8467345" y="2622232"/>
            <a:ext cx="1472183" cy="695046"/>
          </a:xfrm>
          <a:prstGeom prst="roundRect">
            <a:avLst/>
          </a:prstGeom>
          <a:solidFill>
            <a:schemeClr val="accent3">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a:solidFill>
                  <a:prstClr val="black">
                    <a:hueOff val="0"/>
                    <a:satOff val="0"/>
                    <a:lumOff val="0"/>
                    <a:alphaOff val="0"/>
                  </a:prstClr>
                </a:solidFill>
                <a:latin typeface="微软雅黑" pitchFamily="34" charset="-122"/>
                <a:ea typeface="微软雅黑" pitchFamily="34" charset="-122"/>
              </a:rPr>
              <a:t>新能源汽车</a:t>
            </a:r>
            <a:r>
              <a:rPr lang="zh-CN" altLang="en-US" sz="1400" dirty="0" smtClean="0">
                <a:solidFill>
                  <a:prstClr val="black"/>
                </a:solidFill>
                <a:latin typeface="微软雅黑" pitchFamily="34" charset="-122"/>
                <a:ea typeface="微软雅黑" pitchFamily="34" charset="-122"/>
              </a:rPr>
              <a:t>应用、制造</a:t>
            </a:r>
            <a:r>
              <a:rPr lang="zh-CN" altLang="en-US" sz="1400" dirty="0">
                <a:solidFill>
                  <a:prstClr val="black"/>
                </a:solidFill>
                <a:latin typeface="微软雅黑" pitchFamily="34" charset="-122"/>
                <a:ea typeface="微软雅黑" pitchFamily="34" charset="-122"/>
              </a:rPr>
              <a:t>企业</a:t>
            </a:r>
          </a:p>
        </p:txBody>
      </p:sp>
      <p:sp>
        <p:nvSpPr>
          <p:cNvPr id="59" name="圆角矩形 58"/>
          <p:cNvSpPr/>
          <p:nvPr/>
        </p:nvSpPr>
        <p:spPr>
          <a:xfrm>
            <a:off x="8467345" y="3402727"/>
            <a:ext cx="1472182" cy="718162"/>
          </a:xfrm>
          <a:prstGeom prst="roundRect">
            <a:avLst/>
          </a:prstGeom>
          <a:solidFill>
            <a:schemeClr val="accent4">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r>
              <a:rPr lang="zh-CN" altLang="en-US" sz="1400" dirty="0">
                <a:solidFill>
                  <a:prstClr val="black">
                    <a:hueOff val="0"/>
                    <a:satOff val="0"/>
                    <a:lumOff val="0"/>
                    <a:alphaOff val="0"/>
                  </a:prstClr>
                </a:solidFill>
                <a:latin typeface="微软雅黑" pitchFamily="34" charset="-122"/>
                <a:ea typeface="微软雅黑" pitchFamily="34" charset="-122"/>
              </a:rPr>
              <a:t>新能源汽车应用</a:t>
            </a:r>
            <a:r>
              <a:rPr lang="zh-CN" altLang="en-US" sz="1400" dirty="0" smtClean="0">
                <a:solidFill>
                  <a:prstClr val="black">
                    <a:hueOff val="0"/>
                    <a:satOff val="0"/>
                    <a:lumOff val="0"/>
                    <a:alphaOff val="0"/>
                  </a:prstClr>
                </a:solidFill>
                <a:latin typeface="微软雅黑" pitchFamily="34" charset="-122"/>
                <a:ea typeface="微软雅黑" pitchFamily="34" charset="-122"/>
              </a:rPr>
              <a:t>、制造</a:t>
            </a:r>
            <a:r>
              <a:rPr lang="zh-CN" altLang="en-US" sz="1400" dirty="0">
                <a:solidFill>
                  <a:prstClr val="black">
                    <a:hueOff val="0"/>
                    <a:satOff val="0"/>
                    <a:lumOff val="0"/>
                    <a:alphaOff val="0"/>
                  </a:prstClr>
                </a:solidFill>
                <a:latin typeface="微软雅黑" pitchFamily="34" charset="-122"/>
                <a:ea typeface="微软雅黑" pitchFamily="34" charset="-122"/>
              </a:rPr>
              <a:t>企业</a:t>
            </a:r>
          </a:p>
        </p:txBody>
      </p:sp>
      <p:cxnSp>
        <p:nvCxnSpPr>
          <p:cNvPr id="54" name="直接连接符 53"/>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05741" y="620341"/>
            <a:ext cx="3362418"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专业</a:t>
            </a:r>
            <a:r>
              <a:rPr lang="zh-CN" altLang="en-US" b="1" dirty="0" smtClean="0">
                <a:solidFill>
                  <a:srgbClr val="C00000"/>
                </a:solidFill>
                <a:latin typeface="微软雅黑" pitchFamily="34" charset="-122"/>
                <a:ea typeface="微软雅黑" pitchFamily="34" charset="-122"/>
              </a:rPr>
              <a:t>对应岗位</a:t>
            </a:r>
            <a:r>
              <a:rPr lang="zh-CN" altLang="en-US" b="1" dirty="0">
                <a:solidFill>
                  <a:srgbClr val="C00000"/>
                </a:solidFill>
                <a:latin typeface="微软雅黑" pitchFamily="34" charset="-122"/>
                <a:ea typeface="微软雅黑" pitchFamily="34" charset="-122"/>
              </a:rPr>
              <a:t>能力</a:t>
            </a:r>
            <a:r>
              <a:rPr lang="zh-CN" altLang="en-US" b="1" dirty="0" smtClean="0">
                <a:solidFill>
                  <a:srgbClr val="C00000"/>
                </a:solidFill>
                <a:latin typeface="微软雅黑" pitchFamily="34" charset="-122"/>
                <a:ea typeface="微软雅黑" pitchFamily="34" charset="-122"/>
              </a:rPr>
              <a:t>分析</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903421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404813"/>
            <a:ext cx="1768415" cy="241230"/>
            <a:chOff x="0" y="404813"/>
            <a:chExt cx="1794013"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1768416" y="404813"/>
            <a:ext cx="98613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8"/>
          <p:cNvGrpSpPr>
            <a:grpSpLocks/>
          </p:cNvGrpSpPr>
          <p:nvPr/>
        </p:nvGrpSpPr>
        <p:grpSpPr bwMode="auto">
          <a:xfrm>
            <a:off x="3818870" y="2027838"/>
            <a:ext cx="1839913" cy="570742"/>
            <a:chOff x="563095" y="2998604"/>
            <a:chExt cx="2137144" cy="849871"/>
          </a:xfrm>
          <a:solidFill>
            <a:schemeClr val="tx2">
              <a:lumMod val="40000"/>
              <a:lumOff val="60000"/>
            </a:schemeClr>
          </a:solidFill>
        </p:grpSpPr>
        <p:sp>
          <p:nvSpPr>
            <p:cNvPr id="28" name="圆角矩形 27"/>
            <p:cNvSpPr/>
            <p:nvPr/>
          </p:nvSpPr>
          <p:spPr>
            <a:xfrm>
              <a:off x="563095" y="2998604"/>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29" name="圆角矩形 6"/>
            <p:cNvSpPr/>
            <p:nvPr/>
          </p:nvSpPr>
          <p:spPr>
            <a:xfrm>
              <a:off x="587067" y="3023155"/>
              <a:ext cx="2089200" cy="800767"/>
            </a:xfrm>
            <a:prstGeom prst="rect">
              <a:avLst/>
            </a:prstGeom>
            <a:grpFill/>
          </p:spPr>
          <p:style>
            <a:lnRef idx="0">
              <a:scrgbClr r="0" g="0" b="0"/>
            </a:lnRef>
            <a:fillRef idx="0">
              <a:scrgbClr r="0" g="0" b="0"/>
            </a:fillRef>
            <a:effectRef idx="0">
              <a:scrgbClr r="0" g="0" b="0"/>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tx1">
                      <a:lumMod val="75000"/>
                      <a:lumOff val="25000"/>
                    </a:schemeClr>
                  </a:solidFill>
                  <a:latin typeface="微软雅黑" pitchFamily="34" charset="-122"/>
                  <a:ea typeface="微软雅黑" pitchFamily="34" charset="-122"/>
                </a:rPr>
                <a:t>技能型人才</a:t>
              </a:r>
              <a:endParaRPr lang="zh-CN" altLang="en-US" sz="1800" b="1" dirty="0">
                <a:solidFill>
                  <a:schemeClr val="tx1">
                    <a:lumMod val="75000"/>
                    <a:lumOff val="25000"/>
                  </a:schemeClr>
                </a:solidFill>
                <a:latin typeface="微软雅黑" pitchFamily="34" charset="-122"/>
                <a:ea typeface="微软雅黑" pitchFamily="34" charset="-122"/>
              </a:endParaRPr>
            </a:p>
          </p:txBody>
        </p:sp>
      </p:grpSp>
      <p:grpSp>
        <p:nvGrpSpPr>
          <p:cNvPr id="30" name="组合 29"/>
          <p:cNvGrpSpPr/>
          <p:nvPr/>
        </p:nvGrpSpPr>
        <p:grpSpPr>
          <a:xfrm>
            <a:off x="6727059" y="1942534"/>
            <a:ext cx="1840002" cy="674241"/>
            <a:chOff x="3354543" y="83779"/>
            <a:chExt cx="2137144" cy="849871"/>
          </a:xfrm>
          <a:solidFill>
            <a:schemeClr val="accent5">
              <a:lumMod val="60000"/>
              <a:lumOff val="40000"/>
            </a:schemeClr>
          </a:solidFill>
        </p:grpSpPr>
        <p:sp>
          <p:nvSpPr>
            <p:cNvPr id="31" name="圆角矩形 30"/>
            <p:cNvSpPr/>
            <p:nvPr/>
          </p:nvSpPr>
          <p:spPr>
            <a:xfrm>
              <a:off x="3354543" y="83779"/>
              <a:ext cx="2137144" cy="849871"/>
            </a:xfrm>
            <a:prstGeom prst="roundRect">
              <a:avLst>
                <a:gd name="adj" fmla="val 10000"/>
              </a:avLst>
            </a:prstGeom>
            <a:grpFill/>
          </p:spPr>
          <p:style>
            <a:lnRef idx="3">
              <a:schemeClr val="lt1"/>
            </a:lnRef>
            <a:fillRef idx="1">
              <a:schemeClr val="accent1"/>
            </a:fillRef>
            <a:effectRef idx="1">
              <a:schemeClr val="accent1"/>
            </a:effectRef>
            <a:fontRef idx="minor">
              <a:schemeClr val="lt1"/>
            </a:fontRef>
          </p:style>
        </p:sp>
        <p:sp>
          <p:nvSpPr>
            <p:cNvPr id="32" name="圆角矩形 10"/>
            <p:cNvSpPr/>
            <p:nvPr/>
          </p:nvSpPr>
          <p:spPr>
            <a:xfrm>
              <a:off x="3379435" y="108672"/>
              <a:ext cx="2087360" cy="800087"/>
            </a:xfrm>
            <a:prstGeom prst="rect">
              <a:avLst/>
            </a:prstGeom>
            <a:grpFill/>
          </p:spPr>
          <p:style>
            <a:lnRef idx="3">
              <a:schemeClr val="lt1"/>
            </a:lnRef>
            <a:fillRef idx="1">
              <a:schemeClr val="accent1"/>
            </a:fillRef>
            <a:effectRef idx="1">
              <a:schemeClr val="accent1"/>
            </a:effectRef>
            <a:fontRef idx="minor">
              <a:schemeClr val="lt1"/>
            </a:fontRef>
          </p:style>
          <p:txBody>
            <a:bodyPr lIns="34290" tIns="22860" rIns="34290" bIns="22860" spcCol="1270" anchor="ctr"/>
            <a:lstStyle/>
            <a:p>
              <a:pPr algn="ctr" defTabSz="800100">
                <a:lnSpc>
                  <a:spcPct val="90000"/>
                </a:lnSpc>
                <a:spcAft>
                  <a:spcPct val="35000"/>
                </a:spcAft>
                <a:buFont typeface="Arial" pitchFamily="34" charset="0"/>
                <a:buNone/>
                <a:defRPr/>
              </a:pPr>
              <a:r>
                <a:rPr lang="zh-CN" altLang="en-US" sz="1800" b="1" dirty="0" smtClean="0">
                  <a:solidFill>
                    <a:schemeClr val="tx1">
                      <a:lumMod val="75000"/>
                      <a:lumOff val="25000"/>
                    </a:schemeClr>
                  </a:solidFill>
                  <a:latin typeface="微软雅黑" pitchFamily="34" charset="-122"/>
                  <a:ea typeface="微软雅黑" pitchFamily="34" charset="-122"/>
                </a:rPr>
                <a:t>技术技能型人才</a:t>
              </a:r>
              <a:endParaRPr lang="zh-CN" altLang="en-US" sz="1800" b="1" dirty="0">
                <a:solidFill>
                  <a:schemeClr val="tx1">
                    <a:lumMod val="75000"/>
                    <a:lumOff val="25000"/>
                  </a:schemeClr>
                </a:solidFill>
                <a:latin typeface="微软雅黑" pitchFamily="34" charset="-122"/>
                <a:ea typeface="微软雅黑" pitchFamily="34" charset="-122"/>
              </a:endParaRPr>
            </a:p>
          </p:txBody>
        </p:sp>
      </p:grpSp>
      <p:sp>
        <p:nvSpPr>
          <p:cNvPr id="33" name="虚尾箭头 32"/>
          <p:cNvSpPr/>
          <p:nvPr/>
        </p:nvSpPr>
        <p:spPr>
          <a:xfrm>
            <a:off x="5810491" y="2100020"/>
            <a:ext cx="719999" cy="435059"/>
          </a:xfrm>
          <a:prstGeom prst="stripedRightArrow">
            <a:avLst/>
          </a:prstGeom>
          <a:solidFill>
            <a:schemeClr val="accent4"/>
          </a:solidFill>
        </p:spPr>
        <p:style>
          <a:lnRef idx="0">
            <a:schemeClr val="accent5"/>
          </a:lnRef>
          <a:fillRef idx="3">
            <a:schemeClr val="accent5"/>
          </a:fillRef>
          <a:effectRef idx="3">
            <a:schemeClr val="accent5"/>
          </a:effectRef>
          <a:fontRef idx="minor">
            <a:schemeClr val="lt1"/>
          </a:fontRef>
        </p:style>
        <p:txBody>
          <a:bodyPr anchor="ctr"/>
          <a:lstStyle/>
          <a:p>
            <a:pPr algn="ctr">
              <a:buFont typeface="Arial" pitchFamily="34" charset="0"/>
              <a:buNone/>
              <a:defRPr/>
            </a:pPr>
            <a:endParaRPr lang="zh-CN" altLang="en-US"/>
          </a:p>
        </p:txBody>
      </p:sp>
      <p:sp>
        <p:nvSpPr>
          <p:cNvPr id="47" name="矩形 46"/>
          <p:cNvSpPr/>
          <p:nvPr/>
        </p:nvSpPr>
        <p:spPr>
          <a:xfrm>
            <a:off x="2276145" y="2670588"/>
            <a:ext cx="8114993" cy="418191"/>
          </a:xfrm>
          <a:prstGeom prst="rect">
            <a:avLst/>
          </a:prstGeom>
        </p:spPr>
        <p:txBody>
          <a:bodyPr wrap="square">
            <a:spAutoFit/>
          </a:bodyPr>
          <a:lstStyle/>
          <a:p>
            <a:pPr marL="0" lvl="1" algn="just">
              <a:lnSpc>
                <a:spcPct val="150000"/>
              </a:lnSpc>
            </a:pPr>
            <a:r>
              <a:rPr lang="zh-CN" altLang="en-US" sz="1600" dirty="0">
                <a:solidFill>
                  <a:schemeClr val="tx1">
                    <a:lumMod val="75000"/>
                    <a:lumOff val="25000"/>
                  </a:schemeClr>
                </a:solidFill>
                <a:latin typeface="微软雅黑" pitchFamily="34" charset="-122"/>
                <a:ea typeface="微软雅黑" pitchFamily="34" charset="-122"/>
              </a:rPr>
              <a:t>表现在可以在工作现场发现并解决问题，可以做出流程工艺、工具设备上的技术革新。</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48" name="MH_Other_1"/>
          <p:cNvSpPr/>
          <p:nvPr>
            <p:custDataLst>
              <p:tags r:id="rId1"/>
            </p:custDataLst>
          </p:nvPr>
        </p:nvSpPr>
        <p:spPr>
          <a:xfrm rot="20751297">
            <a:off x="4925530" y="3769457"/>
            <a:ext cx="1012825" cy="1687573"/>
          </a:xfrm>
          <a:prstGeom prst="moon">
            <a:avLst>
              <a:gd name="adj" fmla="val 15190"/>
            </a:avLst>
          </a:prstGeom>
          <a:solidFill>
            <a:schemeClr val="accent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9" name="MH_Other_2"/>
          <p:cNvSpPr/>
          <p:nvPr>
            <p:custDataLst>
              <p:tags r:id="rId2"/>
            </p:custDataLst>
          </p:nvPr>
        </p:nvSpPr>
        <p:spPr>
          <a:xfrm rot="15351297">
            <a:off x="5679180" y="4027073"/>
            <a:ext cx="843786" cy="2024063"/>
          </a:xfrm>
          <a:prstGeom prst="moon">
            <a:avLst>
              <a:gd name="adj" fmla="val 15190"/>
            </a:avLst>
          </a:prstGeom>
          <a:solidFill>
            <a:schemeClr val="accent4"/>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0" name="MH_Other_3"/>
          <p:cNvSpPr/>
          <p:nvPr>
            <p:custDataLst>
              <p:tags r:id="rId3"/>
            </p:custDataLst>
          </p:nvPr>
        </p:nvSpPr>
        <p:spPr>
          <a:xfrm rot="9951297">
            <a:off x="6105041" y="3653073"/>
            <a:ext cx="1011238" cy="1686250"/>
          </a:xfrm>
          <a:prstGeom prst="moon">
            <a:avLst>
              <a:gd name="adj" fmla="val 15190"/>
            </a:avLst>
          </a:prstGeom>
          <a:solidFill>
            <a:schemeClr val="accent3"/>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1" name="MH_Other_4"/>
          <p:cNvSpPr/>
          <p:nvPr>
            <p:custDataLst>
              <p:tags r:id="rId4"/>
            </p:custDataLst>
          </p:nvPr>
        </p:nvSpPr>
        <p:spPr>
          <a:xfrm rot="4551297">
            <a:off x="5529029" y="3051693"/>
            <a:ext cx="842463" cy="2024062"/>
          </a:xfrm>
          <a:prstGeom prst="moon">
            <a:avLst>
              <a:gd name="adj" fmla="val 15190"/>
            </a:avLst>
          </a:prstGeom>
          <a:solidFill>
            <a:schemeClr val="accent2"/>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2" name="MH_Title_1"/>
          <p:cNvSpPr txBox="1">
            <a:spLocks noChangeArrowheads="1"/>
          </p:cNvSpPr>
          <p:nvPr>
            <p:custDataLst>
              <p:tags r:id="rId5"/>
            </p:custDataLst>
          </p:nvPr>
        </p:nvSpPr>
        <p:spPr bwMode="auto">
          <a:xfrm flipH="1">
            <a:off x="5276366" y="3899067"/>
            <a:ext cx="1493838" cy="1329162"/>
          </a:xfrm>
          <a:prstGeom prst="rect">
            <a:avLst/>
          </a:prstGeom>
          <a:noFill/>
          <a:ln>
            <a:noFill/>
          </a:ln>
          <a:effectLst/>
          <a:extLst/>
        </p:spPr>
        <p:txBody>
          <a:bodyPr anchor="ctr">
            <a:norm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2400" b="1" kern="0" dirty="0" smtClean="0">
                <a:solidFill>
                  <a:schemeClr val="tx1">
                    <a:lumMod val="75000"/>
                    <a:lumOff val="25000"/>
                  </a:schemeClr>
                </a:solidFill>
                <a:latin typeface="微软雅黑" panose="020B0503020204020204" pitchFamily="34" charset="-122"/>
                <a:ea typeface="微软雅黑" panose="020B0503020204020204" pitchFamily="34" charset="-122"/>
              </a:rPr>
              <a:t>培养方式</a:t>
            </a:r>
            <a:endParaRPr lang="en-US" altLang="zh-CN" sz="24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3" name="MH_Other_5"/>
          <p:cNvCxnSpPr/>
          <p:nvPr>
            <p:custDataLst>
              <p:tags r:id="rId6"/>
            </p:custDataLst>
          </p:nvPr>
        </p:nvCxnSpPr>
        <p:spPr>
          <a:xfrm flipH="1">
            <a:off x="2622066" y="4011483"/>
            <a:ext cx="2520950"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MH_Other_6"/>
          <p:cNvCxnSpPr/>
          <p:nvPr>
            <p:custDataLst>
              <p:tags r:id="rId7"/>
            </p:custDataLst>
          </p:nvPr>
        </p:nvCxnSpPr>
        <p:spPr>
          <a:xfrm flipH="1">
            <a:off x="3263417" y="5437191"/>
            <a:ext cx="2519363"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MH_Other_7"/>
          <p:cNvCxnSpPr/>
          <p:nvPr>
            <p:custDataLst>
              <p:tags r:id="rId8"/>
            </p:custDataLst>
          </p:nvPr>
        </p:nvCxnSpPr>
        <p:spPr>
          <a:xfrm flipH="1">
            <a:off x="6333642" y="3694071"/>
            <a:ext cx="2860675"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MH_Other_8"/>
          <p:cNvCxnSpPr/>
          <p:nvPr>
            <p:custDataLst>
              <p:tags r:id="rId9"/>
            </p:custDataLst>
          </p:nvPr>
        </p:nvCxnSpPr>
        <p:spPr>
          <a:xfrm flipH="1">
            <a:off x="6778513" y="5257586"/>
            <a:ext cx="2519362" cy="0"/>
          </a:xfrm>
          <a:prstGeom prst="line">
            <a:avLst/>
          </a:prstGeom>
          <a:ln w="6350">
            <a:solidFill>
              <a:srgbClr val="C5C5C5"/>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7" name="MH_SubTitle_2"/>
          <p:cNvSpPr/>
          <p:nvPr>
            <p:custDataLst>
              <p:tags r:id="rId10"/>
            </p:custDataLst>
          </p:nvPr>
        </p:nvSpPr>
        <p:spPr>
          <a:xfrm>
            <a:off x="7155966" y="3236469"/>
            <a:ext cx="2159000" cy="454957"/>
          </a:xfrm>
          <a:prstGeom prst="rect">
            <a:avLst/>
          </a:prstGeom>
        </p:spPr>
        <p:txBody>
          <a:bodyPr anchor="b">
            <a:normAutofit/>
          </a:bodyPr>
          <a:lstStyle/>
          <a:p>
            <a:pPr>
              <a:lnSpc>
                <a:spcPct val="130000"/>
              </a:lnSpc>
              <a:spcAft>
                <a:spcPts val="600"/>
              </a:spcAft>
              <a:defRPr/>
            </a:pPr>
            <a:r>
              <a:rPr lang="zh-CN" altLang="en-US" sz="1600" b="1" dirty="0">
                <a:solidFill>
                  <a:schemeClr val="tx2"/>
                </a:solidFill>
                <a:latin typeface="微软雅黑" panose="020B0503020204020204" pitchFamily="34" charset="-122"/>
                <a:ea typeface="微软雅黑" panose="020B0503020204020204" pitchFamily="34" charset="-122"/>
              </a:rPr>
              <a:t>大量的实操机会</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sp>
        <p:nvSpPr>
          <p:cNvPr id="58" name="MH_SubTitle_3"/>
          <p:cNvSpPr/>
          <p:nvPr>
            <p:custDataLst>
              <p:tags r:id="rId11"/>
            </p:custDataLst>
          </p:nvPr>
        </p:nvSpPr>
        <p:spPr>
          <a:xfrm>
            <a:off x="7242063" y="4807919"/>
            <a:ext cx="2159000" cy="454957"/>
          </a:xfrm>
          <a:prstGeom prst="rect">
            <a:avLst/>
          </a:prstGeom>
        </p:spPr>
        <p:txBody>
          <a:bodyPr anchor="b">
            <a:noAutofit/>
          </a:bodyPr>
          <a:lstStyle/>
          <a:p>
            <a:pPr>
              <a:lnSpc>
                <a:spcPct val="130000"/>
              </a:lnSpc>
              <a:spcAft>
                <a:spcPts val="600"/>
              </a:spcAft>
              <a:defRPr/>
            </a:pPr>
            <a:r>
              <a:rPr lang="zh-CN" altLang="en-US" sz="1600" b="1" dirty="0">
                <a:solidFill>
                  <a:schemeClr val="tx2"/>
                </a:solidFill>
                <a:latin typeface="微软雅黑" panose="020B0503020204020204" pitchFamily="34" charset="-122"/>
                <a:ea typeface="微软雅黑" panose="020B0503020204020204" pitchFamily="34" charset="-122"/>
              </a:rPr>
              <a:t>“工匠精神”进入教学、实训环节</a:t>
            </a:r>
          </a:p>
        </p:txBody>
      </p:sp>
      <p:sp>
        <p:nvSpPr>
          <p:cNvPr id="59" name="MH_SubTitle_1"/>
          <p:cNvSpPr/>
          <p:nvPr>
            <p:custDataLst>
              <p:tags r:id="rId12"/>
            </p:custDataLst>
          </p:nvPr>
        </p:nvSpPr>
        <p:spPr>
          <a:xfrm>
            <a:off x="2550629" y="3552559"/>
            <a:ext cx="2159000" cy="454957"/>
          </a:xfrm>
          <a:prstGeom prst="rect">
            <a:avLst/>
          </a:prstGeom>
        </p:spPr>
        <p:txBody>
          <a:bodyPr anchor="b">
            <a:normAutofit/>
          </a:bodyPr>
          <a:lstStyle/>
          <a:p>
            <a:pPr>
              <a:lnSpc>
                <a:spcPct val="130000"/>
              </a:lnSpc>
              <a:spcAft>
                <a:spcPts val="600"/>
              </a:spcAft>
              <a:defRPr/>
            </a:pPr>
            <a:r>
              <a:rPr lang="zh-CN" altLang="en-US" sz="1600" b="1" dirty="0">
                <a:solidFill>
                  <a:schemeClr val="tx2"/>
                </a:solidFill>
                <a:latin typeface="微软雅黑" panose="020B0503020204020204" pitchFamily="34" charset="-122"/>
                <a:ea typeface="微软雅黑" panose="020B0503020204020204" pitchFamily="34" charset="-122"/>
              </a:rPr>
              <a:t>扎实的专业能力</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sp>
        <p:nvSpPr>
          <p:cNvPr id="60" name="MH_SubTitle_4"/>
          <p:cNvSpPr/>
          <p:nvPr>
            <p:custDataLst>
              <p:tags r:id="rId13"/>
            </p:custDataLst>
          </p:nvPr>
        </p:nvSpPr>
        <p:spPr>
          <a:xfrm>
            <a:off x="3142766" y="4982234"/>
            <a:ext cx="2159000" cy="454957"/>
          </a:xfrm>
          <a:prstGeom prst="rect">
            <a:avLst/>
          </a:prstGeom>
        </p:spPr>
        <p:txBody>
          <a:bodyPr anchor="b">
            <a:normAutofit/>
          </a:bodyPr>
          <a:lstStyle/>
          <a:p>
            <a:pPr>
              <a:lnSpc>
                <a:spcPct val="130000"/>
              </a:lnSpc>
              <a:spcAft>
                <a:spcPts val="600"/>
              </a:spcAft>
              <a:defRPr/>
            </a:pPr>
            <a:r>
              <a:rPr lang="zh-CN" altLang="en-US" sz="1600" b="1" dirty="0">
                <a:solidFill>
                  <a:schemeClr val="tx2"/>
                </a:solidFill>
                <a:latin typeface="微软雅黑" panose="020B0503020204020204" pitchFamily="34" charset="-122"/>
                <a:ea typeface="微软雅黑" panose="020B0503020204020204" pitchFamily="34" charset="-122"/>
              </a:rPr>
              <a:t>基于专业的创新能力</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sp>
        <p:nvSpPr>
          <p:cNvPr id="61" name="MH_Text_2"/>
          <p:cNvSpPr/>
          <p:nvPr>
            <p:custDataLst>
              <p:tags r:id="rId14"/>
            </p:custDataLst>
          </p:nvPr>
        </p:nvSpPr>
        <p:spPr>
          <a:xfrm>
            <a:off x="7155966" y="3700685"/>
            <a:ext cx="2159000" cy="757820"/>
          </a:xfrm>
          <a:prstGeom prst="rect">
            <a:avLst/>
          </a:prstGeom>
        </p:spPr>
        <p:txBody>
          <a:bodyPr>
            <a:normAutofit/>
          </a:bodyPr>
          <a:lstStyle/>
          <a:p>
            <a:pPr>
              <a:lnSpc>
                <a:spcPct val="130000"/>
              </a:lnSpc>
              <a:defRPr/>
            </a:pPr>
            <a:r>
              <a:rPr lang="zh-CN" altLang="en-US" sz="1400" dirty="0" smtClean="0">
                <a:latin typeface="微软雅黑" panose="020B0503020204020204" pitchFamily="34" charset="-122"/>
                <a:ea typeface="微软雅黑" panose="020B0503020204020204" pitchFamily="34" charset="-122"/>
              </a:rPr>
              <a:t>虚拟</a:t>
            </a:r>
            <a:r>
              <a:rPr lang="zh-CN" altLang="en-US" sz="1400" dirty="0">
                <a:latin typeface="微软雅黑" panose="020B0503020204020204" pitchFamily="34" charset="-122"/>
                <a:ea typeface="微软雅黑" panose="020B0503020204020204" pitchFamily="34" charset="-122"/>
              </a:rPr>
              <a:t>仿真实</a:t>
            </a:r>
            <a:r>
              <a:rPr lang="zh-CN" altLang="en-US" sz="1400" dirty="0" smtClean="0">
                <a:latin typeface="微软雅黑" panose="020B0503020204020204" pitchFamily="34" charset="-122"/>
                <a:ea typeface="微软雅黑" panose="020B0503020204020204" pitchFamily="34" charset="-122"/>
              </a:rPr>
              <a:t>训与实际动手实操相结合</a:t>
            </a:r>
            <a:endParaRPr lang="zh-CN" altLang="en-US" sz="1400" dirty="0">
              <a:latin typeface="微软雅黑" panose="020B0503020204020204" pitchFamily="34" charset="-122"/>
              <a:ea typeface="微软雅黑" panose="020B0503020204020204" pitchFamily="34" charset="-122"/>
            </a:endParaRPr>
          </a:p>
        </p:txBody>
      </p:sp>
      <p:sp>
        <p:nvSpPr>
          <p:cNvPr id="62" name="MH_Text_1"/>
          <p:cNvSpPr/>
          <p:nvPr>
            <p:custDataLst>
              <p:tags r:id="rId15"/>
            </p:custDataLst>
          </p:nvPr>
        </p:nvSpPr>
        <p:spPr>
          <a:xfrm>
            <a:off x="2550629" y="4020741"/>
            <a:ext cx="2159000" cy="776336"/>
          </a:xfrm>
          <a:prstGeom prst="rect">
            <a:avLst/>
          </a:prstGeom>
        </p:spPr>
        <p:txBody>
          <a:bodyPr>
            <a:normAutofit/>
          </a:bodyPr>
          <a:lstStyle/>
          <a:p>
            <a:pPr>
              <a:lnSpc>
                <a:spcPct val="130000"/>
              </a:lnSpc>
              <a:defRPr/>
            </a:pPr>
            <a:r>
              <a:rPr lang="zh-CN" altLang="en-US" sz="1400" dirty="0">
                <a:latin typeface="微软雅黑" panose="020B0503020204020204" pitchFamily="34" charset="-122"/>
                <a:ea typeface="微软雅黑" panose="020B0503020204020204" pitchFamily="34" charset="-122"/>
              </a:rPr>
              <a:t>更有效、有趣的理论教学</a:t>
            </a:r>
          </a:p>
        </p:txBody>
      </p:sp>
      <p:sp>
        <p:nvSpPr>
          <p:cNvPr id="63" name="MH_Text_4"/>
          <p:cNvSpPr/>
          <p:nvPr>
            <p:custDataLst>
              <p:tags r:id="rId16"/>
            </p:custDataLst>
          </p:nvPr>
        </p:nvSpPr>
        <p:spPr>
          <a:xfrm>
            <a:off x="3142766" y="5441160"/>
            <a:ext cx="2159000" cy="757820"/>
          </a:xfrm>
          <a:prstGeom prst="rect">
            <a:avLst/>
          </a:prstGeom>
        </p:spPr>
        <p:txBody>
          <a:bodyPr>
            <a:normAutofit/>
          </a:bodyPr>
          <a:lstStyle/>
          <a:p>
            <a:pPr eaLnBrk="1" fontAlgn="auto" hangingPunct="1">
              <a:lnSpc>
                <a:spcPct val="130000"/>
              </a:lnSpc>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创新教育进入课堂</a:t>
            </a:r>
            <a:endParaRPr lang="en-US" altLang="zh-CN" sz="1400"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4872302" y="1282292"/>
            <a:ext cx="2596376" cy="476390"/>
            <a:chOff x="334932" y="1599830"/>
            <a:chExt cx="3821464" cy="476390"/>
          </a:xfrm>
          <a:solidFill>
            <a:schemeClr val="accent5"/>
          </a:solidFill>
        </p:grpSpPr>
        <p:sp>
          <p:nvSpPr>
            <p:cNvPr id="41" name="燕尾形 40"/>
            <p:cNvSpPr>
              <a:spLocks noChangeAspect="1"/>
            </p:cNvSpPr>
            <p:nvPr/>
          </p:nvSpPr>
          <p:spPr>
            <a:xfrm>
              <a:off x="334932" y="1599830"/>
              <a:ext cx="3821464" cy="476390"/>
            </a:xfrm>
            <a:prstGeom prst="chevron">
              <a:avLst/>
            </a:prstGeom>
            <a:grp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矩形 41"/>
            <p:cNvSpPr/>
            <p:nvPr/>
          </p:nvSpPr>
          <p:spPr>
            <a:xfrm>
              <a:off x="973086" y="1599830"/>
              <a:ext cx="2545157" cy="417358"/>
            </a:xfrm>
            <a:prstGeom prst="rect">
              <a:avLst/>
            </a:prstGeom>
            <a:grpFill/>
          </p:spPr>
          <p:txBody>
            <a:bodyPr wrap="square">
              <a:spAutoFit/>
            </a:bodyPr>
            <a:lstStyle/>
            <a:p>
              <a:pPr>
                <a:lnSpc>
                  <a:spcPct val="130000"/>
                </a:lnSpc>
              </a:pPr>
              <a:r>
                <a:rPr lang="zh-CN" altLang="en-US" b="1" kern="0" dirty="0" smtClean="0">
                  <a:solidFill>
                    <a:prstClr val="white"/>
                  </a:solidFill>
                  <a:latin typeface="微软雅黑" panose="020B0503020204020204" pitchFamily="34" charset="-122"/>
                  <a:ea typeface="微软雅黑" panose="020B0503020204020204" pitchFamily="34" charset="-122"/>
                </a:rPr>
                <a:t>人才培养目标</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sp>
        <p:nvSpPr>
          <p:cNvPr id="4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12</a:t>
            </a:r>
            <a:endParaRPr lang="zh-CN" altLang="en-US" sz="1600" b="1" dirty="0">
              <a:solidFill>
                <a:prstClr val="white"/>
              </a:solidFill>
              <a:latin typeface="微软雅黑" pitchFamily="34" charset="-122"/>
              <a:ea typeface="微软雅黑" pitchFamily="34" charset="-122"/>
            </a:endParaRPr>
          </a:p>
        </p:txBody>
      </p:sp>
      <p:sp>
        <p:nvSpPr>
          <p:cNvPr id="36" name="MH_Other_5"/>
          <p:cNvSpPr>
            <a:spLocks noChangeArrowheads="1"/>
          </p:cNvSpPr>
          <p:nvPr>
            <p:custDataLst>
              <p:tags r:id="rId17"/>
            </p:custDataLst>
          </p:nvPr>
        </p:nvSpPr>
        <p:spPr bwMode="auto">
          <a:xfrm>
            <a:off x="213027" y="703763"/>
            <a:ext cx="3072691" cy="47379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（二）专业人才培养目标</a:t>
            </a:r>
            <a:endParaRPr lang="zh-CN" altLang="en-US" sz="2000" b="1" dirty="0">
              <a:solidFill>
                <a:srgbClr val="FFFFFF"/>
              </a:solidFill>
              <a:ea typeface="微软雅黑" pitchFamily="34" charset="-122"/>
            </a:endParaRPr>
          </a:p>
        </p:txBody>
      </p:sp>
      <p:sp>
        <p:nvSpPr>
          <p:cNvPr id="37" name="矩形 36"/>
          <p:cNvSpPr/>
          <p:nvPr/>
        </p:nvSpPr>
        <p:spPr>
          <a:xfrm>
            <a:off x="-229572" y="1106291"/>
            <a:ext cx="3362418"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专业</a:t>
            </a:r>
            <a:r>
              <a:rPr lang="zh-CN" altLang="en-US" b="1" dirty="0" smtClean="0">
                <a:solidFill>
                  <a:srgbClr val="C00000"/>
                </a:solidFill>
                <a:latin typeface="微软雅黑" pitchFamily="34" charset="-122"/>
                <a:ea typeface="微软雅黑" pitchFamily="34" charset="-122"/>
              </a:rPr>
              <a:t>人才培养目标</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3113833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404813"/>
            <a:ext cx="1768415" cy="241230"/>
            <a:chOff x="0" y="404813"/>
            <a:chExt cx="1794013"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1768416" y="404813"/>
            <a:ext cx="9799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MH_SubTitle_1"/>
          <p:cNvSpPr/>
          <p:nvPr>
            <p:custDataLst>
              <p:tags r:id="rId1"/>
            </p:custDataLst>
          </p:nvPr>
        </p:nvSpPr>
        <p:spPr>
          <a:xfrm>
            <a:off x="1232626" y="2333405"/>
            <a:ext cx="2476501" cy="940858"/>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新能源汽车技术、研发</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5" name="MH_Other_3"/>
          <p:cNvSpPr/>
          <p:nvPr>
            <p:custDataLst>
              <p:tags r:id="rId2"/>
            </p:custDataLst>
          </p:nvPr>
        </p:nvSpPr>
        <p:spPr>
          <a:xfrm>
            <a:off x="1942241" y="1940763"/>
            <a:ext cx="1487486" cy="473887"/>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anchor="ctr"/>
          <a:lstStyle/>
          <a:p>
            <a:pPr algn="r" eaLnBrk="1" fontAlgn="auto" hangingPunct="1">
              <a:spcBef>
                <a:spcPts val="0"/>
              </a:spcBef>
              <a:spcAft>
                <a:spcPts val="0"/>
              </a:spcAft>
              <a:defRPr/>
            </a:pPr>
            <a:r>
              <a:rPr lang="en-US" altLang="zh-CN" sz="2000" dirty="0" smtClean="0">
                <a:solidFill>
                  <a:srgbClr val="FFFFFF"/>
                </a:solidFill>
              </a:rPr>
              <a:t>01</a:t>
            </a:r>
            <a:endParaRPr lang="zh-CN" altLang="en-US" sz="2000" dirty="0">
              <a:solidFill>
                <a:srgbClr val="FFFFFF"/>
              </a:solidFill>
            </a:endParaRPr>
          </a:p>
        </p:txBody>
      </p:sp>
      <p:sp>
        <p:nvSpPr>
          <p:cNvPr id="36" name="MH_Other_1"/>
          <p:cNvSpPr/>
          <p:nvPr>
            <p:custDataLst>
              <p:tags r:id="rId3"/>
            </p:custDataLst>
          </p:nvPr>
        </p:nvSpPr>
        <p:spPr>
          <a:xfrm>
            <a:off x="769744" y="3452328"/>
            <a:ext cx="834132" cy="539034"/>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a:solidFill>
                  <a:srgbClr val="FEFFFF"/>
                </a:solidFill>
              </a:rPr>
              <a:t>01</a:t>
            </a:r>
            <a:endParaRPr lang="zh-CN" altLang="en-US" sz="2000" dirty="0">
              <a:solidFill>
                <a:srgbClr val="FEFFFF"/>
              </a:solidFill>
            </a:endParaRPr>
          </a:p>
        </p:txBody>
      </p:sp>
      <p:sp>
        <p:nvSpPr>
          <p:cNvPr id="37" name="MH_SubTitle_1"/>
          <p:cNvSpPr/>
          <p:nvPr>
            <p:custDataLst>
              <p:tags r:id="rId4"/>
            </p:custDataLst>
          </p:nvPr>
        </p:nvSpPr>
        <p:spPr>
          <a:xfrm>
            <a:off x="1618390" y="3452328"/>
            <a:ext cx="2214130" cy="2539989"/>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Autofit/>
          </a:bodyPr>
          <a:lstStyle/>
          <a:p>
            <a:pPr eaLnBrk="1" fontAlgn="auto" hangingPunct="1">
              <a:lnSpc>
                <a:spcPct val="150000"/>
              </a:lnSpc>
              <a:spcBef>
                <a:spcPts val="0"/>
              </a:spcBef>
              <a:spcAft>
                <a:spcPts val="0"/>
              </a:spcAft>
              <a:defRPr/>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）熟悉</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汽车项目开发流程，能</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从事各类能源</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汽车相关研发工作</a:t>
            </a:r>
          </a:p>
          <a:p>
            <a:pPr eaLnBrk="1" fontAlgn="auto" hangingPunct="1">
              <a:lnSpc>
                <a:spcPct val="150000"/>
              </a:lnSpc>
              <a:spcBef>
                <a:spcPts val="0"/>
              </a:spcBef>
              <a:spcAft>
                <a:spcPts val="0"/>
              </a:spcAft>
              <a:defRPr/>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）较强</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的分析能力，熟练运用相关开发软件</a:t>
            </a:r>
          </a:p>
        </p:txBody>
      </p:sp>
      <p:sp>
        <p:nvSpPr>
          <p:cNvPr id="38" name="MH_SubTitle_1"/>
          <p:cNvSpPr/>
          <p:nvPr>
            <p:custDataLst>
              <p:tags r:id="rId5"/>
            </p:custDataLst>
          </p:nvPr>
        </p:nvSpPr>
        <p:spPr>
          <a:xfrm>
            <a:off x="4572726" y="2346105"/>
            <a:ext cx="2476501" cy="940858"/>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smtClean="0">
                <a:solidFill>
                  <a:srgbClr val="FFFFFF"/>
                </a:solidFill>
                <a:latin typeface="微软雅黑" panose="020B0503020204020204" pitchFamily="34" charset="-122"/>
                <a:ea typeface="微软雅黑" panose="020B0503020204020204" pitchFamily="34" charset="-122"/>
              </a:rPr>
              <a:t>新能源</a:t>
            </a:r>
            <a:r>
              <a:rPr lang="zh-CN" altLang="en-US" dirty="0">
                <a:solidFill>
                  <a:srgbClr val="FFFFFF"/>
                </a:solidFill>
                <a:latin typeface="微软雅黑" panose="020B0503020204020204" pitchFamily="34" charset="-122"/>
                <a:ea typeface="微软雅黑" panose="020B0503020204020204" pitchFamily="34" charset="-122"/>
              </a:rPr>
              <a:t>汽车生产、检测</a:t>
            </a:r>
          </a:p>
        </p:txBody>
      </p:sp>
      <p:sp>
        <p:nvSpPr>
          <p:cNvPr id="39" name="MH_Other_3"/>
          <p:cNvSpPr/>
          <p:nvPr>
            <p:custDataLst>
              <p:tags r:id="rId6"/>
            </p:custDataLst>
          </p:nvPr>
        </p:nvSpPr>
        <p:spPr>
          <a:xfrm>
            <a:off x="5282341" y="1928063"/>
            <a:ext cx="1487486" cy="473887"/>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anchor="ctr"/>
          <a:lstStyle/>
          <a:p>
            <a:pPr algn="r" eaLnBrk="1" fontAlgn="auto" hangingPunct="1">
              <a:spcBef>
                <a:spcPts val="0"/>
              </a:spcBef>
              <a:spcAft>
                <a:spcPts val="0"/>
              </a:spcAft>
              <a:defRPr/>
            </a:pPr>
            <a:r>
              <a:rPr lang="en-US" altLang="zh-CN" sz="2000" dirty="0" smtClean="0">
                <a:solidFill>
                  <a:srgbClr val="FFFFFF"/>
                </a:solidFill>
              </a:rPr>
              <a:t>02</a:t>
            </a:r>
            <a:endParaRPr lang="zh-CN" altLang="en-US" sz="2000" dirty="0">
              <a:solidFill>
                <a:srgbClr val="FFFFFF"/>
              </a:solidFill>
            </a:endParaRPr>
          </a:p>
        </p:txBody>
      </p:sp>
      <p:sp>
        <p:nvSpPr>
          <p:cNvPr id="40" name="MH_SubTitle_1"/>
          <p:cNvSpPr/>
          <p:nvPr>
            <p:custDataLst>
              <p:tags r:id="rId7"/>
            </p:custDataLst>
          </p:nvPr>
        </p:nvSpPr>
        <p:spPr>
          <a:xfrm>
            <a:off x="4958490" y="3483881"/>
            <a:ext cx="2214130" cy="2539989"/>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Autofit/>
          </a:bodyPr>
          <a:lstStyle/>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）熟悉整车性能和国际标准</a:t>
            </a:r>
          </a:p>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）熟悉汽车理论构造及汽车维修检测业务</a:t>
            </a:r>
          </a:p>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）熟悉汽车零配件、整车生产、测试标准及过程</a:t>
            </a:r>
          </a:p>
        </p:txBody>
      </p:sp>
      <p:sp>
        <p:nvSpPr>
          <p:cNvPr id="41" name="MH_Other_1"/>
          <p:cNvSpPr/>
          <p:nvPr>
            <p:custDataLst>
              <p:tags r:id="rId8"/>
            </p:custDataLst>
          </p:nvPr>
        </p:nvSpPr>
        <p:spPr>
          <a:xfrm>
            <a:off x="4124358" y="3483627"/>
            <a:ext cx="834132" cy="539034"/>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smtClean="0">
                <a:solidFill>
                  <a:srgbClr val="FEFFFF"/>
                </a:solidFill>
              </a:rPr>
              <a:t>02</a:t>
            </a:r>
            <a:endParaRPr lang="zh-CN" altLang="en-US" sz="2000" dirty="0">
              <a:solidFill>
                <a:srgbClr val="FEFFFF"/>
              </a:solidFill>
            </a:endParaRPr>
          </a:p>
        </p:txBody>
      </p:sp>
      <p:sp>
        <p:nvSpPr>
          <p:cNvPr id="42" name="MH_SubTitle_1"/>
          <p:cNvSpPr/>
          <p:nvPr>
            <p:custDataLst>
              <p:tags r:id="rId9"/>
            </p:custDataLst>
          </p:nvPr>
        </p:nvSpPr>
        <p:spPr>
          <a:xfrm>
            <a:off x="8116026" y="2371505"/>
            <a:ext cx="2476501" cy="940858"/>
          </a:xfrm>
          <a:custGeom>
            <a:avLst/>
            <a:gdLst>
              <a:gd name="connsiteX0" fmla="*/ 0 w 1784371"/>
              <a:gd name="connsiteY0" fmla="*/ 897668 h 914400"/>
              <a:gd name="connsiteX1" fmla="*/ 1784371 w 1784371"/>
              <a:gd name="connsiteY1" fmla="*/ 897668 h 914400"/>
              <a:gd name="connsiteX2" fmla="*/ 1784371 w 1784371"/>
              <a:gd name="connsiteY2" fmla="*/ 914400 h 914400"/>
              <a:gd name="connsiteX3" fmla="*/ 0 w 1784371"/>
              <a:gd name="connsiteY3" fmla="*/ 914400 h 914400"/>
              <a:gd name="connsiteX4" fmla="*/ 59588 w 1784371"/>
              <a:gd name="connsiteY4" fmla="*/ 0 h 914400"/>
              <a:gd name="connsiteX5" fmla="*/ 69360 w 1784371"/>
              <a:gd name="connsiteY5" fmla="*/ 3522 h 914400"/>
              <a:gd name="connsiteX6" fmla="*/ 75080 w 1784371"/>
              <a:gd name="connsiteY6" fmla="*/ 8501 h 914400"/>
              <a:gd name="connsiteX7" fmla="*/ 92544 w 1784371"/>
              <a:gd name="connsiteY7" fmla="*/ 25390 h 914400"/>
              <a:gd name="connsiteX8" fmla="*/ 99110 w 1784371"/>
              <a:gd name="connsiteY8" fmla="*/ 31567 h 914400"/>
              <a:gd name="connsiteX9" fmla="*/ 110365 w 1784371"/>
              <a:gd name="connsiteY9" fmla="*/ 21034 h 914400"/>
              <a:gd name="connsiteX10" fmla="*/ 127224 w 1784371"/>
              <a:gd name="connsiteY10" fmla="*/ 4751 h 914400"/>
              <a:gd name="connsiteX11" fmla="*/ 128636 w 1784371"/>
              <a:gd name="connsiteY11" fmla="*/ 3522 h 914400"/>
              <a:gd name="connsiteX12" fmla="*/ 138686 w 1784371"/>
              <a:gd name="connsiteY12" fmla="*/ 23 h 914400"/>
              <a:gd name="connsiteX13" fmla="*/ 138964 w 1784371"/>
              <a:gd name="connsiteY13" fmla="*/ 0 h 914400"/>
              <a:gd name="connsiteX14" fmla="*/ 148735 w 1784371"/>
              <a:gd name="connsiteY14" fmla="*/ 3522 h 914400"/>
              <a:gd name="connsiteX15" fmla="*/ 154456 w 1784371"/>
              <a:gd name="connsiteY15" fmla="*/ 8501 h 914400"/>
              <a:gd name="connsiteX16" fmla="*/ 171919 w 1784371"/>
              <a:gd name="connsiteY16" fmla="*/ 25390 h 914400"/>
              <a:gd name="connsiteX17" fmla="*/ 178486 w 1784371"/>
              <a:gd name="connsiteY17" fmla="*/ 31567 h 914400"/>
              <a:gd name="connsiteX18" fmla="*/ 189741 w 1784371"/>
              <a:gd name="connsiteY18" fmla="*/ 21034 h 914400"/>
              <a:gd name="connsiteX19" fmla="*/ 206599 w 1784371"/>
              <a:gd name="connsiteY19" fmla="*/ 4751 h 914400"/>
              <a:gd name="connsiteX20" fmla="*/ 208012 w 1784371"/>
              <a:gd name="connsiteY20" fmla="*/ 3522 h 914400"/>
              <a:gd name="connsiteX21" fmla="*/ 218062 w 1784371"/>
              <a:gd name="connsiteY21" fmla="*/ 23 h 914400"/>
              <a:gd name="connsiteX22" fmla="*/ 218340 w 1784371"/>
              <a:gd name="connsiteY22" fmla="*/ 0 h 914400"/>
              <a:gd name="connsiteX23" fmla="*/ 228111 w 1784371"/>
              <a:gd name="connsiteY23" fmla="*/ 3522 h 914400"/>
              <a:gd name="connsiteX24" fmla="*/ 233831 w 1784371"/>
              <a:gd name="connsiteY24" fmla="*/ 8501 h 914400"/>
              <a:gd name="connsiteX25" fmla="*/ 251295 w 1784371"/>
              <a:gd name="connsiteY25" fmla="*/ 25390 h 914400"/>
              <a:gd name="connsiteX26" fmla="*/ 257861 w 1784371"/>
              <a:gd name="connsiteY26" fmla="*/ 31567 h 914400"/>
              <a:gd name="connsiteX27" fmla="*/ 269116 w 1784371"/>
              <a:gd name="connsiteY27" fmla="*/ 21034 h 914400"/>
              <a:gd name="connsiteX28" fmla="*/ 285975 w 1784371"/>
              <a:gd name="connsiteY28" fmla="*/ 4751 h 914400"/>
              <a:gd name="connsiteX29" fmla="*/ 287387 w 1784371"/>
              <a:gd name="connsiteY29" fmla="*/ 3522 h 914400"/>
              <a:gd name="connsiteX30" fmla="*/ 297437 w 1784371"/>
              <a:gd name="connsiteY30" fmla="*/ 23 h 914400"/>
              <a:gd name="connsiteX31" fmla="*/ 297715 w 1784371"/>
              <a:gd name="connsiteY31" fmla="*/ 0 h 914400"/>
              <a:gd name="connsiteX32" fmla="*/ 307487 w 1784371"/>
              <a:gd name="connsiteY32" fmla="*/ 3522 h 914400"/>
              <a:gd name="connsiteX33" fmla="*/ 313207 w 1784371"/>
              <a:gd name="connsiteY33" fmla="*/ 8501 h 914400"/>
              <a:gd name="connsiteX34" fmla="*/ 330670 w 1784371"/>
              <a:gd name="connsiteY34" fmla="*/ 25390 h 914400"/>
              <a:gd name="connsiteX35" fmla="*/ 337237 w 1784371"/>
              <a:gd name="connsiteY35" fmla="*/ 31567 h 914400"/>
              <a:gd name="connsiteX36" fmla="*/ 348492 w 1784371"/>
              <a:gd name="connsiteY36" fmla="*/ 21034 h 914400"/>
              <a:gd name="connsiteX37" fmla="*/ 365350 w 1784371"/>
              <a:gd name="connsiteY37" fmla="*/ 4751 h 914400"/>
              <a:gd name="connsiteX38" fmla="*/ 366763 w 1784371"/>
              <a:gd name="connsiteY38" fmla="*/ 3522 h 914400"/>
              <a:gd name="connsiteX39" fmla="*/ 376812 w 1784371"/>
              <a:gd name="connsiteY39" fmla="*/ 23 h 914400"/>
              <a:gd name="connsiteX40" fmla="*/ 377090 w 1784371"/>
              <a:gd name="connsiteY40" fmla="*/ 0 h 914400"/>
              <a:gd name="connsiteX41" fmla="*/ 386862 w 1784371"/>
              <a:gd name="connsiteY41" fmla="*/ 3522 h 914400"/>
              <a:gd name="connsiteX42" fmla="*/ 392582 w 1784371"/>
              <a:gd name="connsiteY42" fmla="*/ 8501 h 914400"/>
              <a:gd name="connsiteX43" fmla="*/ 410046 w 1784371"/>
              <a:gd name="connsiteY43" fmla="*/ 25390 h 914400"/>
              <a:gd name="connsiteX44" fmla="*/ 416612 w 1784371"/>
              <a:gd name="connsiteY44" fmla="*/ 31567 h 914400"/>
              <a:gd name="connsiteX45" fmla="*/ 427867 w 1784371"/>
              <a:gd name="connsiteY45" fmla="*/ 21034 h 914400"/>
              <a:gd name="connsiteX46" fmla="*/ 444726 w 1784371"/>
              <a:gd name="connsiteY46" fmla="*/ 4751 h 914400"/>
              <a:gd name="connsiteX47" fmla="*/ 446138 w 1784371"/>
              <a:gd name="connsiteY47" fmla="*/ 3522 h 914400"/>
              <a:gd name="connsiteX48" fmla="*/ 456188 w 1784371"/>
              <a:gd name="connsiteY48" fmla="*/ 23 h 914400"/>
              <a:gd name="connsiteX49" fmla="*/ 456466 w 1784371"/>
              <a:gd name="connsiteY49" fmla="*/ 0 h 914400"/>
              <a:gd name="connsiteX50" fmla="*/ 466238 w 1784371"/>
              <a:gd name="connsiteY50" fmla="*/ 3522 h 914400"/>
              <a:gd name="connsiteX51" fmla="*/ 471958 w 1784371"/>
              <a:gd name="connsiteY51" fmla="*/ 8501 h 914400"/>
              <a:gd name="connsiteX52" fmla="*/ 489421 w 1784371"/>
              <a:gd name="connsiteY52" fmla="*/ 25390 h 914400"/>
              <a:gd name="connsiteX53" fmla="*/ 495988 w 1784371"/>
              <a:gd name="connsiteY53" fmla="*/ 31567 h 914400"/>
              <a:gd name="connsiteX54" fmla="*/ 507243 w 1784371"/>
              <a:gd name="connsiteY54" fmla="*/ 21034 h 914400"/>
              <a:gd name="connsiteX55" fmla="*/ 524101 w 1784371"/>
              <a:gd name="connsiteY55" fmla="*/ 4751 h 914400"/>
              <a:gd name="connsiteX56" fmla="*/ 525514 w 1784371"/>
              <a:gd name="connsiteY56" fmla="*/ 3522 h 914400"/>
              <a:gd name="connsiteX57" fmla="*/ 535563 w 1784371"/>
              <a:gd name="connsiteY57" fmla="*/ 23 h 914400"/>
              <a:gd name="connsiteX58" fmla="*/ 535842 w 1784371"/>
              <a:gd name="connsiteY58" fmla="*/ 0 h 914400"/>
              <a:gd name="connsiteX59" fmla="*/ 545613 w 1784371"/>
              <a:gd name="connsiteY59" fmla="*/ 3522 h 914400"/>
              <a:gd name="connsiteX60" fmla="*/ 551333 w 1784371"/>
              <a:gd name="connsiteY60" fmla="*/ 8501 h 914400"/>
              <a:gd name="connsiteX61" fmla="*/ 568797 w 1784371"/>
              <a:gd name="connsiteY61" fmla="*/ 25390 h 914400"/>
              <a:gd name="connsiteX62" fmla="*/ 575363 w 1784371"/>
              <a:gd name="connsiteY62" fmla="*/ 31567 h 914400"/>
              <a:gd name="connsiteX63" fmla="*/ 586619 w 1784371"/>
              <a:gd name="connsiteY63" fmla="*/ 21034 h 914400"/>
              <a:gd name="connsiteX64" fmla="*/ 603477 w 1784371"/>
              <a:gd name="connsiteY64" fmla="*/ 4751 h 914400"/>
              <a:gd name="connsiteX65" fmla="*/ 604889 w 1784371"/>
              <a:gd name="connsiteY65" fmla="*/ 3522 h 914400"/>
              <a:gd name="connsiteX66" fmla="*/ 614939 w 1784371"/>
              <a:gd name="connsiteY66" fmla="*/ 23 h 914400"/>
              <a:gd name="connsiteX67" fmla="*/ 615217 w 1784371"/>
              <a:gd name="connsiteY67" fmla="*/ 0 h 914400"/>
              <a:gd name="connsiteX68" fmla="*/ 624989 w 1784371"/>
              <a:gd name="connsiteY68" fmla="*/ 3522 h 914400"/>
              <a:gd name="connsiteX69" fmla="*/ 630709 w 1784371"/>
              <a:gd name="connsiteY69" fmla="*/ 8501 h 914400"/>
              <a:gd name="connsiteX70" fmla="*/ 648172 w 1784371"/>
              <a:gd name="connsiteY70" fmla="*/ 25390 h 914400"/>
              <a:gd name="connsiteX71" fmla="*/ 654739 w 1784371"/>
              <a:gd name="connsiteY71" fmla="*/ 31567 h 914400"/>
              <a:gd name="connsiteX72" fmla="*/ 665994 w 1784371"/>
              <a:gd name="connsiteY72" fmla="*/ 21034 h 914400"/>
              <a:gd name="connsiteX73" fmla="*/ 682853 w 1784371"/>
              <a:gd name="connsiteY73" fmla="*/ 4751 h 914400"/>
              <a:gd name="connsiteX74" fmla="*/ 684265 w 1784371"/>
              <a:gd name="connsiteY74" fmla="*/ 3522 h 914400"/>
              <a:gd name="connsiteX75" fmla="*/ 694315 w 1784371"/>
              <a:gd name="connsiteY75" fmla="*/ 23 h 914400"/>
              <a:gd name="connsiteX76" fmla="*/ 694593 w 1784371"/>
              <a:gd name="connsiteY76" fmla="*/ 0 h 914400"/>
              <a:gd name="connsiteX77" fmla="*/ 704364 w 1784371"/>
              <a:gd name="connsiteY77" fmla="*/ 3522 h 914400"/>
              <a:gd name="connsiteX78" fmla="*/ 710085 w 1784371"/>
              <a:gd name="connsiteY78" fmla="*/ 8501 h 914400"/>
              <a:gd name="connsiteX79" fmla="*/ 727548 w 1784371"/>
              <a:gd name="connsiteY79" fmla="*/ 25390 h 914400"/>
              <a:gd name="connsiteX80" fmla="*/ 734114 w 1784371"/>
              <a:gd name="connsiteY80" fmla="*/ 31567 h 914400"/>
              <a:gd name="connsiteX81" fmla="*/ 745369 w 1784371"/>
              <a:gd name="connsiteY81" fmla="*/ 21034 h 914400"/>
              <a:gd name="connsiteX82" fmla="*/ 762228 w 1784371"/>
              <a:gd name="connsiteY82" fmla="*/ 4751 h 914400"/>
              <a:gd name="connsiteX83" fmla="*/ 763640 w 1784371"/>
              <a:gd name="connsiteY83" fmla="*/ 3522 h 914400"/>
              <a:gd name="connsiteX84" fmla="*/ 773690 w 1784371"/>
              <a:gd name="connsiteY84" fmla="*/ 23 h 914400"/>
              <a:gd name="connsiteX85" fmla="*/ 773968 w 1784371"/>
              <a:gd name="connsiteY85" fmla="*/ 0 h 914400"/>
              <a:gd name="connsiteX86" fmla="*/ 783740 w 1784371"/>
              <a:gd name="connsiteY86" fmla="*/ 3522 h 914400"/>
              <a:gd name="connsiteX87" fmla="*/ 789460 w 1784371"/>
              <a:gd name="connsiteY87" fmla="*/ 8501 h 914400"/>
              <a:gd name="connsiteX88" fmla="*/ 806923 w 1784371"/>
              <a:gd name="connsiteY88" fmla="*/ 25390 h 914400"/>
              <a:gd name="connsiteX89" fmla="*/ 813490 w 1784371"/>
              <a:gd name="connsiteY89" fmla="*/ 31567 h 914400"/>
              <a:gd name="connsiteX90" fmla="*/ 824745 w 1784371"/>
              <a:gd name="connsiteY90" fmla="*/ 21034 h 914400"/>
              <a:gd name="connsiteX91" fmla="*/ 841604 w 1784371"/>
              <a:gd name="connsiteY91" fmla="*/ 4751 h 914400"/>
              <a:gd name="connsiteX92" fmla="*/ 843016 w 1784371"/>
              <a:gd name="connsiteY92" fmla="*/ 3522 h 914400"/>
              <a:gd name="connsiteX93" fmla="*/ 853066 w 1784371"/>
              <a:gd name="connsiteY93" fmla="*/ 23 h 914400"/>
              <a:gd name="connsiteX94" fmla="*/ 853344 w 1784371"/>
              <a:gd name="connsiteY94" fmla="*/ 0 h 914400"/>
              <a:gd name="connsiteX95" fmla="*/ 863116 w 1784371"/>
              <a:gd name="connsiteY95" fmla="*/ 3522 h 914400"/>
              <a:gd name="connsiteX96" fmla="*/ 868836 w 1784371"/>
              <a:gd name="connsiteY96" fmla="*/ 8501 h 914400"/>
              <a:gd name="connsiteX97" fmla="*/ 886299 w 1784371"/>
              <a:gd name="connsiteY97" fmla="*/ 25390 h 914400"/>
              <a:gd name="connsiteX98" fmla="*/ 892865 w 1784371"/>
              <a:gd name="connsiteY98" fmla="*/ 31567 h 914400"/>
              <a:gd name="connsiteX99" fmla="*/ 904121 w 1784371"/>
              <a:gd name="connsiteY99" fmla="*/ 21034 h 914400"/>
              <a:gd name="connsiteX100" fmla="*/ 920979 w 1784371"/>
              <a:gd name="connsiteY100" fmla="*/ 4751 h 914400"/>
              <a:gd name="connsiteX101" fmla="*/ 922391 w 1784371"/>
              <a:gd name="connsiteY101" fmla="*/ 3522 h 914400"/>
              <a:gd name="connsiteX102" fmla="*/ 932441 w 1784371"/>
              <a:gd name="connsiteY102" fmla="*/ 23 h 914400"/>
              <a:gd name="connsiteX103" fmla="*/ 932719 w 1784371"/>
              <a:gd name="connsiteY103" fmla="*/ 0 h 914400"/>
              <a:gd name="connsiteX104" fmla="*/ 942491 w 1784371"/>
              <a:gd name="connsiteY104" fmla="*/ 3522 h 914400"/>
              <a:gd name="connsiteX105" fmla="*/ 948211 w 1784371"/>
              <a:gd name="connsiteY105" fmla="*/ 8501 h 914400"/>
              <a:gd name="connsiteX106" fmla="*/ 965675 w 1784371"/>
              <a:gd name="connsiteY106" fmla="*/ 25390 h 914400"/>
              <a:gd name="connsiteX107" fmla="*/ 972241 w 1784371"/>
              <a:gd name="connsiteY107" fmla="*/ 31567 h 914400"/>
              <a:gd name="connsiteX108" fmla="*/ 983496 w 1784371"/>
              <a:gd name="connsiteY108" fmla="*/ 21034 h 914400"/>
              <a:gd name="connsiteX109" fmla="*/ 1000355 w 1784371"/>
              <a:gd name="connsiteY109" fmla="*/ 4751 h 914400"/>
              <a:gd name="connsiteX110" fmla="*/ 1001767 w 1784371"/>
              <a:gd name="connsiteY110" fmla="*/ 3522 h 914400"/>
              <a:gd name="connsiteX111" fmla="*/ 1011817 w 1784371"/>
              <a:gd name="connsiteY111" fmla="*/ 23 h 914400"/>
              <a:gd name="connsiteX112" fmla="*/ 1012095 w 1784371"/>
              <a:gd name="connsiteY112" fmla="*/ 0 h 914400"/>
              <a:gd name="connsiteX113" fmla="*/ 1021867 w 1784371"/>
              <a:gd name="connsiteY113" fmla="*/ 3522 h 914400"/>
              <a:gd name="connsiteX114" fmla="*/ 1027587 w 1784371"/>
              <a:gd name="connsiteY114" fmla="*/ 8501 h 914400"/>
              <a:gd name="connsiteX115" fmla="*/ 1045050 w 1784371"/>
              <a:gd name="connsiteY115" fmla="*/ 25390 h 914400"/>
              <a:gd name="connsiteX116" fmla="*/ 1051617 w 1784371"/>
              <a:gd name="connsiteY116" fmla="*/ 31567 h 914400"/>
              <a:gd name="connsiteX117" fmla="*/ 1062872 w 1784371"/>
              <a:gd name="connsiteY117" fmla="*/ 21034 h 914400"/>
              <a:gd name="connsiteX118" fmla="*/ 1079730 w 1784371"/>
              <a:gd name="connsiteY118" fmla="*/ 4751 h 914400"/>
              <a:gd name="connsiteX119" fmla="*/ 1081143 w 1784371"/>
              <a:gd name="connsiteY119" fmla="*/ 3522 h 914400"/>
              <a:gd name="connsiteX120" fmla="*/ 1091192 w 1784371"/>
              <a:gd name="connsiteY120" fmla="*/ 23 h 914400"/>
              <a:gd name="connsiteX121" fmla="*/ 1091470 w 1784371"/>
              <a:gd name="connsiteY121" fmla="*/ 0 h 914400"/>
              <a:gd name="connsiteX122" fmla="*/ 1101242 w 1784371"/>
              <a:gd name="connsiteY122" fmla="*/ 3522 h 914400"/>
              <a:gd name="connsiteX123" fmla="*/ 1106962 w 1784371"/>
              <a:gd name="connsiteY123" fmla="*/ 8501 h 914400"/>
              <a:gd name="connsiteX124" fmla="*/ 1124426 w 1784371"/>
              <a:gd name="connsiteY124" fmla="*/ 25390 h 914400"/>
              <a:gd name="connsiteX125" fmla="*/ 1130992 w 1784371"/>
              <a:gd name="connsiteY125" fmla="*/ 31567 h 914400"/>
              <a:gd name="connsiteX126" fmla="*/ 1142247 w 1784371"/>
              <a:gd name="connsiteY126" fmla="*/ 21034 h 914400"/>
              <a:gd name="connsiteX127" fmla="*/ 1159106 w 1784371"/>
              <a:gd name="connsiteY127" fmla="*/ 4751 h 914400"/>
              <a:gd name="connsiteX128" fmla="*/ 1160518 w 1784371"/>
              <a:gd name="connsiteY128" fmla="*/ 3522 h 914400"/>
              <a:gd name="connsiteX129" fmla="*/ 1170568 w 1784371"/>
              <a:gd name="connsiteY129" fmla="*/ 23 h 914400"/>
              <a:gd name="connsiteX130" fmla="*/ 1170846 w 1784371"/>
              <a:gd name="connsiteY130" fmla="*/ 0 h 914400"/>
              <a:gd name="connsiteX131" fmla="*/ 1180618 w 1784371"/>
              <a:gd name="connsiteY131" fmla="*/ 3522 h 914400"/>
              <a:gd name="connsiteX132" fmla="*/ 1186338 w 1784371"/>
              <a:gd name="connsiteY132" fmla="*/ 8501 h 914400"/>
              <a:gd name="connsiteX133" fmla="*/ 1203801 w 1784371"/>
              <a:gd name="connsiteY133" fmla="*/ 25390 h 914400"/>
              <a:gd name="connsiteX134" fmla="*/ 1210368 w 1784371"/>
              <a:gd name="connsiteY134" fmla="*/ 31567 h 914400"/>
              <a:gd name="connsiteX135" fmla="*/ 1221623 w 1784371"/>
              <a:gd name="connsiteY135" fmla="*/ 21034 h 914400"/>
              <a:gd name="connsiteX136" fmla="*/ 1238481 w 1784371"/>
              <a:gd name="connsiteY136" fmla="*/ 4751 h 914400"/>
              <a:gd name="connsiteX137" fmla="*/ 1239894 w 1784371"/>
              <a:gd name="connsiteY137" fmla="*/ 3522 h 914400"/>
              <a:gd name="connsiteX138" fmla="*/ 1249944 w 1784371"/>
              <a:gd name="connsiteY138" fmla="*/ 23 h 914400"/>
              <a:gd name="connsiteX139" fmla="*/ 1250222 w 1784371"/>
              <a:gd name="connsiteY139" fmla="*/ 0 h 914400"/>
              <a:gd name="connsiteX140" fmla="*/ 1259993 w 1784371"/>
              <a:gd name="connsiteY140" fmla="*/ 3522 h 914400"/>
              <a:gd name="connsiteX141" fmla="*/ 1265713 w 1784371"/>
              <a:gd name="connsiteY141" fmla="*/ 8501 h 914400"/>
              <a:gd name="connsiteX142" fmla="*/ 1283177 w 1784371"/>
              <a:gd name="connsiteY142" fmla="*/ 25390 h 914400"/>
              <a:gd name="connsiteX143" fmla="*/ 1289743 w 1784371"/>
              <a:gd name="connsiteY143" fmla="*/ 31567 h 914400"/>
              <a:gd name="connsiteX144" fmla="*/ 1300999 w 1784371"/>
              <a:gd name="connsiteY144" fmla="*/ 21034 h 914400"/>
              <a:gd name="connsiteX145" fmla="*/ 1317857 w 1784371"/>
              <a:gd name="connsiteY145" fmla="*/ 4751 h 914400"/>
              <a:gd name="connsiteX146" fmla="*/ 1319269 w 1784371"/>
              <a:gd name="connsiteY146" fmla="*/ 3522 h 914400"/>
              <a:gd name="connsiteX147" fmla="*/ 1329319 w 1784371"/>
              <a:gd name="connsiteY147" fmla="*/ 23 h 914400"/>
              <a:gd name="connsiteX148" fmla="*/ 1329597 w 1784371"/>
              <a:gd name="connsiteY148" fmla="*/ 0 h 914400"/>
              <a:gd name="connsiteX149" fmla="*/ 1339369 w 1784371"/>
              <a:gd name="connsiteY149" fmla="*/ 3522 h 914400"/>
              <a:gd name="connsiteX150" fmla="*/ 1345089 w 1784371"/>
              <a:gd name="connsiteY150" fmla="*/ 8501 h 914400"/>
              <a:gd name="connsiteX151" fmla="*/ 1362552 w 1784371"/>
              <a:gd name="connsiteY151" fmla="*/ 25390 h 914400"/>
              <a:gd name="connsiteX152" fmla="*/ 1369119 w 1784371"/>
              <a:gd name="connsiteY152" fmla="*/ 31567 h 914400"/>
              <a:gd name="connsiteX153" fmla="*/ 1380374 w 1784371"/>
              <a:gd name="connsiteY153" fmla="*/ 21034 h 914400"/>
              <a:gd name="connsiteX154" fmla="*/ 1397233 w 1784371"/>
              <a:gd name="connsiteY154" fmla="*/ 4751 h 914400"/>
              <a:gd name="connsiteX155" fmla="*/ 1398645 w 1784371"/>
              <a:gd name="connsiteY155" fmla="*/ 3522 h 914400"/>
              <a:gd name="connsiteX156" fmla="*/ 1408695 w 1784371"/>
              <a:gd name="connsiteY156" fmla="*/ 23 h 914400"/>
              <a:gd name="connsiteX157" fmla="*/ 1408973 w 1784371"/>
              <a:gd name="connsiteY157" fmla="*/ 0 h 914400"/>
              <a:gd name="connsiteX158" fmla="*/ 1418744 w 1784371"/>
              <a:gd name="connsiteY158" fmla="*/ 3522 h 914400"/>
              <a:gd name="connsiteX159" fmla="*/ 1424464 w 1784371"/>
              <a:gd name="connsiteY159" fmla="*/ 8501 h 914400"/>
              <a:gd name="connsiteX160" fmla="*/ 1441928 w 1784371"/>
              <a:gd name="connsiteY160" fmla="*/ 25390 h 914400"/>
              <a:gd name="connsiteX161" fmla="*/ 1448494 w 1784371"/>
              <a:gd name="connsiteY161" fmla="*/ 31567 h 914400"/>
              <a:gd name="connsiteX162" fmla="*/ 1459750 w 1784371"/>
              <a:gd name="connsiteY162" fmla="*/ 21034 h 914400"/>
              <a:gd name="connsiteX163" fmla="*/ 1476608 w 1784371"/>
              <a:gd name="connsiteY163" fmla="*/ 4751 h 914400"/>
              <a:gd name="connsiteX164" fmla="*/ 1478020 w 1784371"/>
              <a:gd name="connsiteY164" fmla="*/ 3522 h 914400"/>
              <a:gd name="connsiteX165" fmla="*/ 1488070 w 1784371"/>
              <a:gd name="connsiteY165" fmla="*/ 23 h 914400"/>
              <a:gd name="connsiteX166" fmla="*/ 1488348 w 1784371"/>
              <a:gd name="connsiteY166" fmla="*/ 0 h 914400"/>
              <a:gd name="connsiteX167" fmla="*/ 1498120 w 1784371"/>
              <a:gd name="connsiteY167" fmla="*/ 3522 h 914400"/>
              <a:gd name="connsiteX168" fmla="*/ 1503840 w 1784371"/>
              <a:gd name="connsiteY168" fmla="*/ 8501 h 914400"/>
              <a:gd name="connsiteX169" fmla="*/ 1521303 w 1784371"/>
              <a:gd name="connsiteY169" fmla="*/ 25390 h 914400"/>
              <a:gd name="connsiteX170" fmla="*/ 1527870 w 1784371"/>
              <a:gd name="connsiteY170" fmla="*/ 31567 h 914400"/>
              <a:gd name="connsiteX171" fmla="*/ 1539125 w 1784371"/>
              <a:gd name="connsiteY171" fmla="*/ 21034 h 914400"/>
              <a:gd name="connsiteX172" fmla="*/ 1555984 w 1784371"/>
              <a:gd name="connsiteY172" fmla="*/ 4751 h 914400"/>
              <a:gd name="connsiteX173" fmla="*/ 1557396 w 1784371"/>
              <a:gd name="connsiteY173" fmla="*/ 3522 h 914400"/>
              <a:gd name="connsiteX174" fmla="*/ 1567446 w 1784371"/>
              <a:gd name="connsiteY174" fmla="*/ 23 h 914400"/>
              <a:gd name="connsiteX175" fmla="*/ 1567724 w 1784371"/>
              <a:gd name="connsiteY175" fmla="*/ 0 h 914400"/>
              <a:gd name="connsiteX176" fmla="*/ 1577496 w 1784371"/>
              <a:gd name="connsiteY176" fmla="*/ 3522 h 914400"/>
              <a:gd name="connsiteX177" fmla="*/ 1583216 w 1784371"/>
              <a:gd name="connsiteY177" fmla="*/ 8501 h 914400"/>
              <a:gd name="connsiteX178" fmla="*/ 1600679 w 1784371"/>
              <a:gd name="connsiteY178" fmla="*/ 25390 h 914400"/>
              <a:gd name="connsiteX179" fmla="*/ 1607245 w 1784371"/>
              <a:gd name="connsiteY179" fmla="*/ 31567 h 914400"/>
              <a:gd name="connsiteX180" fmla="*/ 1618501 w 1784371"/>
              <a:gd name="connsiteY180" fmla="*/ 21034 h 914400"/>
              <a:gd name="connsiteX181" fmla="*/ 1635359 w 1784371"/>
              <a:gd name="connsiteY181" fmla="*/ 4751 h 914400"/>
              <a:gd name="connsiteX182" fmla="*/ 1636772 w 1784371"/>
              <a:gd name="connsiteY182" fmla="*/ 3522 h 914400"/>
              <a:gd name="connsiteX183" fmla="*/ 1646821 w 1784371"/>
              <a:gd name="connsiteY183" fmla="*/ 23 h 914400"/>
              <a:gd name="connsiteX184" fmla="*/ 1647099 w 1784371"/>
              <a:gd name="connsiteY184" fmla="*/ 0 h 914400"/>
              <a:gd name="connsiteX185" fmla="*/ 1656871 w 1784371"/>
              <a:gd name="connsiteY185" fmla="*/ 3522 h 914400"/>
              <a:gd name="connsiteX186" fmla="*/ 1662591 w 1784371"/>
              <a:gd name="connsiteY186" fmla="*/ 8501 h 914400"/>
              <a:gd name="connsiteX187" fmla="*/ 1680055 w 1784371"/>
              <a:gd name="connsiteY187" fmla="*/ 25390 h 914400"/>
              <a:gd name="connsiteX188" fmla="*/ 1686621 w 1784371"/>
              <a:gd name="connsiteY188" fmla="*/ 31567 h 914400"/>
              <a:gd name="connsiteX189" fmla="*/ 1697876 w 1784371"/>
              <a:gd name="connsiteY189" fmla="*/ 21034 h 914400"/>
              <a:gd name="connsiteX190" fmla="*/ 1714735 w 1784371"/>
              <a:gd name="connsiteY190" fmla="*/ 4751 h 914400"/>
              <a:gd name="connsiteX191" fmla="*/ 1716147 w 1784371"/>
              <a:gd name="connsiteY191" fmla="*/ 3522 h 914400"/>
              <a:gd name="connsiteX192" fmla="*/ 1726197 w 1784371"/>
              <a:gd name="connsiteY192" fmla="*/ 23 h 914400"/>
              <a:gd name="connsiteX193" fmla="*/ 1726475 w 1784371"/>
              <a:gd name="connsiteY193" fmla="*/ 0 h 914400"/>
              <a:gd name="connsiteX194" fmla="*/ 1736247 w 1784371"/>
              <a:gd name="connsiteY194" fmla="*/ 3522 h 914400"/>
              <a:gd name="connsiteX195" fmla="*/ 1741967 w 1784371"/>
              <a:gd name="connsiteY195" fmla="*/ 8501 h 914400"/>
              <a:gd name="connsiteX196" fmla="*/ 1782155 w 1784371"/>
              <a:gd name="connsiteY196" fmla="*/ 45979 h 914400"/>
              <a:gd name="connsiteX197" fmla="*/ 1784371 w 1784371"/>
              <a:gd name="connsiteY197" fmla="*/ 47626 h 914400"/>
              <a:gd name="connsiteX198" fmla="*/ 1784371 w 1784371"/>
              <a:gd name="connsiteY198" fmla="*/ 879668 h 914400"/>
              <a:gd name="connsiteX199" fmla="*/ 0 w 1784371"/>
              <a:gd name="connsiteY199" fmla="*/ 879668 h 914400"/>
              <a:gd name="connsiteX200" fmla="*/ 0 w 1784371"/>
              <a:gd name="connsiteY200" fmla="*/ 47626 h 914400"/>
              <a:gd name="connsiteX201" fmla="*/ 8211 w 1784371"/>
              <a:gd name="connsiteY201" fmla="*/ 41556 h 914400"/>
              <a:gd name="connsiteX202" fmla="*/ 47848 w 1784371"/>
              <a:gd name="connsiteY202" fmla="*/ 4751 h 914400"/>
              <a:gd name="connsiteX203" fmla="*/ 49261 w 1784371"/>
              <a:gd name="connsiteY203" fmla="*/ 3522 h 914400"/>
              <a:gd name="connsiteX204" fmla="*/ 59310 w 1784371"/>
              <a:gd name="connsiteY204" fmla="*/ 23 h 914400"/>
              <a:gd name="connsiteX205" fmla="*/ 59588 w 1784371"/>
              <a:gd name="connsiteY20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784371" h="914400">
                <a:moveTo>
                  <a:pt x="0" y="897668"/>
                </a:moveTo>
                <a:lnTo>
                  <a:pt x="1784371" y="897668"/>
                </a:lnTo>
                <a:lnTo>
                  <a:pt x="1784371" y="914400"/>
                </a:lnTo>
                <a:lnTo>
                  <a:pt x="0" y="914400"/>
                </a:lnTo>
                <a:close/>
                <a:moveTo>
                  <a:pt x="59588" y="0"/>
                </a:moveTo>
                <a:cubicBezTo>
                  <a:pt x="63125" y="0"/>
                  <a:pt x="66662" y="1174"/>
                  <a:pt x="69360" y="3522"/>
                </a:cubicBezTo>
                <a:lnTo>
                  <a:pt x="75080" y="8501"/>
                </a:lnTo>
                <a:cubicBezTo>
                  <a:pt x="78906" y="12039"/>
                  <a:pt x="85286" y="18406"/>
                  <a:pt x="92544" y="25390"/>
                </a:cubicBezTo>
                <a:lnTo>
                  <a:pt x="99110" y="31567"/>
                </a:lnTo>
                <a:lnTo>
                  <a:pt x="110365" y="21034"/>
                </a:lnTo>
                <a:cubicBezTo>
                  <a:pt x="117577" y="14124"/>
                  <a:pt x="123803" y="7921"/>
                  <a:pt x="127224" y="4751"/>
                </a:cubicBezTo>
                <a:lnTo>
                  <a:pt x="128636" y="3522"/>
                </a:lnTo>
                <a:cubicBezTo>
                  <a:pt x="131405" y="1112"/>
                  <a:pt x="135057" y="-61"/>
                  <a:pt x="138686" y="23"/>
                </a:cubicBezTo>
                <a:cubicBezTo>
                  <a:pt x="138778" y="1"/>
                  <a:pt x="138871" y="0"/>
                  <a:pt x="138964" y="0"/>
                </a:cubicBezTo>
                <a:cubicBezTo>
                  <a:pt x="142500" y="0"/>
                  <a:pt x="146037" y="1174"/>
                  <a:pt x="148735" y="3522"/>
                </a:cubicBezTo>
                <a:lnTo>
                  <a:pt x="154456" y="8501"/>
                </a:lnTo>
                <a:cubicBezTo>
                  <a:pt x="158282" y="12039"/>
                  <a:pt x="164662" y="18406"/>
                  <a:pt x="171919" y="25390"/>
                </a:cubicBezTo>
                <a:lnTo>
                  <a:pt x="178486" y="31567"/>
                </a:lnTo>
                <a:lnTo>
                  <a:pt x="189741" y="21034"/>
                </a:lnTo>
                <a:cubicBezTo>
                  <a:pt x="196953" y="14124"/>
                  <a:pt x="203179" y="7921"/>
                  <a:pt x="206599" y="4751"/>
                </a:cubicBezTo>
                <a:lnTo>
                  <a:pt x="208012" y="3522"/>
                </a:lnTo>
                <a:cubicBezTo>
                  <a:pt x="210781" y="1112"/>
                  <a:pt x="214433" y="-61"/>
                  <a:pt x="218062" y="23"/>
                </a:cubicBezTo>
                <a:cubicBezTo>
                  <a:pt x="218153" y="1"/>
                  <a:pt x="218247" y="0"/>
                  <a:pt x="218340" y="0"/>
                </a:cubicBezTo>
                <a:cubicBezTo>
                  <a:pt x="221876" y="0"/>
                  <a:pt x="225413" y="1174"/>
                  <a:pt x="228111" y="3522"/>
                </a:cubicBezTo>
                <a:lnTo>
                  <a:pt x="233831" y="8501"/>
                </a:lnTo>
                <a:cubicBezTo>
                  <a:pt x="237657" y="12039"/>
                  <a:pt x="244038" y="18406"/>
                  <a:pt x="251295" y="25390"/>
                </a:cubicBezTo>
                <a:lnTo>
                  <a:pt x="257861" y="31567"/>
                </a:lnTo>
                <a:lnTo>
                  <a:pt x="269116" y="21034"/>
                </a:lnTo>
                <a:cubicBezTo>
                  <a:pt x="276329" y="14124"/>
                  <a:pt x="282554" y="7921"/>
                  <a:pt x="285975" y="4751"/>
                </a:cubicBezTo>
                <a:lnTo>
                  <a:pt x="287387" y="3522"/>
                </a:lnTo>
                <a:cubicBezTo>
                  <a:pt x="290156" y="1112"/>
                  <a:pt x="293808" y="-61"/>
                  <a:pt x="297437" y="23"/>
                </a:cubicBezTo>
                <a:cubicBezTo>
                  <a:pt x="297529" y="1"/>
                  <a:pt x="297622" y="0"/>
                  <a:pt x="297715" y="0"/>
                </a:cubicBezTo>
                <a:cubicBezTo>
                  <a:pt x="301252" y="0"/>
                  <a:pt x="304789" y="1174"/>
                  <a:pt x="307487" y="3522"/>
                </a:cubicBezTo>
                <a:lnTo>
                  <a:pt x="313207" y="8501"/>
                </a:lnTo>
                <a:cubicBezTo>
                  <a:pt x="317033" y="12039"/>
                  <a:pt x="323413" y="18406"/>
                  <a:pt x="330670" y="25390"/>
                </a:cubicBezTo>
                <a:lnTo>
                  <a:pt x="337237" y="31567"/>
                </a:lnTo>
                <a:lnTo>
                  <a:pt x="348492" y="21034"/>
                </a:lnTo>
                <a:cubicBezTo>
                  <a:pt x="355704" y="14124"/>
                  <a:pt x="361929" y="7921"/>
                  <a:pt x="365350" y="4751"/>
                </a:cubicBezTo>
                <a:lnTo>
                  <a:pt x="366763" y="3522"/>
                </a:lnTo>
                <a:cubicBezTo>
                  <a:pt x="369531" y="1112"/>
                  <a:pt x="373184" y="-61"/>
                  <a:pt x="376812" y="23"/>
                </a:cubicBezTo>
                <a:cubicBezTo>
                  <a:pt x="376904" y="1"/>
                  <a:pt x="376998" y="0"/>
                  <a:pt x="377090" y="0"/>
                </a:cubicBezTo>
                <a:cubicBezTo>
                  <a:pt x="380627" y="0"/>
                  <a:pt x="384164" y="1174"/>
                  <a:pt x="386862" y="3522"/>
                </a:cubicBezTo>
                <a:lnTo>
                  <a:pt x="392582" y="8501"/>
                </a:lnTo>
                <a:cubicBezTo>
                  <a:pt x="396408" y="12039"/>
                  <a:pt x="402788" y="18406"/>
                  <a:pt x="410046" y="25390"/>
                </a:cubicBezTo>
                <a:lnTo>
                  <a:pt x="416612" y="31567"/>
                </a:lnTo>
                <a:lnTo>
                  <a:pt x="427867" y="21034"/>
                </a:lnTo>
                <a:cubicBezTo>
                  <a:pt x="435080" y="14124"/>
                  <a:pt x="441305" y="7921"/>
                  <a:pt x="444726" y="4751"/>
                </a:cubicBezTo>
                <a:lnTo>
                  <a:pt x="446138" y="3522"/>
                </a:lnTo>
                <a:cubicBezTo>
                  <a:pt x="448907" y="1112"/>
                  <a:pt x="452559" y="-61"/>
                  <a:pt x="456188" y="23"/>
                </a:cubicBezTo>
                <a:cubicBezTo>
                  <a:pt x="456280" y="1"/>
                  <a:pt x="456373" y="0"/>
                  <a:pt x="456466" y="0"/>
                </a:cubicBezTo>
                <a:cubicBezTo>
                  <a:pt x="460002" y="0"/>
                  <a:pt x="463539" y="1174"/>
                  <a:pt x="466238" y="3522"/>
                </a:cubicBezTo>
                <a:lnTo>
                  <a:pt x="471958" y="8501"/>
                </a:lnTo>
                <a:cubicBezTo>
                  <a:pt x="475784" y="12039"/>
                  <a:pt x="482164" y="18406"/>
                  <a:pt x="489421" y="25390"/>
                </a:cubicBezTo>
                <a:lnTo>
                  <a:pt x="495988" y="31567"/>
                </a:lnTo>
                <a:lnTo>
                  <a:pt x="507243" y="21034"/>
                </a:lnTo>
                <a:cubicBezTo>
                  <a:pt x="514455" y="14124"/>
                  <a:pt x="520681" y="7921"/>
                  <a:pt x="524101" y="4751"/>
                </a:cubicBezTo>
                <a:lnTo>
                  <a:pt x="525514" y="3522"/>
                </a:lnTo>
                <a:cubicBezTo>
                  <a:pt x="528283" y="1112"/>
                  <a:pt x="531935" y="-61"/>
                  <a:pt x="535563" y="23"/>
                </a:cubicBezTo>
                <a:cubicBezTo>
                  <a:pt x="535655" y="1"/>
                  <a:pt x="535749" y="0"/>
                  <a:pt x="535842" y="0"/>
                </a:cubicBezTo>
                <a:cubicBezTo>
                  <a:pt x="539378" y="0"/>
                  <a:pt x="542915" y="1174"/>
                  <a:pt x="545613" y="3522"/>
                </a:cubicBezTo>
                <a:lnTo>
                  <a:pt x="551333" y="8501"/>
                </a:lnTo>
                <a:cubicBezTo>
                  <a:pt x="555159" y="12039"/>
                  <a:pt x="561540" y="18406"/>
                  <a:pt x="568797" y="25390"/>
                </a:cubicBezTo>
                <a:lnTo>
                  <a:pt x="575363" y="31567"/>
                </a:lnTo>
                <a:lnTo>
                  <a:pt x="586619" y="21034"/>
                </a:lnTo>
                <a:cubicBezTo>
                  <a:pt x="593831" y="14124"/>
                  <a:pt x="600056" y="7921"/>
                  <a:pt x="603477" y="4751"/>
                </a:cubicBezTo>
                <a:lnTo>
                  <a:pt x="604889" y="3522"/>
                </a:lnTo>
                <a:cubicBezTo>
                  <a:pt x="607658" y="1112"/>
                  <a:pt x="611310" y="-61"/>
                  <a:pt x="614939" y="23"/>
                </a:cubicBezTo>
                <a:cubicBezTo>
                  <a:pt x="615031" y="1"/>
                  <a:pt x="615124" y="0"/>
                  <a:pt x="615217" y="0"/>
                </a:cubicBezTo>
                <a:cubicBezTo>
                  <a:pt x="618753" y="0"/>
                  <a:pt x="622290" y="1174"/>
                  <a:pt x="624989" y="3522"/>
                </a:cubicBezTo>
                <a:lnTo>
                  <a:pt x="630709" y="8501"/>
                </a:lnTo>
                <a:cubicBezTo>
                  <a:pt x="634535" y="12039"/>
                  <a:pt x="640915" y="18406"/>
                  <a:pt x="648172" y="25390"/>
                </a:cubicBezTo>
                <a:lnTo>
                  <a:pt x="654739" y="31567"/>
                </a:lnTo>
                <a:lnTo>
                  <a:pt x="665994" y="21034"/>
                </a:lnTo>
                <a:cubicBezTo>
                  <a:pt x="673206" y="14124"/>
                  <a:pt x="679432" y="7921"/>
                  <a:pt x="682853" y="4751"/>
                </a:cubicBezTo>
                <a:lnTo>
                  <a:pt x="684265" y="3522"/>
                </a:lnTo>
                <a:cubicBezTo>
                  <a:pt x="687034" y="1112"/>
                  <a:pt x="690686" y="-61"/>
                  <a:pt x="694315" y="23"/>
                </a:cubicBezTo>
                <a:cubicBezTo>
                  <a:pt x="694407" y="1"/>
                  <a:pt x="694500" y="0"/>
                  <a:pt x="694593" y="0"/>
                </a:cubicBezTo>
                <a:cubicBezTo>
                  <a:pt x="698129" y="0"/>
                  <a:pt x="701666" y="1174"/>
                  <a:pt x="704364" y="3522"/>
                </a:cubicBezTo>
                <a:lnTo>
                  <a:pt x="710085" y="8501"/>
                </a:lnTo>
                <a:cubicBezTo>
                  <a:pt x="713910" y="12039"/>
                  <a:pt x="720291" y="18406"/>
                  <a:pt x="727548" y="25390"/>
                </a:cubicBezTo>
                <a:lnTo>
                  <a:pt x="734114" y="31567"/>
                </a:lnTo>
                <a:lnTo>
                  <a:pt x="745369" y="21034"/>
                </a:lnTo>
                <a:cubicBezTo>
                  <a:pt x="752582" y="14124"/>
                  <a:pt x="758807" y="7921"/>
                  <a:pt x="762228" y="4751"/>
                </a:cubicBezTo>
                <a:lnTo>
                  <a:pt x="763640" y="3522"/>
                </a:lnTo>
                <a:cubicBezTo>
                  <a:pt x="766409" y="1112"/>
                  <a:pt x="770062" y="-61"/>
                  <a:pt x="773690" y="23"/>
                </a:cubicBezTo>
                <a:cubicBezTo>
                  <a:pt x="773782" y="1"/>
                  <a:pt x="773875" y="0"/>
                  <a:pt x="773968" y="0"/>
                </a:cubicBezTo>
                <a:cubicBezTo>
                  <a:pt x="777505" y="0"/>
                  <a:pt x="781042" y="1174"/>
                  <a:pt x="783740" y="3522"/>
                </a:cubicBezTo>
                <a:lnTo>
                  <a:pt x="789460" y="8501"/>
                </a:lnTo>
                <a:cubicBezTo>
                  <a:pt x="793286" y="12039"/>
                  <a:pt x="799666" y="18406"/>
                  <a:pt x="806923" y="25390"/>
                </a:cubicBezTo>
                <a:lnTo>
                  <a:pt x="813490" y="31567"/>
                </a:lnTo>
                <a:lnTo>
                  <a:pt x="824745" y="21034"/>
                </a:lnTo>
                <a:cubicBezTo>
                  <a:pt x="831957" y="14124"/>
                  <a:pt x="838183" y="7921"/>
                  <a:pt x="841604" y="4751"/>
                </a:cubicBezTo>
                <a:lnTo>
                  <a:pt x="843016" y="3522"/>
                </a:lnTo>
                <a:cubicBezTo>
                  <a:pt x="845785" y="1112"/>
                  <a:pt x="849437" y="-61"/>
                  <a:pt x="853066" y="23"/>
                </a:cubicBezTo>
                <a:cubicBezTo>
                  <a:pt x="853158" y="1"/>
                  <a:pt x="853251" y="0"/>
                  <a:pt x="853344" y="0"/>
                </a:cubicBezTo>
                <a:cubicBezTo>
                  <a:pt x="856880" y="0"/>
                  <a:pt x="860417" y="1174"/>
                  <a:pt x="863116" y="3522"/>
                </a:cubicBezTo>
                <a:lnTo>
                  <a:pt x="868836" y="8501"/>
                </a:lnTo>
                <a:cubicBezTo>
                  <a:pt x="872661" y="12039"/>
                  <a:pt x="879042" y="18406"/>
                  <a:pt x="886299" y="25390"/>
                </a:cubicBezTo>
                <a:lnTo>
                  <a:pt x="892865" y="31567"/>
                </a:lnTo>
                <a:lnTo>
                  <a:pt x="904121" y="21034"/>
                </a:lnTo>
                <a:cubicBezTo>
                  <a:pt x="911333" y="14124"/>
                  <a:pt x="917558" y="7921"/>
                  <a:pt x="920979" y="4751"/>
                </a:cubicBezTo>
                <a:lnTo>
                  <a:pt x="922391" y="3522"/>
                </a:lnTo>
                <a:cubicBezTo>
                  <a:pt x="925160" y="1112"/>
                  <a:pt x="928813" y="-61"/>
                  <a:pt x="932441" y="23"/>
                </a:cubicBezTo>
                <a:cubicBezTo>
                  <a:pt x="932533" y="1"/>
                  <a:pt x="932627" y="0"/>
                  <a:pt x="932719" y="0"/>
                </a:cubicBezTo>
                <a:cubicBezTo>
                  <a:pt x="936256" y="0"/>
                  <a:pt x="939793" y="1174"/>
                  <a:pt x="942491" y="3522"/>
                </a:cubicBezTo>
                <a:lnTo>
                  <a:pt x="948211" y="8501"/>
                </a:lnTo>
                <a:cubicBezTo>
                  <a:pt x="952037" y="12039"/>
                  <a:pt x="958417" y="18406"/>
                  <a:pt x="965675" y="25390"/>
                </a:cubicBezTo>
                <a:lnTo>
                  <a:pt x="972241" y="31567"/>
                </a:lnTo>
                <a:lnTo>
                  <a:pt x="983496" y="21034"/>
                </a:lnTo>
                <a:cubicBezTo>
                  <a:pt x="990709" y="14124"/>
                  <a:pt x="996934" y="7921"/>
                  <a:pt x="1000355" y="4751"/>
                </a:cubicBezTo>
                <a:lnTo>
                  <a:pt x="1001767" y="3522"/>
                </a:lnTo>
                <a:cubicBezTo>
                  <a:pt x="1004536" y="1112"/>
                  <a:pt x="1008188" y="-61"/>
                  <a:pt x="1011817" y="23"/>
                </a:cubicBezTo>
                <a:cubicBezTo>
                  <a:pt x="1011909" y="1"/>
                  <a:pt x="1012002" y="0"/>
                  <a:pt x="1012095" y="0"/>
                </a:cubicBezTo>
                <a:cubicBezTo>
                  <a:pt x="1015631" y="0"/>
                  <a:pt x="1019168" y="1174"/>
                  <a:pt x="1021867" y="3522"/>
                </a:cubicBezTo>
                <a:lnTo>
                  <a:pt x="1027587" y="8501"/>
                </a:lnTo>
                <a:cubicBezTo>
                  <a:pt x="1031413" y="12039"/>
                  <a:pt x="1037793" y="18406"/>
                  <a:pt x="1045050" y="25390"/>
                </a:cubicBezTo>
                <a:lnTo>
                  <a:pt x="1051617" y="31567"/>
                </a:lnTo>
                <a:lnTo>
                  <a:pt x="1062872" y="21034"/>
                </a:lnTo>
                <a:cubicBezTo>
                  <a:pt x="1070084" y="14124"/>
                  <a:pt x="1076309" y="7921"/>
                  <a:pt x="1079730" y="4751"/>
                </a:cubicBezTo>
                <a:lnTo>
                  <a:pt x="1081143" y="3522"/>
                </a:lnTo>
                <a:cubicBezTo>
                  <a:pt x="1083911" y="1112"/>
                  <a:pt x="1087564" y="-61"/>
                  <a:pt x="1091192" y="23"/>
                </a:cubicBezTo>
                <a:cubicBezTo>
                  <a:pt x="1091284" y="1"/>
                  <a:pt x="1091378" y="0"/>
                  <a:pt x="1091470" y="0"/>
                </a:cubicBezTo>
                <a:cubicBezTo>
                  <a:pt x="1095007" y="0"/>
                  <a:pt x="1098544" y="1174"/>
                  <a:pt x="1101242" y="3522"/>
                </a:cubicBezTo>
                <a:lnTo>
                  <a:pt x="1106962" y="8501"/>
                </a:lnTo>
                <a:cubicBezTo>
                  <a:pt x="1110788" y="12039"/>
                  <a:pt x="1117168" y="18406"/>
                  <a:pt x="1124426" y="25390"/>
                </a:cubicBezTo>
                <a:lnTo>
                  <a:pt x="1130992" y="31567"/>
                </a:lnTo>
                <a:lnTo>
                  <a:pt x="1142247" y="21034"/>
                </a:lnTo>
                <a:cubicBezTo>
                  <a:pt x="1149459" y="14124"/>
                  <a:pt x="1155685" y="7921"/>
                  <a:pt x="1159106" y="4751"/>
                </a:cubicBezTo>
                <a:lnTo>
                  <a:pt x="1160518" y="3522"/>
                </a:lnTo>
                <a:cubicBezTo>
                  <a:pt x="1163287" y="1112"/>
                  <a:pt x="1166940" y="-61"/>
                  <a:pt x="1170568" y="23"/>
                </a:cubicBezTo>
                <a:cubicBezTo>
                  <a:pt x="1170660" y="1"/>
                  <a:pt x="1170753" y="0"/>
                  <a:pt x="1170846" y="0"/>
                </a:cubicBezTo>
                <a:cubicBezTo>
                  <a:pt x="1174382" y="0"/>
                  <a:pt x="1177919" y="1174"/>
                  <a:pt x="1180618" y="3522"/>
                </a:cubicBezTo>
                <a:lnTo>
                  <a:pt x="1186338" y="8501"/>
                </a:lnTo>
                <a:cubicBezTo>
                  <a:pt x="1190164" y="12039"/>
                  <a:pt x="1196544" y="18406"/>
                  <a:pt x="1203801" y="25390"/>
                </a:cubicBezTo>
                <a:lnTo>
                  <a:pt x="1210368" y="31567"/>
                </a:lnTo>
                <a:lnTo>
                  <a:pt x="1221623" y="21034"/>
                </a:lnTo>
                <a:cubicBezTo>
                  <a:pt x="1228835" y="14124"/>
                  <a:pt x="1235061" y="7921"/>
                  <a:pt x="1238481" y="4751"/>
                </a:cubicBezTo>
                <a:lnTo>
                  <a:pt x="1239894" y="3522"/>
                </a:lnTo>
                <a:cubicBezTo>
                  <a:pt x="1242663" y="1112"/>
                  <a:pt x="1246315" y="-61"/>
                  <a:pt x="1249944" y="23"/>
                </a:cubicBezTo>
                <a:cubicBezTo>
                  <a:pt x="1250035" y="1"/>
                  <a:pt x="1250129" y="0"/>
                  <a:pt x="1250222" y="0"/>
                </a:cubicBezTo>
                <a:cubicBezTo>
                  <a:pt x="1253758" y="0"/>
                  <a:pt x="1257295" y="1174"/>
                  <a:pt x="1259993" y="3522"/>
                </a:cubicBezTo>
                <a:lnTo>
                  <a:pt x="1265713" y="8501"/>
                </a:lnTo>
                <a:cubicBezTo>
                  <a:pt x="1269539" y="12039"/>
                  <a:pt x="1275920" y="18406"/>
                  <a:pt x="1283177" y="25390"/>
                </a:cubicBezTo>
                <a:lnTo>
                  <a:pt x="1289743" y="31567"/>
                </a:lnTo>
                <a:lnTo>
                  <a:pt x="1300999" y="21034"/>
                </a:lnTo>
                <a:cubicBezTo>
                  <a:pt x="1308211" y="14124"/>
                  <a:pt x="1314436" y="7921"/>
                  <a:pt x="1317857" y="4751"/>
                </a:cubicBezTo>
                <a:lnTo>
                  <a:pt x="1319269" y="3522"/>
                </a:lnTo>
                <a:cubicBezTo>
                  <a:pt x="1322038" y="1112"/>
                  <a:pt x="1325691" y="-61"/>
                  <a:pt x="1329319" y="23"/>
                </a:cubicBezTo>
                <a:cubicBezTo>
                  <a:pt x="1329411" y="1"/>
                  <a:pt x="1329504" y="0"/>
                  <a:pt x="1329597" y="0"/>
                </a:cubicBezTo>
                <a:cubicBezTo>
                  <a:pt x="1333134" y="0"/>
                  <a:pt x="1336671" y="1174"/>
                  <a:pt x="1339369" y="3522"/>
                </a:cubicBezTo>
                <a:lnTo>
                  <a:pt x="1345089" y="8501"/>
                </a:lnTo>
                <a:cubicBezTo>
                  <a:pt x="1348915" y="12039"/>
                  <a:pt x="1355295" y="18406"/>
                  <a:pt x="1362552" y="25390"/>
                </a:cubicBezTo>
                <a:lnTo>
                  <a:pt x="1369119" y="31567"/>
                </a:lnTo>
                <a:lnTo>
                  <a:pt x="1380374" y="21034"/>
                </a:lnTo>
                <a:cubicBezTo>
                  <a:pt x="1387586" y="14124"/>
                  <a:pt x="1393812" y="7921"/>
                  <a:pt x="1397233" y="4751"/>
                </a:cubicBezTo>
                <a:lnTo>
                  <a:pt x="1398645" y="3522"/>
                </a:lnTo>
                <a:cubicBezTo>
                  <a:pt x="1401414" y="1112"/>
                  <a:pt x="1405066" y="-61"/>
                  <a:pt x="1408695" y="23"/>
                </a:cubicBezTo>
                <a:cubicBezTo>
                  <a:pt x="1408787" y="1"/>
                  <a:pt x="1408880" y="0"/>
                  <a:pt x="1408973" y="0"/>
                </a:cubicBezTo>
                <a:cubicBezTo>
                  <a:pt x="1412509" y="0"/>
                  <a:pt x="1416046" y="1174"/>
                  <a:pt x="1418744" y="3522"/>
                </a:cubicBezTo>
                <a:lnTo>
                  <a:pt x="1424464" y="8501"/>
                </a:lnTo>
                <a:cubicBezTo>
                  <a:pt x="1428290" y="12039"/>
                  <a:pt x="1434671" y="18406"/>
                  <a:pt x="1441928" y="25390"/>
                </a:cubicBezTo>
                <a:lnTo>
                  <a:pt x="1448494" y="31567"/>
                </a:lnTo>
                <a:lnTo>
                  <a:pt x="1459750" y="21034"/>
                </a:lnTo>
                <a:cubicBezTo>
                  <a:pt x="1466962" y="14124"/>
                  <a:pt x="1473187" y="7921"/>
                  <a:pt x="1476608" y="4751"/>
                </a:cubicBezTo>
                <a:lnTo>
                  <a:pt x="1478020" y="3522"/>
                </a:lnTo>
                <a:cubicBezTo>
                  <a:pt x="1480789" y="1112"/>
                  <a:pt x="1484442" y="-61"/>
                  <a:pt x="1488070" y="23"/>
                </a:cubicBezTo>
                <a:cubicBezTo>
                  <a:pt x="1488162" y="1"/>
                  <a:pt x="1488255" y="0"/>
                  <a:pt x="1488348" y="0"/>
                </a:cubicBezTo>
                <a:cubicBezTo>
                  <a:pt x="1491885" y="0"/>
                  <a:pt x="1495422" y="1174"/>
                  <a:pt x="1498120" y="3522"/>
                </a:cubicBezTo>
                <a:lnTo>
                  <a:pt x="1503840" y="8501"/>
                </a:lnTo>
                <a:cubicBezTo>
                  <a:pt x="1507666" y="12039"/>
                  <a:pt x="1514046" y="18406"/>
                  <a:pt x="1521303" y="25390"/>
                </a:cubicBezTo>
                <a:lnTo>
                  <a:pt x="1527870" y="31567"/>
                </a:lnTo>
                <a:lnTo>
                  <a:pt x="1539125" y="21034"/>
                </a:lnTo>
                <a:cubicBezTo>
                  <a:pt x="1546337" y="14124"/>
                  <a:pt x="1552563" y="7921"/>
                  <a:pt x="1555984" y="4751"/>
                </a:cubicBezTo>
                <a:lnTo>
                  <a:pt x="1557396" y="3522"/>
                </a:lnTo>
                <a:cubicBezTo>
                  <a:pt x="1560165" y="1112"/>
                  <a:pt x="1563817" y="-61"/>
                  <a:pt x="1567446" y="23"/>
                </a:cubicBezTo>
                <a:cubicBezTo>
                  <a:pt x="1567538" y="1"/>
                  <a:pt x="1567631" y="0"/>
                  <a:pt x="1567724" y="0"/>
                </a:cubicBezTo>
                <a:cubicBezTo>
                  <a:pt x="1571260" y="0"/>
                  <a:pt x="1574797" y="1174"/>
                  <a:pt x="1577496" y="3522"/>
                </a:cubicBezTo>
                <a:lnTo>
                  <a:pt x="1583216" y="8501"/>
                </a:lnTo>
                <a:cubicBezTo>
                  <a:pt x="1587041" y="12039"/>
                  <a:pt x="1593422" y="18406"/>
                  <a:pt x="1600679" y="25390"/>
                </a:cubicBezTo>
                <a:lnTo>
                  <a:pt x="1607245" y="31567"/>
                </a:lnTo>
                <a:lnTo>
                  <a:pt x="1618501" y="21034"/>
                </a:lnTo>
                <a:cubicBezTo>
                  <a:pt x="1625713" y="14124"/>
                  <a:pt x="1631938" y="7921"/>
                  <a:pt x="1635359" y="4751"/>
                </a:cubicBezTo>
                <a:lnTo>
                  <a:pt x="1636772" y="3522"/>
                </a:lnTo>
                <a:cubicBezTo>
                  <a:pt x="1639540" y="1112"/>
                  <a:pt x="1643193" y="-61"/>
                  <a:pt x="1646821" y="23"/>
                </a:cubicBezTo>
                <a:cubicBezTo>
                  <a:pt x="1646913" y="1"/>
                  <a:pt x="1647007" y="0"/>
                  <a:pt x="1647099" y="0"/>
                </a:cubicBezTo>
                <a:cubicBezTo>
                  <a:pt x="1650636" y="0"/>
                  <a:pt x="1654173" y="1174"/>
                  <a:pt x="1656871" y="3522"/>
                </a:cubicBezTo>
                <a:lnTo>
                  <a:pt x="1662591" y="8501"/>
                </a:lnTo>
                <a:cubicBezTo>
                  <a:pt x="1666417" y="12039"/>
                  <a:pt x="1672797" y="18406"/>
                  <a:pt x="1680055" y="25390"/>
                </a:cubicBezTo>
                <a:lnTo>
                  <a:pt x="1686621" y="31567"/>
                </a:lnTo>
                <a:lnTo>
                  <a:pt x="1697876" y="21034"/>
                </a:lnTo>
                <a:cubicBezTo>
                  <a:pt x="1705089" y="14124"/>
                  <a:pt x="1711314" y="7921"/>
                  <a:pt x="1714735" y="4751"/>
                </a:cubicBezTo>
                <a:lnTo>
                  <a:pt x="1716147" y="3522"/>
                </a:lnTo>
                <a:cubicBezTo>
                  <a:pt x="1718916" y="1112"/>
                  <a:pt x="1722569" y="-61"/>
                  <a:pt x="1726197" y="23"/>
                </a:cubicBezTo>
                <a:cubicBezTo>
                  <a:pt x="1726289" y="1"/>
                  <a:pt x="1726382" y="0"/>
                  <a:pt x="1726475" y="0"/>
                </a:cubicBezTo>
                <a:cubicBezTo>
                  <a:pt x="1730011" y="0"/>
                  <a:pt x="1733548" y="1174"/>
                  <a:pt x="1736247" y="3522"/>
                </a:cubicBezTo>
                <a:lnTo>
                  <a:pt x="1741967" y="8501"/>
                </a:lnTo>
                <a:cubicBezTo>
                  <a:pt x="1749618" y="15576"/>
                  <a:pt x="1767489" y="33969"/>
                  <a:pt x="1782155" y="45979"/>
                </a:cubicBezTo>
                <a:lnTo>
                  <a:pt x="1784371" y="47626"/>
                </a:lnTo>
                <a:lnTo>
                  <a:pt x="1784371" y="879668"/>
                </a:lnTo>
                <a:lnTo>
                  <a:pt x="0" y="879668"/>
                </a:lnTo>
                <a:lnTo>
                  <a:pt x="0" y="47626"/>
                </a:lnTo>
                <a:lnTo>
                  <a:pt x="8211" y="41556"/>
                </a:lnTo>
                <a:cubicBezTo>
                  <a:pt x="22946" y="29564"/>
                  <a:pt x="41007" y="11090"/>
                  <a:pt x="47848" y="4751"/>
                </a:cubicBezTo>
                <a:lnTo>
                  <a:pt x="49261" y="3522"/>
                </a:lnTo>
                <a:cubicBezTo>
                  <a:pt x="52030" y="1112"/>
                  <a:pt x="55682" y="-61"/>
                  <a:pt x="59310" y="23"/>
                </a:cubicBezTo>
                <a:cubicBezTo>
                  <a:pt x="59402" y="1"/>
                  <a:pt x="59496" y="0"/>
                  <a:pt x="59588" y="0"/>
                </a:cubicBezTo>
                <a:close/>
              </a:path>
            </a:pathLst>
          </a:custGeom>
          <a:solidFill>
            <a:srgbClr val="4D43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dirty="0" smtClean="0">
                <a:solidFill>
                  <a:srgbClr val="FFFFFF"/>
                </a:solidFill>
                <a:latin typeface="微软雅黑" panose="020B0503020204020204" pitchFamily="34" charset="-122"/>
                <a:ea typeface="微软雅黑" panose="020B0503020204020204" pitchFamily="34" charset="-122"/>
              </a:rPr>
              <a:t>新能源汽车营销、售后</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3" name="MH_Other_3"/>
          <p:cNvSpPr/>
          <p:nvPr>
            <p:custDataLst>
              <p:tags r:id="rId10"/>
            </p:custDataLst>
          </p:nvPr>
        </p:nvSpPr>
        <p:spPr>
          <a:xfrm>
            <a:off x="8825641" y="1953463"/>
            <a:ext cx="1487486" cy="473887"/>
          </a:xfrm>
          <a:custGeom>
            <a:avLst/>
            <a:gdLst>
              <a:gd name="connsiteX0" fmla="*/ 773625 w 978201"/>
              <a:gd name="connsiteY0" fmla="*/ 28 h 319924"/>
              <a:gd name="connsiteX1" fmla="*/ 881754 w 978201"/>
              <a:gd name="connsiteY1" fmla="*/ 75074 h 319924"/>
              <a:gd name="connsiteX2" fmla="*/ 978201 w 978201"/>
              <a:gd name="connsiteY2" fmla="*/ 317435 h 319924"/>
              <a:gd name="connsiteX3" fmla="*/ 975543 w 978201"/>
              <a:gd name="connsiteY3" fmla="*/ 319923 h 319924"/>
              <a:gd name="connsiteX4" fmla="*/ 968976 w 978201"/>
              <a:gd name="connsiteY4" fmla="*/ 313746 h 319924"/>
              <a:gd name="connsiteX5" fmla="*/ 951512 w 978201"/>
              <a:gd name="connsiteY5" fmla="*/ 296857 h 319924"/>
              <a:gd name="connsiteX6" fmla="*/ 945792 w 978201"/>
              <a:gd name="connsiteY6" fmla="*/ 291879 h 319924"/>
              <a:gd name="connsiteX7" fmla="*/ 936020 w 978201"/>
              <a:gd name="connsiteY7" fmla="*/ 288356 h 319924"/>
              <a:gd name="connsiteX8" fmla="*/ 935742 w 978201"/>
              <a:gd name="connsiteY8" fmla="*/ 288379 h 319924"/>
              <a:gd name="connsiteX9" fmla="*/ 925693 w 978201"/>
              <a:gd name="connsiteY9" fmla="*/ 291878 h 319924"/>
              <a:gd name="connsiteX10" fmla="*/ 924280 w 978201"/>
              <a:gd name="connsiteY10" fmla="*/ 293108 h 319924"/>
              <a:gd name="connsiteX11" fmla="*/ 907423 w 978201"/>
              <a:gd name="connsiteY11" fmla="*/ 309390 h 319924"/>
              <a:gd name="connsiteX12" fmla="*/ 896166 w 978201"/>
              <a:gd name="connsiteY12" fmla="*/ 319923 h 319924"/>
              <a:gd name="connsiteX13" fmla="*/ 889600 w 978201"/>
              <a:gd name="connsiteY13" fmla="*/ 313746 h 319924"/>
              <a:gd name="connsiteX14" fmla="*/ 872137 w 978201"/>
              <a:gd name="connsiteY14" fmla="*/ 296857 h 319924"/>
              <a:gd name="connsiteX15" fmla="*/ 866417 w 978201"/>
              <a:gd name="connsiteY15" fmla="*/ 291878 h 319924"/>
              <a:gd name="connsiteX16" fmla="*/ 856645 w 978201"/>
              <a:gd name="connsiteY16" fmla="*/ 288357 h 319924"/>
              <a:gd name="connsiteX17" fmla="*/ 856367 w 978201"/>
              <a:gd name="connsiteY17" fmla="*/ 288379 h 319924"/>
              <a:gd name="connsiteX18" fmla="*/ 846317 w 978201"/>
              <a:gd name="connsiteY18" fmla="*/ 291878 h 319924"/>
              <a:gd name="connsiteX19" fmla="*/ 844906 w 978201"/>
              <a:gd name="connsiteY19" fmla="*/ 293107 h 319924"/>
              <a:gd name="connsiteX20" fmla="*/ 828047 w 978201"/>
              <a:gd name="connsiteY20" fmla="*/ 309390 h 319924"/>
              <a:gd name="connsiteX21" fmla="*/ 816792 w 978201"/>
              <a:gd name="connsiteY21" fmla="*/ 319923 h 319924"/>
              <a:gd name="connsiteX22" fmla="*/ 810224 w 978201"/>
              <a:gd name="connsiteY22" fmla="*/ 313746 h 319924"/>
              <a:gd name="connsiteX23" fmla="*/ 792761 w 978201"/>
              <a:gd name="connsiteY23" fmla="*/ 296857 h 319924"/>
              <a:gd name="connsiteX24" fmla="*/ 787042 w 978201"/>
              <a:gd name="connsiteY24" fmla="*/ 291878 h 319924"/>
              <a:gd name="connsiteX25" fmla="*/ 777269 w 978201"/>
              <a:gd name="connsiteY25" fmla="*/ 288357 h 319924"/>
              <a:gd name="connsiteX26" fmla="*/ 776992 w 978201"/>
              <a:gd name="connsiteY26" fmla="*/ 288379 h 319924"/>
              <a:gd name="connsiteX27" fmla="*/ 766941 w 978201"/>
              <a:gd name="connsiteY27" fmla="*/ 291878 h 319924"/>
              <a:gd name="connsiteX28" fmla="*/ 765530 w 978201"/>
              <a:gd name="connsiteY28" fmla="*/ 293107 h 319924"/>
              <a:gd name="connsiteX29" fmla="*/ 748672 w 978201"/>
              <a:gd name="connsiteY29" fmla="*/ 309390 h 319924"/>
              <a:gd name="connsiteX30" fmla="*/ 737415 w 978201"/>
              <a:gd name="connsiteY30" fmla="*/ 319923 h 319924"/>
              <a:gd name="connsiteX31" fmla="*/ 730849 w 978201"/>
              <a:gd name="connsiteY31" fmla="*/ 313746 h 319924"/>
              <a:gd name="connsiteX32" fmla="*/ 713385 w 978201"/>
              <a:gd name="connsiteY32" fmla="*/ 296858 h 319924"/>
              <a:gd name="connsiteX33" fmla="*/ 707665 w 978201"/>
              <a:gd name="connsiteY33" fmla="*/ 291878 h 319924"/>
              <a:gd name="connsiteX34" fmla="*/ 697894 w 978201"/>
              <a:gd name="connsiteY34" fmla="*/ 288356 h 319924"/>
              <a:gd name="connsiteX35" fmla="*/ 697617 w 978201"/>
              <a:gd name="connsiteY35" fmla="*/ 288379 h 319924"/>
              <a:gd name="connsiteX36" fmla="*/ 687566 w 978201"/>
              <a:gd name="connsiteY36" fmla="*/ 291878 h 319924"/>
              <a:gd name="connsiteX37" fmla="*/ 686155 w 978201"/>
              <a:gd name="connsiteY37" fmla="*/ 293107 h 319924"/>
              <a:gd name="connsiteX38" fmla="*/ 669295 w 978201"/>
              <a:gd name="connsiteY38" fmla="*/ 309390 h 319924"/>
              <a:gd name="connsiteX39" fmla="*/ 658040 w 978201"/>
              <a:gd name="connsiteY39" fmla="*/ 319923 h 319924"/>
              <a:gd name="connsiteX40" fmla="*/ 651473 w 978201"/>
              <a:gd name="connsiteY40" fmla="*/ 313746 h 319924"/>
              <a:gd name="connsiteX41" fmla="*/ 634010 w 978201"/>
              <a:gd name="connsiteY41" fmla="*/ 296857 h 319924"/>
              <a:gd name="connsiteX42" fmla="*/ 628291 w 978201"/>
              <a:gd name="connsiteY42" fmla="*/ 291878 h 319924"/>
              <a:gd name="connsiteX43" fmla="*/ 618519 w 978201"/>
              <a:gd name="connsiteY43" fmla="*/ 288356 h 319924"/>
              <a:gd name="connsiteX44" fmla="*/ 618241 w 978201"/>
              <a:gd name="connsiteY44" fmla="*/ 288379 h 319924"/>
              <a:gd name="connsiteX45" fmla="*/ 608190 w 978201"/>
              <a:gd name="connsiteY45" fmla="*/ 291878 h 319924"/>
              <a:gd name="connsiteX46" fmla="*/ 606779 w 978201"/>
              <a:gd name="connsiteY46" fmla="*/ 293107 h 319924"/>
              <a:gd name="connsiteX47" fmla="*/ 589921 w 978201"/>
              <a:gd name="connsiteY47" fmla="*/ 309390 h 319924"/>
              <a:gd name="connsiteX48" fmla="*/ 578664 w 978201"/>
              <a:gd name="connsiteY48" fmla="*/ 319923 h 319924"/>
              <a:gd name="connsiteX49" fmla="*/ 572098 w 978201"/>
              <a:gd name="connsiteY49" fmla="*/ 313746 h 319924"/>
              <a:gd name="connsiteX50" fmla="*/ 554635 w 978201"/>
              <a:gd name="connsiteY50" fmla="*/ 296857 h 319924"/>
              <a:gd name="connsiteX51" fmla="*/ 548914 w 978201"/>
              <a:gd name="connsiteY51" fmla="*/ 291878 h 319924"/>
              <a:gd name="connsiteX52" fmla="*/ 539144 w 978201"/>
              <a:gd name="connsiteY52" fmla="*/ 288356 h 319924"/>
              <a:gd name="connsiteX53" fmla="*/ 538865 w 978201"/>
              <a:gd name="connsiteY53" fmla="*/ 288379 h 319924"/>
              <a:gd name="connsiteX54" fmla="*/ 528815 w 978201"/>
              <a:gd name="connsiteY54" fmla="*/ 291878 h 319924"/>
              <a:gd name="connsiteX55" fmla="*/ 527402 w 978201"/>
              <a:gd name="connsiteY55" fmla="*/ 293107 h 319924"/>
              <a:gd name="connsiteX56" fmla="*/ 510544 w 978201"/>
              <a:gd name="connsiteY56" fmla="*/ 309390 h 319924"/>
              <a:gd name="connsiteX57" fmla="*/ 499289 w 978201"/>
              <a:gd name="connsiteY57" fmla="*/ 319923 h 319924"/>
              <a:gd name="connsiteX58" fmla="*/ 492722 w 978201"/>
              <a:gd name="connsiteY58" fmla="*/ 313747 h 319924"/>
              <a:gd name="connsiteX59" fmla="*/ 475260 w 978201"/>
              <a:gd name="connsiteY59" fmla="*/ 296857 h 319924"/>
              <a:gd name="connsiteX60" fmla="*/ 469539 w 978201"/>
              <a:gd name="connsiteY60" fmla="*/ 291878 h 319924"/>
              <a:gd name="connsiteX61" fmla="*/ 459768 w 978201"/>
              <a:gd name="connsiteY61" fmla="*/ 288356 h 319924"/>
              <a:gd name="connsiteX62" fmla="*/ 459489 w 978201"/>
              <a:gd name="connsiteY62" fmla="*/ 288379 h 319924"/>
              <a:gd name="connsiteX63" fmla="*/ 449439 w 978201"/>
              <a:gd name="connsiteY63" fmla="*/ 291879 h 319924"/>
              <a:gd name="connsiteX64" fmla="*/ 448027 w 978201"/>
              <a:gd name="connsiteY64" fmla="*/ 293107 h 319924"/>
              <a:gd name="connsiteX65" fmla="*/ 431168 w 978201"/>
              <a:gd name="connsiteY65" fmla="*/ 309390 h 319924"/>
              <a:gd name="connsiteX66" fmla="*/ 419913 w 978201"/>
              <a:gd name="connsiteY66" fmla="*/ 319923 h 319924"/>
              <a:gd name="connsiteX67" fmla="*/ 413348 w 978201"/>
              <a:gd name="connsiteY67" fmla="*/ 313746 h 319924"/>
              <a:gd name="connsiteX68" fmla="*/ 395884 w 978201"/>
              <a:gd name="connsiteY68" fmla="*/ 296857 h 319924"/>
              <a:gd name="connsiteX69" fmla="*/ 390163 w 978201"/>
              <a:gd name="connsiteY69" fmla="*/ 291879 h 319924"/>
              <a:gd name="connsiteX70" fmla="*/ 380392 w 978201"/>
              <a:gd name="connsiteY70" fmla="*/ 288356 h 319924"/>
              <a:gd name="connsiteX71" fmla="*/ 380113 w 978201"/>
              <a:gd name="connsiteY71" fmla="*/ 288380 h 319924"/>
              <a:gd name="connsiteX72" fmla="*/ 370064 w 978201"/>
              <a:gd name="connsiteY72" fmla="*/ 291878 h 319924"/>
              <a:gd name="connsiteX73" fmla="*/ 368651 w 978201"/>
              <a:gd name="connsiteY73" fmla="*/ 293107 h 319924"/>
              <a:gd name="connsiteX74" fmla="*/ 351793 w 978201"/>
              <a:gd name="connsiteY74" fmla="*/ 309390 h 319924"/>
              <a:gd name="connsiteX75" fmla="*/ 340538 w 978201"/>
              <a:gd name="connsiteY75" fmla="*/ 319923 h 319924"/>
              <a:gd name="connsiteX76" fmla="*/ 333972 w 978201"/>
              <a:gd name="connsiteY76" fmla="*/ 313746 h 319924"/>
              <a:gd name="connsiteX77" fmla="*/ 316508 w 978201"/>
              <a:gd name="connsiteY77" fmla="*/ 296857 h 319924"/>
              <a:gd name="connsiteX78" fmla="*/ 310788 w 978201"/>
              <a:gd name="connsiteY78" fmla="*/ 291878 h 319924"/>
              <a:gd name="connsiteX79" fmla="*/ 301016 w 978201"/>
              <a:gd name="connsiteY79" fmla="*/ 288356 h 319924"/>
              <a:gd name="connsiteX80" fmla="*/ 300738 w 978201"/>
              <a:gd name="connsiteY80" fmla="*/ 288379 h 319924"/>
              <a:gd name="connsiteX81" fmla="*/ 290689 w 978201"/>
              <a:gd name="connsiteY81" fmla="*/ 291878 h 319924"/>
              <a:gd name="connsiteX82" fmla="*/ 289276 w 978201"/>
              <a:gd name="connsiteY82" fmla="*/ 293107 h 319924"/>
              <a:gd name="connsiteX83" fmla="*/ 272417 w 978201"/>
              <a:gd name="connsiteY83" fmla="*/ 309390 h 319924"/>
              <a:gd name="connsiteX84" fmla="*/ 261162 w 978201"/>
              <a:gd name="connsiteY84" fmla="*/ 319924 h 319924"/>
              <a:gd name="connsiteX85" fmla="*/ 254597 w 978201"/>
              <a:gd name="connsiteY85" fmla="*/ 313747 h 319924"/>
              <a:gd name="connsiteX86" fmla="*/ 237132 w 978201"/>
              <a:gd name="connsiteY86" fmla="*/ 296857 h 319924"/>
              <a:gd name="connsiteX87" fmla="*/ 231412 w 978201"/>
              <a:gd name="connsiteY87" fmla="*/ 291878 h 319924"/>
              <a:gd name="connsiteX88" fmla="*/ 221640 w 978201"/>
              <a:gd name="connsiteY88" fmla="*/ 288357 h 319924"/>
              <a:gd name="connsiteX89" fmla="*/ 221362 w 978201"/>
              <a:gd name="connsiteY89" fmla="*/ 288379 h 319924"/>
              <a:gd name="connsiteX90" fmla="*/ 211312 w 978201"/>
              <a:gd name="connsiteY90" fmla="*/ 291878 h 319924"/>
              <a:gd name="connsiteX91" fmla="*/ 209900 w 978201"/>
              <a:gd name="connsiteY91" fmla="*/ 293107 h 319924"/>
              <a:gd name="connsiteX92" fmla="*/ 193041 w 978201"/>
              <a:gd name="connsiteY92" fmla="*/ 309390 h 319924"/>
              <a:gd name="connsiteX93" fmla="*/ 181786 w 978201"/>
              <a:gd name="connsiteY93" fmla="*/ 319923 h 319924"/>
              <a:gd name="connsiteX94" fmla="*/ 175220 w 978201"/>
              <a:gd name="connsiteY94" fmla="*/ 313746 h 319924"/>
              <a:gd name="connsiteX95" fmla="*/ 157757 w 978201"/>
              <a:gd name="connsiteY95" fmla="*/ 296858 h 319924"/>
              <a:gd name="connsiteX96" fmla="*/ 152037 w 978201"/>
              <a:gd name="connsiteY96" fmla="*/ 291879 h 319924"/>
              <a:gd name="connsiteX97" fmla="*/ 142265 w 978201"/>
              <a:gd name="connsiteY97" fmla="*/ 288356 h 319924"/>
              <a:gd name="connsiteX98" fmla="*/ 141987 w 978201"/>
              <a:gd name="connsiteY98" fmla="*/ 288380 h 319924"/>
              <a:gd name="connsiteX99" fmla="*/ 131937 w 978201"/>
              <a:gd name="connsiteY99" fmla="*/ 291878 h 319924"/>
              <a:gd name="connsiteX100" fmla="*/ 130524 w 978201"/>
              <a:gd name="connsiteY100" fmla="*/ 293107 h 319924"/>
              <a:gd name="connsiteX101" fmla="*/ 113666 w 978201"/>
              <a:gd name="connsiteY101" fmla="*/ 309390 h 319924"/>
              <a:gd name="connsiteX102" fmla="*/ 102411 w 978201"/>
              <a:gd name="connsiteY102" fmla="*/ 319923 h 319924"/>
              <a:gd name="connsiteX103" fmla="*/ 95844 w 978201"/>
              <a:gd name="connsiteY103" fmla="*/ 313746 h 319924"/>
              <a:gd name="connsiteX104" fmla="*/ 78381 w 978201"/>
              <a:gd name="connsiteY104" fmla="*/ 296857 h 319924"/>
              <a:gd name="connsiteX105" fmla="*/ 72661 w 978201"/>
              <a:gd name="connsiteY105" fmla="*/ 291879 h 319924"/>
              <a:gd name="connsiteX106" fmla="*/ 62889 w 978201"/>
              <a:gd name="connsiteY106" fmla="*/ 288356 h 319924"/>
              <a:gd name="connsiteX107" fmla="*/ 62611 w 978201"/>
              <a:gd name="connsiteY107" fmla="*/ 288380 h 319924"/>
              <a:gd name="connsiteX108" fmla="*/ 52561 w 978201"/>
              <a:gd name="connsiteY108" fmla="*/ 291878 h 319924"/>
              <a:gd name="connsiteX109" fmla="*/ 51149 w 978201"/>
              <a:gd name="connsiteY109" fmla="*/ 293107 h 319924"/>
              <a:gd name="connsiteX110" fmla="*/ 34290 w 978201"/>
              <a:gd name="connsiteY110" fmla="*/ 309390 h 319924"/>
              <a:gd name="connsiteX111" fmla="*/ 23035 w 978201"/>
              <a:gd name="connsiteY111" fmla="*/ 319923 h 319924"/>
              <a:gd name="connsiteX112" fmla="*/ 16469 w 978201"/>
              <a:gd name="connsiteY112" fmla="*/ 313746 h 319924"/>
              <a:gd name="connsiteX113" fmla="*/ 0 w 978201"/>
              <a:gd name="connsiteY113" fmla="*/ 297819 h 319924"/>
              <a:gd name="connsiteX114" fmla="*/ 727103 w 978201"/>
              <a:gd name="connsiteY114" fmla="*/ 8470 h 319924"/>
              <a:gd name="connsiteX115" fmla="*/ 773625 w 978201"/>
              <a:gd name="connsiteY115" fmla="*/ 28 h 31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78201" h="319924">
                <a:moveTo>
                  <a:pt x="773625" y="28"/>
                </a:moveTo>
                <a:cubicBezTo>
                  <a:pt x="820013" y="1021"/>
                  <a:pt x="863519" y="29251"/>
                  <a:pt x="881754" y="75074"/>
                </a:cubicBezTo>
                <a:lnTo>
                  <a:pt x="978201" y="317435"/>
                </a:lnTo>
                <a:lnTo>
                  <a:pt x="975543" y="319923"/>
                </a:lnTo>
                <a:lnTo>
                  <a:pt x="968976" y="313746"/>
                </a:lnTo>
                <a:cubicBezTo>
                  <a:pt x="961718" y="306763"/>
                  <a:pt x="955339" y="300395"/>
                  <a:pt x="951512" y="296857"/>
                </a:cubicBezTo>
                <a:lnTo>
                  <a:pt x="945792" y="291879"/>
                </a:lnTo>
                <a:cubicBezTo>
                  <a:pt x="943095" y="289530"/>
                  <a:pt x="939557" y="288356"/>
                  <a:pt x="936020" y="288356"/>
                </a:cubicBezTo>
                <a:cubicBezTo>
                  <a:pt x="935929" y="288356"/>
                  <a:pt x="935834" y="288357"/>
                  <a:pt x="935742" y="288379"/>
                </a:cubicBezTo>
                <a:cubicBezTo>
                  <a:pt x="932115" y="288295"/>
                  <a:pt x="928462" y="289468"/>
                  <a:pt x="925693" y="291878"/>
                </a:cubicBezTo>
                <a:lnTo>
                  <a:pt x="924280" y="293108"/>
                </a:lnTo>
                <a:cubicBezTo>
                  <a:pt x="920859" y="296277"/>
                  <a:pt x="914634" y="302480"/>
                  <a:pt x="907423" y="309390"/>
                </a:cubicBezTo>
                <a:lnTo>
                  <a:pt x="896166" y="319923"/>
                </a:lnTo>
                <a:lnTo>
                  <a:pt x="889600" y="313746"/>
                </a:lnTo>
                <a:cubicBezTo>
                  <a:pt x="882344" y="306762"/>
                  <a:pt x="875962" y="300395"/>
                  <a:pt x="872137" y="296857"/>
                </a:cubicBezTo>
                <a:lnTo>
                  <a:pt x="866417" y="291878"/>
                </a:lnTo>
                <a:cubicBezTo>
                  <a:pt x="863719" y="289530"/>
                  <a:pt x="860182" y="288356"/>
                  <a:pt x="856645" y="288357"/>
                </a:cubicBezTo>
                <a:cubicBezTo>
                  <a:pt x="856552" y="288356"/>
                  <a:pt x="856459" y="288357"/>
                  <a:pt x="856367" y="288379"/>
                </a:cubicBezTo>
                <a:cubicBezTo>
                  <a:pt x="852739" y="288295"/>
                  <a:pt x="849087" y="289468"/>
                  <a:pt x="846317" y="291878"/>
                </a:cubicBezTo>
                <a:lnTo>
                  <a:pt x="844906" y="293107"/>
                </a:lnTo>
                <a:cubicBezTo>
                  <a:pt x="841485" y="296277"/>
                  <a:pt x="835259" y="302480"/>
                  <a:pt x="828047" y="309390"/>
                </a:cubicBezTo>
                <a:lnTo>
                  <a:pt x="816792" y="319923"/>
                </a:lnTo>
                <a:lnTo>
                  <a:pt x="810224" y="313746"/>
                </a:lnTo>
                <a:cubicBezTo>
                  <a:pt x="802968" y="306762"/>
                  <a:pt x="796587" y="300395"/>
                  <a:pt x="792761" y="296857"/>
                </a:cubicBezTo>
                <a:lnTo>
                  <a:pt x="787042" y="291878"/>
                </a:lnTo>
                <a:cubicBezTo>
                  <a:pt x="784343" y="289530"/>
                  <a:pt x="780807" y="288356"/>
                  <a:pt x="777269" y="288357"/>
                </a:cubicBezTo>
                <a:cubicBezTo>
                  <a:pt x="777176" y="288356"/>
                  <a:pt x="777083" y="288357"/>
                  <a:pt x="776992" y="288379"/>
                </a:cubicBezTo>
                <a:cubicBezTo>
                  <a:pt x="773364" y="288295"/>
                  <a:pt x="769710" y="289468"/>
                  <a:pt x="766941" y="291878"/>
                </a:cubicBezTo>
                <a:lnTo>
                  <a:pt x="765530" y="293107"/>
                </a:lnTo>
                <a:cubicBezTo>
                  <a:pt x="762108" y="296277"/>
                  <a:pt x="755884" y="302480"/>
                  <a:pt x="748672" y="309390"/>
                </a:cubicBezTo>
                <a:lnTo>
                  <a:pt x="737415" y="319923"/>
                </a:lnTo>
                <a:lnTo>
                  <a:pt x="730849" y="313746"/>
                </a:lnTo>
                <a:cubicBezTo>
                  <a:pt x="723593" y="306762"/>
                  <a:pt x="717211" y="300395"/>
                  <a:pt x="713385" y="296858"/>
                </a:cubicBezTo>
                <a:lnTo>
                  <a:pt x="707665" y="291878"/>
                </a:lnTo>
                <a:cubicBezTo>
                  <a:pt x="704967" y="289530"/>
                  <a:pt x="701431" y="288356"/>
                  <a:pt x="697894" y="288356"/>
                </a:cubicBezTo>
                <a:cubicBezTo>
                  <a:pt x="697801" y="288356"/>
                  <a:pt x="697708" y="288357"/>
                  <a:pt x="697617" y="288379"/>
                </a:cubicBezTo>
                <a:cubicBezTo>
                  <a:pt x="693988" y="288295"/>
                  <a:pt x="690336" y="289469"/>
                  <a:pt x="687566" y="291878"/>
                </a:cubicBezTo>
                <a:lnTo>
                  <a:pt x="686155" y="293107"/>
                </a:lnTo>
                <a:cubicBezTo>
                  <a:pt x="682733" y="296277"/>
                  <a:pt x="676508" y="302480"/>
                  <a:pt x="669295" y="309390"/>
                </a:cubicBezTo>
                <a:lnTo>
                  <a:pt x="658040" y="319923"/>
                </a:lnTo>
                <a:lnTo>
                  <a:pt x="651473" y="313746"/>
                </a:lnTo>
                <a:cubicBezTo>
                  <a:pt x="644217" y="306762"/>
                  <a:pt x="637836" y="300395"/>
                  <a:pt x="634010" y="296857"/>
                </a:cubicBezTo>
                <a:lnTo>
                  <a:pt x="628291" y="291878"/>
                </a:lnTo>
                <a:cubicBezTo>
                  <a:pt x="625592" y="289530"/>
                  <a:pt x="622055" y="288356"/>
                  <a:pt x="618519" y="288356"/>
                </a:cubicBezTo>
                <a:cubicBezTo>
                  <a:pt x="618425" y="288356"/>
                  <a:pt x="618332" y="288357"/>
                  <a:pt x="618241" y="288379"/>
                </a:cubicBezTo>
                <a:cubicBezTo>
                  <a:pt x="614612" y="288295"/>
                  <a:pt x="610959" y="289469"/>
                  <a:pt x="608190" y="291878"/>
                </a:cubicBezTo>
                <a:lnTo>
                  <a:pt x="606779" y="293107"/>
                </a:lnTo>
                <a:cubicBezTo>
                  <a:pt x="603357" y="296277"/>
                  <a:pt x="597133" y="302480"/>
                  <a:pt x="589921" y="309390"/>
                </a:cubicBezTo>
                <a:lnTo>
                  <a:pt x="578664" y="319923"/>
                </a:lnTo>
                <a:lnTo>
                  <a:pt x="572098" y="313746"/>
                </a:lnTo>
                <a:cubicBezTo>
                  <a:pt x="564841" y="306762"/>
                  <a:pt x="558460" y="300395"/>
                  <a:pt x="554635" y="296857"/>
                </a:cubicBezTo>
                <a:lnTo>
                  <a:pt x="548914" y="291878"/>
                </a:lnTo>
                <a:cubicBezTo>
                  <a:pt x="546216" y="289530"/>
                  <a:pt x="542679" y="288356"/>
                  <a:pt x="539144" y="288356"/>
                </a:cubicBezTo>
                <a:cubicBezTo>
                  <a:pt x="539050" y="288356"/>
                  <a:pt x="538956" y="288358"/>
                  <a:pt x="538865" y="288379"/>
                </a:cubicBezTo>
                <a:cubicBezTo>
                  <a:pt x="535237" y="288296"/>
                  <a:pt x="531584" y="289468"/>
                  <a:pt x="528815" y="291878"/>
                </a:cubicBezTo>
                <a:lnTo>
                  <a:pt x="527402" y="293107"/>
                </a:lnTo>
                <a:cubicBezTo>
                  <a:pt x="523982" y="296278"/>
                  <a:pt x="517756" y="302480"/>
                  <a:pt x="510544" y="309390"/>
                </a:cubicBezTo>
                <a:lnTo>
                  <a:pt x="499289" y="319923"/>
                </a:lnTo>
                <a:lnTo>
                  <a:pt x="492722" y="313747"/>
                </a:lnTo>
                <a:cubicBezTo>
                  <a:pt x="485465" y="306762"/>
                  <a:pt x="479085" y="300395"/>
                  <a:pt x="475260" y="296857"/>
                </a:cubicBezTo>
                <a:lnTo>
                  <a:pt x="469539" y="291878"/>
                </a:lnTo>
                <a:cubicBezTo>
                  <a:pt x="466840" y="289530"/>
                  <a:pt x="463303" y="288356"/>
                  <a:pt x="459768" y="288356"/>
                </a:cubicBezTo>
                <a:cubicBezTo>
                  <a:pt x="459674" y="288356"/>
                  <a:pt x="459582" y="288357"/>
                  <a:pt x="459489" y="288379"/>
                </a:cubicBezTo>
                <a:cubicBezTo>
                  <a:pt x="455861" y="288295"/>
                  <a:pt x="452208" y="289468"/>
                  <a:pt x="449439" y="291879"/>
                </a:cubicBezTo>
                <a:lnTo>
                  <a:pt x="448027" y="293107"/>
                </a:lnTo>
                <a:cubicBezTo>
                  <a:pt x="444606" y="296277"/>
                  <a:pt x="438380" y="302480"/>
                  <a:pt x="431168" y="309390"/>
                </a:cubicBezTo>
                <a:lnTo>
                  <a:pt x="419913" y="319923"/>
                </a:lnTo>
                <a:lnTo>
                  <a:pt x="413348" y="313746"/>
                </a:lnTo>
                <a:cubicBezTo>
                  <a:pt x="406089" y="306762"/>
                  <a:pt x="399709" y="300396"/>
                  <a:pt x="395884" y="296857"/>
                </a:cubicBezTo>
                <a:lnTo>
                  <a:pt x="390163" y="291879"/>
                </a:lnTo>
                <a:cubicBezTo>
                  <a:pt x="387465" y="289530"/>
                  <a:pt x="383928" y="288356"/>
                  <a:pt x="380392" y="288356"/>
                </a:cubicBezTo>
                <a:cubicBezTo>
                  <a:pt x="380299" y="288356"/>
                  <a:pt x="380206" y="288357"/>
                  <a:pt x="380113" y="288380"/>
                </a:cubicBezTo>
                <a:cubicBezTo>
                  <a:pt x="376485" y="288295"/>
                  <a:pt x="372832" y="289468"/>
                  <a:pt x="370064" y="291878"/>
                </a:cubicBezTo>
                <a:lnTo>
                  <a:pt x="368651" y="293107"/>
                </a:lnTo>
                <a:cubicBezTo>
                  <a:pt x="365230" y="296277"/>
                  <a:pt x="359005" y="302481"/>
                  <a:pt x="351793" y="309390"/>
                </a:cubicBezTo>
                <a:lnTo>
                  <a:pt x="340538" y="319923"/>
                </a:lnTo>
                <a:lnTo>
                  <a:pt x="333972" y="313746"/>
                </a:lnTo>
                <a:cubicBezTo>
                  <a:pt x="326714" y="306762"/>
                  <a:pt x="320335" y="300395"/>
                  <a:pt x="316508" y="296857"/>
                </a:cubicBezTo>
                <a:lnTo>
                  <a:pt x="310788" y="291878"/>
                </a:lnTo>
                <a:cubicBezTo>
                  <a:pt x="308090" y="289530"/>
                  <a:pt x="304552" y="288356"/>
                  <a:pt x="301016" y="288356"/>
                </a:cubicBezTo>
                <a:cubicBezTo>
                  <a:pt x="300923" y="288356"/>
                  <a:pt x="300831" y="288357"/>
                  <a:pt x="300738" y="288379"/>
                </a:cubicBezTo>
                <a:cubicBezTo>
                  <a:pt x="297109" y="288295"/>
                  <a:pt x="293457" y="289469"/>
                  <a:pt x="290689" y="291878"/>
                </a:cubicBezTo>
                <a:lnTo>
                  <a:pt x="289276" y="293107"/>
                </a:lnTo>
                <a:cubicBezTo>
                  <a:pt x="285856" y="296277"/>
                  <a:pt x="279630" y="302480"/>
                  <a:pt x="272417" y="309390"/>
                </a:cubicBezTo>
                <a:lnTo>
                  <a:pt x="261162" y="319924"/>
                </a:lnTo>
                <a:lnTo>
                  <a:pt x="254597" y="313747"/>
                </a:lnTo>
                <a:cubicBezTo>
                  <a:pt x="247338" y="306762"/>
                  <a:pt x="240959" y="300395"/>
                  <a:pt x="237132" y="296857"/>
                </a:cubicBezTo>
                <a:lnTo>
                  <a:pt x="231412" y="291878"/>
                </a:lnTo>
                <a:cubicBezTo>
                  <a:pt x="228714" y="289530"/>
                  <a:pt x="225176" y="288356"/>
                  <a:pt x="221640" y="288357"/>
                </a:cubicBezTo>
                <a:cubicBezTo>
                  <a:pt x="221548" y="288356"/>
                  <a:pt x="221454" y="288357"/>
                  <a:pt x="221362" y="288379"/>
                </a:cubicBezTo>
                <a:cubicBezTo>
                  <a:pt x="217734" y="288296"/>
                  <a:pt x="214081" y="289468"/>
                  <a:pt x="211312" y="291878"/>
                </a:cubicBezTo>
                <a:lnTo>
                  <a:pt x="209900" y="293107"/>
                </a:lnTo>
                <a:cubicBezTo>
                  <a:pt x="206479" y="296277"/>
                  <a:pt x="200253" y="302480"/>
                  <a:pt x="193041" y="309390"/>
                </a:cubicBezTo>
                <a:lnTo>
                  <a:pt x="181786" y="319923"/>
                </a:lnTo>
                <a:lnTo>
                  <a:pt x="175220" y="313746"/>
                </a:lnTo>
                <a:cubicBezTo>
                  <a:pt x="167962" y="306762"/>
                  <a:pt x="161582" y="300395"/>
                  <a:pt x="157757" y="296858"/>
                </a:cubicBezTo>
                <a:lnTo>
                  <a:pt x="152037" y="291879"/>
                </a:lnTo>
                <a:cubicBezTo>
                  <a:pt x="149338" y="289530"/>
                  <a:pt x="145800" y="288356"/>
                  <a:pt x="142265" y="288356"/>
                </a:cubicBezTo>
                <a:cubicBezTo>
                  <a:pt x="142172" y="288356"/>
                  <a:pt x="142079" y="288357"/>
                  <a:pt x="141987" y="288380"/>
                </a:cubicBezTo>
                <a:cubicBezTo>
                  <a:pt x="138358" y="288295"/>
                  <a:pt x="134706" y="289468"/>
                  <a:pt x="131937" y="291878"/>
                </a:cubicBezTo>
                <a:lnTo>
                  <a:pt x="130524" y="293107"/>
                </a:lnTo>
                <a:cubicBezTo>
                  <a:pt x="127104" y="296277"/>
                  <a:pt x="120877" y="302480"/>
                  <a:pt x="113666" y="309390"/>
                </a:cubicBezTo>
                <a:lnTo>
                  <a:pt x="102411" y="319923"/>
                </a:lnTo>
                <a:lnTo>
                  <a:pt x="95844" y="313746"/>
                </a:lnTo>
                <a:cubicBezTo>
                  <a:pt x="88587" y="306762"/>
                  <a:pt x="82207" y="300395"/>
                  <a:pt x="78381" y="296857"/>
                </a:cubicBezTo>
                <a:lnTo>
                  <a:pt x="72661" y="291879"/>
                </a:lnTo>
                <a:cubicBezTo>
                  <a:pt x="69963" y="289530"/>
                  <a:pt x="66426" y="288356"/>
                  <a:pt x="62889" y="288356"/>
                </a:cubicBezTo>
                <a:cubicBezTo>
                  <a:pt x="62796" y="288356"/>
                  <a:pt x="62703" y="288357"/>
                  <a:pt x="62611" y="288380"/>
                </a:cubicBezTo>
                <a:cubicBezTo>
                  <a:pt x="58983" y="288295"/>
                  <a:pt x="55330" y="289468"/>
                  <a:pt x="52561" y="291878"/>
                </a:cubicBezTo>
                <a:lnTo>
                  <a:pt x="51149" y="293107"/>
                </a:lnTo>
                <a:cubicBezTo>
                  <a:pt x="47728" y="296277"/>
                  <a:pt x="41502" y="302481"/>
                  <a:pt x="34290" y="309390"/>
                </a:cubicBezTo>
                <a:lnTo>
                  <a:pt x="23035" y="319923"/>
                </a:lnTo>
                <a:lnTo>
                  <a:pt x="16469" y="313746"/>
                </a:lnTo>
                <a:lnTo>
                  <a:pt x="0" y="297819"/>
                </a:lnTo>
                <a:lnTo>
                  <a:pt x="727103" y="8470"/>
                </a:lnTo>
                <a:cubicBezTo>
                  <a:pt x="742377" y="2392"/>
                  <a:pt x="758162" y="-303"/>
                  <a:pt x="773625" y="2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anchor="ctr"/>
          <a:lstStyle/>
          <a:p>
            <a:pPr algn="r" eaLnBrk="1" fontAlgn="auto" hangingPunct="1">
              <a:spcBef>
                <a:spcPts val="0"/>
              </a:spcBef>
              <a:spcAft>
                <a:spcPts val="0"/>
              </a:spcAft>
              <a:defRPr/>
            </a:pPr>
            <a:r>
              <a:rPr lang="en-US" altLang="zh-CN" sz="2000" dirty="0" smtClean="0">
                <a:solidFill>
                  <a:srgbClr val="FFFFFF"/>
                </a:solidFill>
              </a:rPr>
              <a:t>03</a:t>
            </a:r>
            <a:endParaRPr lang="zh-CN" altLang="en-US" sz="2000" dirty="0">
              <a:solidFill>
                <a:srgbClr val="FFFFFF"/>
              </a:solidFill>
            </a:endParaRPr>
          </a:p>
        </p:txBody>
      </p:sp>
      <p:sp>
        <p:nvSpPr>
          <p:cNvPr id="44" name="MH_SubTitle_1"/>
          <p:cNvSpPr/>
          <p:nvPr>
            <p:custDataLst>
              <p:tags r:id="rId11"/>
            </p:custDataLst>
          </p:nvPr>
        </p:nvSpPr>
        <p:spPr>
          <a:xfrm>
            <a:off x="8501790" y="3509281"/>
            <a:ext cx="2214130" cy="2539989"/>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Autofit/>
          </a:bodyPr>
          <a:lstStyle/>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）熟悉新能源汽车构造及工作原理</a:t>
            </a:r>
          </a:p>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）熟悉汽车理论工作及汽车维修检测业务</a:t>
            </a:r>
          </a:p>
          <a:p>
            <a:pPr>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）具有市场推广能力和良好的沟通能力</a:t>
            </a:r>
          </a:p>
        </p:txBody>
      </p:sp>
      <p:sp>
        <p:nvSpPr>
          <p:cNvPr id="45" name="MH_Other_1"/>
          <p:cNvSpPr/>
          <p:nvPr>
            <p:custDataLst>
              <p:tags r:id="rId12"/>
            </p:custDataLst>
          </p:nvPr>
        </p:nvSpPr>
        <p:spPr>
          <a:xfrm>
            <a:off x="7667658" y="3509027"/>
            <a:ext cx="834132" cy="539034"/>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rgbClr val="4D43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smtClean="0">
                <a:solidFill>
                  <a:srgbClr val="FEFFFF"/>
                </a:solidFill>
              </a:rPr>
              <a:t>03</a:t>
            </a:r>
            <a:endParaRPr lang="zh-CN" altLang="en-US" sz="2000" dirty="0">
              <a:solidFill>
                <a:srgbClr val="FEFFFF"/>
              </a:solidFill>
            </a:endParaRPr>
          </a:p>
        </p:txBody>
      </p:sp>
      <p:sp>
        <p:nvSpPr>
          <p:cNvPr id="46" name="MH_Text_1"/>
          <p:cNvSpPr/>
          <p:nvPr>
            <p:custDataLst>
              <p:tags r:id="rId13"/>
            </p:custDataLst>
          </p:nvPr>
        </p:nvSpPr>
        <p:spPr>
          <a:xfrm>
            <a:off x="3596338" y="6148533"/>
            <a:ext cx="5116514" cy="574511"/>
          </a:xfrm>
          <a:prstGeom prst="rect">
            <a:avLst/>
          </a:prstGeom>
        </p:spPr>
        <p:txBody>
          <a:bodyPr lIns="0" tIns="0" rIns="0" bIns="0">
            <a:noAutofit/>
          </a:bodyPr>
          <a:lstStyle/>
          <a:p>
            <a:pPr algn="just">
              <a:lnSpc>
                <a:spcPct val="150000"/>
              </a:lnSpc>
              <a:defRPr/>
            </a:pPr>
            <a:r>
              <a:rPr lang="zh-CN" altLang="en-US" b="1" dirty="0" smtClean="0">
                <a:solidFill>
                  <a:schemeClr val="accent1">
                    <a:lumMod val="75000"/>
                  </a:schemeClr>
                </a:solidFill>
                <a:latin typeface="微软雅黑" pitchFamily="34" charset="-122"/>
                <a:ea typeface="微软雅黑" pitchFamily="34" charset="-122"/>
              </a:rPr>
              <a:t>高职院校应更加侧重</a:t>
            </a:r>
            <a:r>
              <a:rPr lang="zh-CN" altLang="en-US" b="1" dirty="0" smtClean="0">
                <a:solidFill>
                  <a:srgbClr val="C00000"/>
                </a:solidFill>
                <a:latin typeface="微软雅黑" pitchFamily="34" charset="-122"/>
                <a:ea typeface="微软雅黑" pitchFamily="34" charset="-122"/>
              </a:rPr>
              <a:t>第二类与第三类</a:t>
            </a:r>
            <a:r>
              <a:rPr lang="zh-CN" altLang="en-US" b="1" dirty="0" smtClean="0">
                <a:solidFill>
                  <a:schemeClr val="accent1">
                    <a:lumMod val="75000"/>
                  </a:schemeClr>
                </a:solidFill>
                <a:latin typeface="微软雅黑" pitchFamily="34" charset="-122"/>
                <a:ea typeface="微软雅黑" pitchFamily="34" charset="-122"/>
              </a:rPr>
              <a:t>人才的培养</a:t>
            </a:r>
            <a:endParaRPr lang="zh-CN" altLang="zh-CN" b="1" dirty="0">
              <a:solidFill>
                <a:schemeClr val="accent1">
                  <a:lumMod val="75000"/>
                </a:schemeClr>
              </a:solidFill>
              <a:latin typeface="微软雅黑" pitchFamily="34" charset="-122"/>
              <a:ea typeface="微软雅黑" pitchFamily="34" charset="-122"/>
            </a:endParaRPr>
          </a:p>
        </p:txBody>
      </p:sp>
      <p:grpSp>
        <p:nvGrpSpPr>
          <p:cNvPr id="47" name="组合 46"/>
          <p:cNvGrpSpPr/>
          <p:nvPr/>
        </p:nvGrpSpPr>
        <p:grpSpPr>
          <a:xfrm>
            <a:off x="4440894" y="1010617"/>
            <a:ext cx="2596376" cy="476390"/>
            <a:chOff x="334932" y="1599830"/>
            <a:chExt cx="3821464" cy="476390"/>
          </a:xfrm>
          <a:solidFill>
            <a:schemeClr val="accent5"/>
          </a:solidFill>
        </p:grpSpPr>
        <p:sp>
          <p:nvSpPr>
            <p:cNvPr id="48" name="燕尾形 47"/>
            <p:cNvSpPr>
              <a:spLocks noChangeAspect="1"/>
            </p:cNvSpPr>
            <p:nvPr/>
          </p:nvSpPr>
          <p:spPr>
            <a:xfrm>
              <a:off x="334932" y="1599830"/>
              <a:ext cx="3821464" cy="476390"/>
            </a:xfrm>
            <a:prstGeom prst="chevron">
              <a:avLst/>
            </a:prstGeom>
            <a:grp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矩形 48"/>
            <p:cNvSpPr/>
            <p:nvPr/>
          </p:nvSpPr>
          <p:spPr>
            <a:xfrm>
              <a:off x="973086" y="1599830"/>
              <a:ext cx="2545157" cy="417358"/>
            </a:xfrm>
            <a:prstGeom prst="rect">
              <a:avLst/>
            </a:prstGeom>
            <a:grpFill/>
          </p:spPr>
          <p:txBody>
            <a:bodyPr wrap="square">
              <a:spAutoFit/>
            </a:bodyPr>
            <a:lstStyle/>
            <a:p>
              <a:pPr>
                <a:lnSpc>
                  <a:spcPct val="130000"/>
                </a:lnSpc>
              </a:pPr>
              <a:r>
                <a:rPr lang="zh-CN" altLang="en-US" b="1" kern="0" dirty="0" smtClean="0">
                  <a:solidFill>
                    <a:prstClr val="white"/>
                  </a:solidFill>
                  <a:latin typeface="微软雅黑" panose="020B0503020204020204" pitchFamily="34" charset="-122"/>
                  <a:ea typeface="微软雅黑" panose="020B0503020204020204" pitchFamily="34" charset="-122"/>
                </a:rPr>
                <a:t>人才培养类型</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sp>
        <p:nvSpPr>
          <p:cNvPr id="5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13</a:t>
            </a:r>
            <a:endParaRPr lang="zh-CN" altLang="en-US" sz="1600" b="1" dirty="0">
              <a:solidFill>
                <a:prstClr val="white"/>
              </a:solidFill>
              <a:latin typeface="微软雅黑" pitchFamily="34" charset="-122"/>
              <a:ea typeface="微软雅黑" pitchFamily="34" charset="-122"/>
            </a:endParaRPr>
          </a:p>
        </p:txBody>
      </p:sp>
      <p:sp>
        <p:nvSpPr>
          <p:cNvPr id="33" name="矩形 32"/>
          <p:cNvSpPr/>
          <p:nvPr/>
        </p:nvSpPr>
        <p:spPr>
          <a:xfrm>
            <a:off x="-207835" y="646043"/>
            <a:ext cx="3362418"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专业</a:t>
            </a:r>
            <a:r>
              <a:rPr lang="zh-CN" altLang="en-US" b="1" dirty="0" smtClean="0">
                <a:solidFill>
                  <a:srgbClr val="C00000"/>
                </a:solidFill>
                <a:latin typeface="微软雅黑" pitchFamily="34" charset="-122"/>
                <a:ea typeface="微软雅黑" pitchFamily="34" charset="-122"/>
              </a:rPr>
              <a:t>人才培养能力要求</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385322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25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56"/>
          <p:cNvSpPr txBox="1"/>
          <p:nvPr/>
        </p:nvSpPr>
        <p:spPr>
          <a:xfrm>
            <a:off x="1053699" y="1684832"/>
            <a:ext cx="10027958" cy="718351"/>
          </a:xfrm>
          <a:prstGeom prst="rect">
            <a:avLst/>
          </a:prstGeom>
          <a:noFill/>
        </p:spPr>
        <p:txBody>
          <a:bodyPr wrap="square" lIns="71323" tIns="35662" rIns="71323" bIns="35662">
            <a:spAutoFit/>
          </a:bodyPr>
          <a:lstStyle>
            <a:defPPr>
              <a:defRPr lang="zh-CN"/>
            </a:defPPr>
            <a:lvl1pPr algn="just">
              <a:lnSpc>
                <a:spcPct val="110000"/>
              </a:lnSpc>
              <a:defRPr sz="1400">
                <a:solidFill>
                  <a:schemeClr val="tx1">
                    <a:lumMod val="50000"/>
                    <a:lumOff val="50000"/>
                  </a:schemeClr>
                </a:solidFill>
              </a:defRPr>
            </a:lvl1pPr>
          </a:lstStyle>
          <a:p>
            <a:pPr algn="l">
              <a:lnSpc>
                <a:spcPct val="150000"/>
              </a:lnSpc>
              <a:spcAft>
                <a:spcPts val="936"/>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新能源汽车技术专业课程要依据市场岗位的需求，对具体岗位的职业能力进行分析，从</a:t>
            </a:r>
            <a:r>
              <a:rPr lang="zh-CN" altLang="en-US" b="1" dirty="0">
                <a:solidFill>
                  <a:srgbClr val="C00000"/>
                </a:solidFill>
                <a:latin typeface="微软雅黑" panose="020B0503020204020204" pitchFamily="34" charset="-122"/>
                <a:ea typeface="微软雅黑" panose="020B0503020204020204" pitchFamily="34" charset="-122"/>
              </a:rPr>
              <a:t>专业能力、社会能力、方法能力</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来对新能源汽车维修岗位进行课程设置。</a:t>
            </a:r>
          </a:p>
        </p:txBody>
      </p:sp>
      <p:sp>
        <p:nvSpPr>
          <p:cNvPr id="42" name="矩形 41"/>
          <p:cNvSpPr/>
          <p:nvPr/>
        </p:nvSpPr>
        <p:spPr>
          <a:xfrm>
            <a:off x="5192104" y="2269813"/>
            <a:ext cx="1714256" cy="58076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endParaRPr lang="zh-CN" altLang="en-US"/>
          </a:p>
        </p:txBody>
      </p:sp>
      <p:sp>
        <p:nvSpPr>
          <p:cNvPr id="43" name="矩形 42"/>
          <p:cNvSpPr/>
          <p:nvPr/>
        </p:nvSpPr>
        <p:spPr>
          <a:xfrm>
            <a:off x="5144981" y="2366628"/>
            <a:ext cx="1667035" cy="494138"/>
          </a:xfrm>
          <a:prstGeom prst="rect">
            <a:avLst/>
          </a:prstGeom>
          <a:solidFill>
            <a:schemeClr val="accent5">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r>
              <a:rPr lang="zh-CN" altLang="en-US" sz="1600" b="1" kern="100" dirty="0">
                <a:solidFill>
                  <a:schemeClr val="bg1"/>
                </a:solidFill>
                <a:latin typeface="微软雅黑" pitchFamily="34" charset="-122"/>
                <a:ea typeface="微软雅黑" pitchFamily="34" charset="-122"/>
                <a:sym typeface="+mn-ea"/>
              </a:rPr>
              <a:t>方法能力</a:t>
            </a:r>
          </a:p>
        </p:txBody>
      </p:sp>
      <p:sp>
        <p:nvSpPr>
          <p:cNvPr id="44" name="矩形 43"/>
          <p:cNvSpPr/>
          <p:nvPr/>
        </p:nvSpPr>
        <p:spPr>
          <a:xfrm>
            <a:off x="8572379" y="2269813"/>
            <a:ext cx="1714256" cy="58076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endParaRPr lang="zh-CN" altLang="en-US"/>
          </a:p>
        </p:txBody>
      </p:sp>
      <p:sp>
        <p:nvSpPr>
          <p:cNvPr id="46" name="矩形 45"/>
          <p:cNvSpPr/>
          <p:nvPr/>
        </p:nvSpPr>
        <p:spPr>
          <a:xfrm>
            <a:off x="8484180" y="2366628"/>
            <a:ext cx="1667035" cy="494138"/>
          </a:xfrm>
          <a:prstGeom prst="rect">
            <a:avLst/>
          </a:prstGeom>
          <a:solidFill>
            <a:schemeClr val="accent5">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r>
              <a:rPr lang="zh-CN" altLang="en-US" sz="1600" b="1" kern="100" dirty="0">
                <a:solidFill>
                  <a:schemeClr val="bg1"/>
                </a:solidFill>
                <a:latin typeface="微软雅黑" pitchFamily="34" charset="-122"/>
                <a:ea typeface="微软雅黑" pitchFamily="34" charset="-122"/>
                <a:sym typeface="+mn-ea"/>
              </a:rPr>
              <a:t>专业能力</a:t>
            </a:r>
          </a:p>
        </p:txBody>
      </p:sp>
      <p:sp>
        <p:nvSpPr>
          <p:cNvPr id="47" name="矩形 46"/>
          <p:cNvSpPr/>
          <p:nvPr/>
        </p:nvSpPr>
        <p:spPr>
          <a:xfrm>
            <a:off x="1768416" y="2613518"/>
            <a:ext cx="1714256" cy="58076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endParaRPr lang="zh-CN" altLang="en-US"/>
          </a:p>
        </p:txBody>
      </p:sp>
      <p:sp>
        <p:nvSpPr>
          <p:cNvPr id="48" name="矩形 47"/>
          <p:cNvSpPr/>
          <p:nvPr/>
        </p:nvSpPr>
        <p:spPr>
          <a:xfrm>
            <a:off x="1721293" y="2710334"/>
            <a:ext cx="1667035" cy="494138"/>
          </a:xfrm>
          <a:prstGeom prst="rect">
            <a:avLst/>
          </a:prstGeom>
          <a:solidFill>
            <a:srgbClr val="00339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716" tIns="37358" rIns="74716" bIns="37358" rtlCol="0" anchor="ctr"/>
          <a:lstStyle/>
          <a:p>
            <a:pPr algn="ctr"/>
            <a:r>
              <a:rPr lang="zh-CN" altLang="en-US" sz="1600" b="1" kern="100" dirty="0">
                <a:solidFill>
                  <a:schemeClr val="bg1"/>
                </a:solidFill>
                <a:latin typeface="微软雅黑" pitchFamily="34" charset="-122"/>
                <a:ea typeface="微软雅黑" pitchFamily="34" charset="-122"/>
                <a:sym typeface="+mn-ea"/>
              </a:rPr>
              <a:t>社会能力</a:t>
            </a:r>
          </a:p>
        </p:txBody>
      </p:sp>
      <p:cxnSp>
        <p:nvCxnSpPr>
          <p:cNvPr id="49" name="直接连接符 48"/>
          <p:cNvCxnSpPr/>
          <p:nvPr/>
        </p:nvCxnSpPr>
        <p:spPr>
          <a:xfrm>
            <a:off x="4151868" y="2957403"/>
            <a:ext cx="0" cy="3108459"/>
          </a:xfrm>
          <a:prstGeom prst="line">
            <a:avLst/>
          </a:prstGeom>
          <a:ln w="19050">
            <a:solidFill>
              <a:srgbClr val="00CC99"/>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710096" y="2850575"/>
            <a:ext cx="0" cy="3269932"/>
          </a:xfrm>
          <a:prstGeom prst="line">
            <a:avLst/>
          </a:prstGeom>
          <a:ln w="19050">
            <a:solidFill>
              <a:srgbClr val="00FFCC"/>
            </a:solidFill>
            <a:prstDash val="dash"/>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8061891" y="3016051"/>
            <a:ext cx="3427276" cy="3156289"/>
          </a:xfrm>
          <a:prstGeom prst="rect">
            <a:avLst/>
          </a:prstGeom>
          <a:noFill/>
        </p:spPr>
        <p:txBody>
          <a:bodyPr wrap="square" lIns="74716" tIns="37358" rIns="74716" bIns="37358" rtlCol="0">
            <a:spAutoFit/>
          </a:bodyPr>
          <a:lstStyle/>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汽车零件图及装配图识图能力 </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正确使用维修工具和操作检测仪器设备的能力 </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查阅新能源汽车维修资料能力</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汽车维护、修理工作所需钳工基本技能</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汽车日常、一级、二级、走合、年检换季维护能力</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发动机、底盘总成装配调整能力</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汽车主要总成检修能力</a:t>
            </a:r>
          </a:p>
          <a:p>
            <a:pPr marL="233486" indent="-233486">
              <a:lnSpc>
                <a:spcPct val="130000"/>
              </a:lnSpc>
              <a:buFont typeface="Wingdings" pitchFamily="2" charset="2"/>
              <a:buChar char="ü"/>
            </a:pPr>
            <a:r>
              <a:rPr lang="zh-CN" altLang="zh-CN" sz="1400" dirty="0" smtClean="0">
                <a:solidFill>
                  <a:srgbClr val="1C1C1C"/>
                </a:solidFill>
                <a:latin typeface="微软雅黑" pitchFamily="34" charset="-122"/>
                <a:ea typeface="微软雅黑" pitchFamily="34" charset="-122"/>
              </a:rPr>
              <a:t>新能源</a:t>
            </a:r>
            <a:r>
              <a:rPr lang="zh-CN" altLang="zh-CN" sz="1400" dirty="0">
                <a:solidFill>
                  <a:srgbClr val="1C1C1C"/>
                </a:solidFill>
                <a:latin typeface="微软雅黑" pitchFamily="34" charset="-122"/>
                <a:ea typeface="微软雅黑" pitchFamily="34" charset="-122"/>
              </a:rPr>
              <a:t>汽车关键零部件的检修能力</a:t>
            </a:r>
          </a:p>
          <a:p>
            <a:pPr marL="233486" indent="-233486">
              <a:lnSpc>
                <a:spcPct val="130000"/>
              </a:lnSpc>
              <a:buFont typeface="Wingdings" pitchFamily="2" charset="2"/>
              <a:buChar char="ü"/>
            </a:pPr>
            <a:r>
              <a:rPr lang="zh-CN" altLang="zh-CN" sz="1400" dirty="0">
                <a:solidFill>
                  <a:srgbClr val="1C1C1C"/>
                </a:solidFill>
                <a:latin typeface="微软雅黑" pitchFamily="34" charset="-122"/>
                <a:ea typeface="微软雅黑" pitchFamily="34" charset="-122"/>
              </a:rPr>
              <a:t>新能源</a:t>
            </a:r>
            <a:r>
              <a:rPr lang="zh-CN" altLang="zh-CN" sz="1400" dirty="0" smtClean="0">
                <a:solidFill>
                  <a:srgbClr val="1C1C1C"/>
                </a:solidFill>
                <a:latin typeface="微软雅黑" pitchFamily="34" charset="-122"/>
                <a:ea typeface="微软雅黑" pitchFamily="34" charset="-122"/>
              </a:rPr>
              <a:t>汽车检修</a:t>
            </a:r>
            <a:r>
              <a:rPr lang="zh-CN" altLang="zh-CN" sz="1400" dirty="0">
                <a:solidFill>
                  <a:srgbClr val="1C1C1C"/>
                </a:solidFill>
                <a:latin typeface="微软雅黑" pitchFamily="34" charset="-122"/>
                <a:ea typeface="微软雅黑" pitchFamily="34" charset="-122"/>
              </a:rPr>
              <a:t>和故障诊断与排除能力</a:t>
            </a:r>
          </a:p>
        </p:txBody>
      </p:sp>
      <p:sp>
        <p:nvSpPr>
          <p:cNvPr id="73" name="矩形 72"/>
          <p:cNvSpPr/>
          <p:nvPr/>
        </p:nvSpPr>
        <p:spPr>
          <a:xfrm>
            <a:off x="1143905" y="3359817"/>
            <a:ext cx="2972949" cy="2288744"/>
          </a:xfrm>
          <a:prstGeom prst="rect">
            <a:avLst/>
          </a:prstGeom>
          <a:noFill/>
        </p:spPr>
        <p:txBody>
          <a:bodyPr wrap="square" lIns="74716" tIns="37358" rIns="74716" bIns="37358" rtlCol="0">
            <a:spAutoFit/>
          </a:bodyPr>
          <a:lstStyle/>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职业生涯规划能力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逻辑思维、分析判断和语言文字表达能力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独立并主动学习，获取新知识的能力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发现问题与解决问题的能力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工作过程优化和决策能力</a:t>
            </a:r>
          </a:p>
          <a:p>
            <a:pPr marL="233486" indent="-233486">
              <a:lnSpc>
                <a:spcPct val="130000"/>
              </a:lnSpc>
              <a:buFont typeface="Wingdings" pitchFamily="2" charset="2"/>
              <a:buChar char="ü"/>
            </a:pPr>
            <a:r>
              <a:rPr lang="zh-CN" altLang="zh-CN" sz="1400" dirty="0">
                <a:latin typeface="微软雅黑" pitchFamily="34" charset="-122"/>
                <a:ea typeface="微软雅黑" pitchFamily="34" charset="-122"/>
              </a:rPr>
              <a:t>一定的心理承受能力和创新能力</a:t>
            </a:r>
          </a:p>
        </p:txBody>
      </p:sp>
      <p:sp>
        <p:nvSpPr>
          <p:cNvPr id="74" name="矩形 73"/>
          <p:cNvSpPr/>
          <p:nvPr/>
        </p:nvSpPr>
        <p:spPr>
          <a:xfrm>
            <a:off x="4455091" y="3016051"/>
            <a:ext cx="3018656" cy="3436366"/>
          </a:xfrm>
          <a:prstGeom prst="rect">
            <a:avLst/>
          </a:prstGeom>
          <a:noFill/>
        </p:spPr>
        <p:txBody>
          <a:bodyPr wrap="square" lIns="74716" tIns="37358" rIns="74716" bIns="37358" rtlCol="0">
            <a:spAutoFit/>
          </a:bodyPr>
          <a:lstStyle/>
          <a:p>
            <a:pPr marL="233486" indent="-233486" algn="just">
              <a:lnSpc>
                <a:spcPct val="130000"/>
              </a:lnSpc>
              <a:buFont typeface="Wingdings" pitchFamily="2" charset="2"/>
              <a:buChar char="ü"/>
            </a:pPr>
            <a:r>
              <a:rPr lang="zh-CN" altLang="zh-CN" sz="1400" dirty="0">
                <a:latin typeface="微软雅黑" pitchFamily="34" charset="-122"/>
                <a:ea typeface="微软雅黑" pitchFamily="34" charset="-122"/>
              </a:rPr>
              <a:t>较强的法律意识与社会责任感，良好的思想道德和职业态度，具有诚信品质、团队协作意识和敬业精神</a:t>
            </a:r>
          </a:p>
          <a:p>
            <a:pPr marL="233486" indent="-233486" algn="just">
              <a:lnSpc>
                <a:spcPct val="130000"/>
              </a:lnSpc>
              <a:buFont typeface="Wingdings" pitchFamily="2" charset="2"/>
              <a:buChar char="ü"/>
            </a:pPr>
            <a:r>
              <a:rPr lang="zh-CN" altLang="zh-CN" sz="1400" dirty="0">
                <a:latin typeface="微软雅黑" pitchFamily="34" charset="-122"/>
                <a:ea typeface="微软雅黑" pitchFamily="34" charset="-122"/>
              </a:rPr>
              <a:t>快速适应环境变化的能力，树立终身学习观念，有自我完善和接受继续教育的意识</a:t>
            </a:r>
          </a:p>
          <a:p>
            <a:pPr marL="233486" indent="-233486" algn="just">
              <a:lnSpc>
                <a:spcPct val="130000"/>
              </a:lnSpc>
              <a:buFont typeface="Wingdings" pitchFamily="2" charset="2"/>
              <a:buChar char="ü"/>
            </a:pPr>
            <a:r>
              <a:rPr lang="zh-CN" altLang="zh-CN" sz="1400" dirty="0">
                <a:latin typeface="微软雅黑" pitchFamily="34" charset="-122"/>
                <a:ea typeface="微软雅黑" pitchFamily="34" charset="-122"/>
              </a:rPr>
              <a:t>人际交流及团队协作能力，具有良好的心理素质、沟通能力、应变能力、协调能力、适应能力</a:t>
            </a:r>
          </a:p>
          <a:p>
            <a:pPr marL="233486" indent="-233486" algn="just">
              <a:lnSpc>
                <a:spcPct val="130000"/>
              </a:lnSpc>
              <a:buFont typeface="Wingdings" pitchFamily="2" charset="2"/>
              <a:buChar char="ü"/>
            </a:pPr>
            <a:r>
              <a:rPr lang="zh-CN" altLang="zh-CN" sz="1400" dirty="0">
                <a:latin typeface="微软雅黑" pitchFamily="34" charset="-122"/>
                <a:ea typeface="微软雅黑" pitchFamily="34" charset="-122"/>
              </a:rPr>
              <a:t>劳动组织能力，具备责任意识、服务意识、质量意识、安全意识</a:t>
            </a:r>
            <a:endParaRPr lang="zh-CN" altLang="en-US" sz="1400" dirty="0">
              <a:latin typeface="微软雅黑" pitchFamily="34" charset="-122"/>
              <a:ea typeface="微软雅黑" pitchFamily="34" charset="-122"/>
            </a:endParaRPr>
          </a:p>
        </p:txBody>
      </p:sp>
      <p:sp>
        <p:nvSpPr>
          <p:cNvPr id="29" name="MH_Other_5"/>
          <p:cNvSpPr>
            <a:spLocks noChangeArrowheads="1"/>
          </p:cNvSpPr>
          <p:nvPr>
            <p:custDataLst>
              <p:tags r:id="rId1"/>
            </p:custDataLst>
          </p:nvPr>
        </p:nvSpPr>
        <p:spPr bwMode="auto">
          <a:xfrm>
            <a:off x="255180" y="724658"/>
            <a:ext cx="2785200" cy="441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（三）课程体系建设</a:t>
            </a:r>
            <a:endParaRPr lang="zh-CN" altLang="en-US" sz="2000" b="1" dirty="0">
              <a:solidFill>
                <a:srgbClr val="FFFFFF"/>
              </a:solidFill>
              <a:ea typeface="微软雅黑" pitchFamily="34" charset="-122"/>
            </a:endParaRPr>
          </a:p>
        </p:txBody>
      </p:sp>
      <p:sp>
        <p:nvSpPr>
          <p:cNvPr id="38" name="矩形 37"/>
          <p:cNvSpPr/>
          <p:nvPr/>
        </p:nvSpPr>
        <p:spPr>
          <a:xfrm>
            <a:off x="-228691" y="1143548"/>
            <a:ext cx="3362418"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专业</a:t>
            </a:r>
            <a:r>
              <a:rPr lang="zh-CN" altLang="en-US" b="1" dirty="0" smtClean="0">
                <a:solidFill>
                  <a:srgbClr val="C00000"/>
                </a:solidFill>
                <a:latin typeface="微软雅黑" pitchFamily="34" charset="-122"/>
                <a:ea typeface="微软雅黑" pitchFamily="34" charset="-122"/>
              </a:rPr>
              <a:t>培养核心能力分析</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99180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15</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082644" y="1765102"/>
            <a:ext cx="10591618" cy="4098812"/>
            <a:chOff x="716540" y="2219265"/>
            <a:chExt cx="10591618" cy="4098812"/>
          </a:xfrm>
        </p:grpSpPr>
        <p:grpSp>
          <p:nvGrpSpPr>
            <p:cNvPr id="11" name="组合 10"/>
            <p:cNvGrpSpPr/>
            <p:nvPr/>
          </p:nvGrpSpPr>
          <p:grpSpPr>
            <a:xfrm>
              <a:off x="1391477" y="2219265"/>
              <a:ext cx="9916680" cy="559282"/>
              <a:chOff x="755576" y="1383320"/>
              <a:chExt cx="7437510" cy="466068"/>
            </a:xfrm>
            <a:solidFill>
              <a:schemeClr val="accent1"/>
            </a:solidFill>
          </p:grpSpPr>
          <p:sp>
            <p:nvSpPr>
              <p:cNvPr id="49" name="MH_SubTitle_1"/>
              <p:cNvSpPr/>
              <p:nvPr>
                <p:custDataLst>
                  <p:tags r:id="rId1"/>
                </p:custDataLst>
              </p:nvPr>
            </p:nvSpPr>
            <p:spPr>
              <a:xfrm>
                <a:off x="755576"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课程结构和教学</a:t>
                </a:r>
                <a:endParaRPr lang="en-US" altLang="zh-CN"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内容优化</a:t>
                </a:r>
              </a:p>
            </p:txBody>
          </p:sp>
          <p:sp>
            <p:nvSpPr>
              <p:cNvPr id="50" name="MH_SubTitle_2"/>
              <p:cNvSpPr/>
              <p:nvPr>
                <p:custDataLst>
                  <p:tags r:id="rId2"/>
                </p:custDataLst>
              </p:nvPr>
            </p:nvSpPr>
            <p:spPr>
              <a:xfrm>
                <a:off x="2522497" y="1383320"/>
                <a:ext cx="2138456"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专业教学资源开发</a:t>
                </a:r>
              </a:p>
            </p:txBody>
          </p:sp>
          <p:sp>
            <p:nvSpPr>
              <p:cNvPr id="51" name="MH_SubTitle_3"/>
              <p:cNvSpPr/>
              <p:nvPr>
                <p:custDataLst>
                  <p:tags r:id="rId3"/>
                </p:custDataLst>
              </p:nvPr>
            </p:nvSpPr>
            <p:spPr>
              <a:xfrm>
                <a:off x="4287709" y="1383320"/>
                <a:ext cx="2138455"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rm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教学模式改革</a:t>
                </a:r>
              </a:p>
            </p:txBody>
          </p:sp>
          <p:sp>
            <p:nvSpPr>
              <p:cNvPr id="52" name="MH_SubTitle_4"/>
              <p:cNvSpPr/>
              <p:nvPr>
                <p:custDataLst>
                  <p:tags r:id="rId4"/>
                </p:custDataLst>
              </p:nvPr>
            </p:nvSpPr>
            <p:spPr>
              <a:xfrm>
                <a:off x="6052919" y="1383320"/>
                <a:ext cx="2140167" cy="466068"/>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grpFill/>
              <a:ln w="12700" cap="flat" cmpd="sng" algn="ctr">
                <a:noFill/>
                <a:prstDash val="solid"/>
                <a:miter lim="800000"/>
              </a:ln>
              <a:effectLst/>
            </p:spPr>
            <p:txBody>
              <a:bodyPr lIns="540000" tIns="0" rIns="252000" bIns="0" anchor="ctr">
                <a:noAutofit/>
              </a:bodyPr>
              <a:lstStyle/>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教学方法和教学</a:t>
                </a:r>
                <a:endParaRPr lang="en-US" altLang="zh-CN"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a:defRPr/>
                </a:pPr>
                <a:r>
                  <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手段创新</a:t>
                </a:r>
              </a:p>
            </p:txBody>
          </p:sp>
        </p:grpSp>
        <p:pic>
          <p:nvPicPr>
            <p:cNvPr id="12"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540" y="2996953"/>
              <a:ext cx="5118483" cy="23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6203847" y="3073010"/>
              <a:ext cx="5104311" cy="3245067"/>
              <a:chOff x="2028998" y="552182"/>
              <a:chExt cx="6047968" cy="5207285"/>
            </a:xfrm>
          </p:grpSpPr>
          <p:grpSp>
            <p:nvGrpSpPr>
              <p:cNvPr id="14" name="Group 18"/>
              <p:cNvGrpSpPr>
                <a:grpSpLocks/>
              </p:cNvGrpSpPr>
              <p:nvPr/>
            </p:nvGrpSpPr>
            <p:grpSpPr bwMode="auto">
              <a:xfrm>
                <a:off x="5485008" y="4056079"/>
                <a:ext cx="1579563" cy="1703388"/>
                <a:chOff x="3105" y="2853"/>
                <a:chExt cx="995" cy="1073"/>
              </a:xfrm>
            </p:grpSpPr>
            <p:sp>
              <p:nvSpPr>
                <p:cNvPr id="47" name="Text Box 22"/>
                <p:cNvSpPr txBox="1">
                  <a:spLocks noChangeArrowheads="1"/>
                </p:cNvSpPr>
                <p:nvPr/>
              </p:nvSpPr>
              <p:spPr bwMode="gray">
                <a:xfrm>
                  <a:off x="3120" y="2853"/>
                  <a:ext cx="864" cy="1073"/>
                </a:xfrm>
                <a:prstGeom prst="rect">
                  <a:avLst/>
                </a:prstGeom>
                <a:noFill/>
                <a:ln w="9525">
                  <a:noFill/>
                  <a:miter lim="800000"/>
                  <a:headEnd/>
                  <a:tailEnd/>
                </a:ln>
                <a:effectLst/>
              </p:spPr>
              <p:txBody>
                <a:bodyPr>
                  <a:spAutoFit/>
                </a:bodyPr>
                <a:lstStyle/>
                <a:p>
                  <a:pPr algn="ctr" eaLnBrk="0" hangingPunct="0">
                    <a:defRPr/>
                  </a:pPr>
                  <a:r>
                    <a:rPr lang="zh-CN" altLang="en-US" sz="2100" dirty="0">
                      <a:solidFill>
                        <a:srgbClr val="FFFFFF"/>
                      </a:solidFill>
                      <a:latin typeface="微软雅黑" panose="020B0503020204020204" pitchFamily="34" charset="-122"/>
                      <a:ea typeface="微软雅黑" panose="020B0503020204020204" pitchFamily="34" charset="-122"/>
                    </a:rPr>
                    <a:t>在校生就意愿调研</a:t>
                  </a:r>
                  <a:endParaRPr lang="en-US" altLang="zh-CN" sz="2100" dirty="0">
                    <a:solidFill>
                      <a:srgbClr val="FFFFFF"/>
                    </a:solidFill>
                    <a:latin typeface="微软雅黑" panose="020B0503020204020204" pitchFamily="34" charset="-122"/>
                    <a:ea typeface="微软雅黑" panose="020B0503020204020204" pitchFamily="34" charset="-122"/>
                  </a:endParaRPr>
                </a:p>
              </p:txBody>
            </p:sp>
            <p:sp>
              <p:nvSpPr>
                <p:cNvPr id="48" name="Oval 23"/>
                <p:cNvSpPr>
                  <a:spLocks noChangeArrowheads="1"/>
                </p:cNvSpPr>
                <p:nvPr/>
              </p:nvSpPr>
              <p:spPr bwMode="auto">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p>
              </p:txBody>
            </p:sp>
          </p:grpSp>
          <p:grpSp>
            <p:nvGrpSpPr>
              <p:cNvPr id="15" name="Group 2"/>
              <p:cNvGrpSpPr>
                <a:grpSpLocks/>
              </p:cNvGrpSpPr>
              <p:nvPr/>
            </p:nvGrpSpPr>
            <p:grpSpPr bwMode="auto">
              <a:xfrm>
                <a:off x="4470672" y="2703413"/>
                <a:ext cx="1306276" cy="1230382"/>
                <a:chOff x="0" y="0"/>
                <a:chExt cx="862" cy="931"/>
              </a:xfrm>
            </p:grpSpPr>
            <p:sp>
              <p:nvSpPr>
                <p:cNvPr id="45" name="Oval 3"/>
                <p:cNvSpPr>
                  <a:spLocks noChangeArrowheads="1"/>
                </p:cNvSpPr>
                <p:nvPr/>
              </p:nvSpPr>
              <p:spPr bwMode="auto">
                <a:xfrm>
                  <a:off x="0" y="0"/>
                  <a:ext cx="862" cy="589"/>
                </a:xfrm>
                <a:prstGeom prst="ellipse">
                  <a:avLst/>
                </a:prstGeom>
                <a:solidFill>
                  <a:srgbClr val="99CC00">
                    <a:alpha val="2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46" name="Text Box 4"/>
                <p:cNvSpPr txBox="1">
                  <a:spLocks noChangeArrowheads="1"/>
                </p:cNvSpPr>
                <p:nvPr/>
              </p:nvSpPr>
              <p:spPr bwMode="auto">
                <a:xfrm>
                  <a:off x="45" y="483"/>
                  <a:ext cx="771"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dirty="0">
                      <a:solidFill>
                        <a:srgbClr val="FF0000"/>
                      </a:solidFill>
                      <a:latin typeface="微软雅黑" panose="020B0503020204020204" pitchFamily="34" charset="-122"/>
                      <a:ea typeface="微软雅黑" panose="020B0503020204020204" pitchFamily="34" charset="-122"/>
                    </a:rPr>
                    <a:t>核心化</a:t>
                  </a:r>
                </a:p>
              </p:txBody>
            </p:sp>
          </p:grpSp>
          <p:grpSp>
            <p:nvGrpSpPr>
              <p:cNvPr id="16" name="Group 6"/>
              <p:cNvGrpSpPr>
                <a:grpSpLocks/>
              </p:cNvGrpSpPr>
              <p:nvPr/>
            </p:nvGrpSpPr>
            <p:grpSpPr bwMode="auto">
              <a:xfrm>
                <a:off x="2028998" y="1534483"/>
                <a:ext cx="6047968" cy="3166752"/>
                <a:chOff x="0" y="0"/>
                <a:chExt cx="2631" cy="2258"/>
              </a:xfrm>
            </p:grpSpPr>
            <p:sp>
              <p:nvSpPr>
                <p:cNvPr id="36" name="Freeform 17"/>
                <p:cNvSpPr>
                  <a:spLocks/>
                </p:cNvSpPr>
                <p:nvPr/>
              </p:nvSpPr>
              <p:spPr bwMode="auto">
                <a:xfrm>
                  <a:off x="1318" y="0"/>
                  <a:ext cx="1313" cy="1359"/>
                </a:xfrm>
                <a:custGeom>
                  <a:avLst/>
                  <a:gdLst>
                    <a:gd name="T0" fmla="*/ 0 w 1627"/>
                    <a:gd name="T1" fmla="*/ 0 h 1584"/>
                    <a:gd name="T2" fmla="*/ 363 w 1627"/>
                    <a:gd name="T3" fmla="*/ 433 h 1584"/>
                    <a:gd name="T4" fmla="*/ 330 w 1627"/>
                    <a:gd name="T5" fmla="*/ 438 h 1584"/>
                    <a:gd name="T6" fmla="*/ 329 w 1627"/>
                    <a:gd name="T7" fmla="*/ 447 h 1584"/>
                    <a:gd name="T8" fmla="*/ 331 w 1627"/>
                    <a:gd name="T9" fmla="*/ 459 h 1584"/>
                    <a:gd name="T10" fmla="*/ 333 w 1627"/>
                    <a:gd name="T11" fmla="*/ 474 h 1584"/>
                    <a:gd name="T12" fmla="*/ 335 w 1627"/>
                    <a:gd name="T13" fmla="*/ 486 h 1584"/>
                    <a:gd name="T14" fmla="*/ 334 w 1627"/>
                    <a:gd name="T15" fmla="*/ 500 h 1584"/>
                    <a:gd name="T16" fmla="*/ 331 w 1627"/>
                    <a:gd name="T17" fmla="*/ 513 h 1584"/>
                    <a:gd name="T18" fmla="*/ 326 w 1627"/>
                    <a:gd name="T19" fmla="*/ 523 h 1584"/>
                    <a:gd name="T20" fmla="*/ 319 w 1627"/>
                    <a:gd name="T21" fmla="*/ 532 h 1584"/>
                    <a:gd name="T22" fmla="*/ 312 w 1627"/>
                    <a:gd name="T23" fmla="*/ 538 h 1584"/>
                    <a:gd name="T24" fmla="*/ 301 w 1627"/>
                    <a:gd name="T25" fmla="*/ 541 h 1584"/>
                    <a:gd name="T26" fmla="*/ 291 w 1627"/>
                    <a:gd name="T27" fmla="*/ 541 h 1584"/>
                    <a:gd name="T28" fmla="*/ 283 w 1627"/>
                    <a:gd name="T29" fmla="*/ 541 h 1584"/>
                    <a:gd name="T30" fmla="*/ 276 w 1627"/>
                    <a:gd name="T31" fmla="*/ 536 h 1584"/>
                    <a:gd name="T32" fmla="*/ 268 w 1627"/>
                    <a:gd name="T33" fmla="*/ 529 h 1584"/>
                    <a:gd name="T34" fmla="*/ 263 w 1627"/>
                    <a:gd name="T35" fmla="*/ 520 h 1584"/>
                    <a:gd name="T36" fmla="*/ 257 w 1627"/>
                    <a:gd name="T37" fmla="*/ 510 h 1584"/>
                    <a:gd name="T38" fmla="*/ 255 w 1627"/>
                    <a:gd name="T39" fmla="*/ 492 h 1584"/>
                    <a:gd name="T40" fmla="*/ 256 w 1627"/>
                    <a:gd name="T41" fmla="*/ 478 h 1584"/>
                    <a:gd name="T42" fmla="*/ 258 w 1627"/>
                    <a:gd name="T43" fmla="*/ 462 h 1584"/>
                    <a:gd name="T44" fmla="*/ 261 w 1627"/>
                    <a:gd name="T45" fmla="*/ 447 h 1584"/>
                    <a:gd name="T46" fmla="*/ 260 w 1627"/>
                    <a:gd name="T47" fmla="*/ 439 h 1584"/>
                    <a:gd name="T48" fmla="*/ 199 w 1627"/>
                    <a:gd name="T49" fmla="*/ 436 h 1584"/>
                    <a:gd name="T50" fmla="*/ 199 w 1627"/>
                    <a:gd name="T51" fmla="*/ 410 h 1584"/>
                    <a:gd name="T52" fmla="*/ 198 w 1627"/>
                    <a:gd name="T53" fmla="*/ 394 h 1584"/>
                    <a:gd name="T54" fmla="*/ 196 w 1627"/>
                    <a:gd name="T55" fmla="*/ 384 h 1584"/>
                    <a:gd name="T56" fmla="*/ 190 w 1627"/>
                    <a:gd name="T57" fmla="*/ 376 h 1584"/>
                    <a:gd name="T58" fmla="*/ 184 w 1627"/>
                    <a:gd name="T59" fmla="*/ 370 h 1584"/>
                    <a:gd name="T60" fmla="*/ 175 w 1627"/>
                    <a:gd name="T61" fmla="*/ 368 h 1584"/>
                    <a:gd name="T62" fmla="*/ 163 w 1627"/>
                    <a:gd name="T63" fmla="*/ 369 h 1584"/>
                    <a:gd name="T64" fmla="*/ 151 w 1627"/>
                    <a:gd name="T65" fmla="*/ 371 h 1584"/>
                    <a:gd name="T66" fmla="*/ 140 w 1627"/>
                    <a:gd name="T67" fmla="*/ 371 h 1584"/>
                    <a:gd name="T68" fmla="*/ 127 w 1627"/>
                    <a:gd name="T69" fmla="*/ 367 h 1584"/>
                    <a:gd name="T70" fmla="*/ 118 w 1627"/>
                    <a:gd name="T71" fmla="*/ 359 h 1584"/>
                    <a:gd name="T72" fmla="*/ 113 w 1627"/>
                    <a:gd name="T73" fmla="*/ 348 h 1584"/>
                    <a:gd name="T74" fmla="*/ 111 w 1627"/>
                    <a:gd name="T75" fmla="*/ 333 h 1584"/>
                    <a:gd name="T76" fmla="*/ 111 w 1627"/>
                    <a:gd name="T77" fmla="*/ 316 h 1584"/>
                    <a:gd name="T78" fmla="*/ 110 w 1627"/>
                    <a:gd name="T79" fmla="*/ 300 h 1584"/>
                    <a:gd name="T80" fmla="*/ 107 w 1627"/>
                    <a:gd name="T81" fmla="*/ 291 h 1584"/>
                    <a:gd name="T82" fmla="*/ 103 w 1627"/>
                    <a:gd name="T83" fmla="*/ 284 h 1584"/>
                    <a:gd name="T84" fmla="*/ 94 w 1627"/>
                    <a:gd name="T85" fmla="*/ 278 h 1584"/>
                    <a:gd name="T86" fmla="*/ 82 w 1627"/>
                    <a:gd name="T87" fmla="*/ 273 h 1584"/>
                    <a:gd name="T88" fmla="*/ 69 w 1627"/>
                    <a:gd name="T89" fmla="*/ 269 h 1584"/>
                    <a:gd name="T90" fmla="*/ 60 w 1627"/>
                    <a:gd name="T91" fmla="*/ 265 h 1584"/>
                    <a:gd name="T92" fmla="*/ 52 w 1627"/>
                    <a:gd name="T93" fmla="*/ 257 h 1584"/>
                    <a:gd name="T94" fmla="*/ 45 w 1627"/>
                    <a:gd name="T95" fmla="*/ 247 h 1584"/>
                    <a:gd name="T96" fmla="*/ 40 w 1627"/>
                    <a:gd name="T97" fmla="*/ 234 h 1584"/>
                    <a:gd name="T98" fmla="*/ 40 w 1627"/>
                    <a:gd name="T99" fmla="*/ 220 h 1584"/>
                    <a:gd name="T100" fmla="*/ 42 w 1627"/>
                    <a:gd name="T101" fmla="*/ 206 h 1584"/>
                    <a:gd name="T102" fmla="*/ 45 w 1627"/>
                    <a:gd name="T103" fmla="*/ 189 h 1584"/>
                    <a:gd name="T104" fmla="*/ 46 w 1627"/>
                    <a:gd name="T105" fmla="*/ 172 h 1584"/>
                    <a:gd name="T106" fmla="*/ 45 w 1627"/>
                    <a:gd name="T107" fmla="*/ 155 h 1584"/>
                    <a:gd name="T108" fmla="*/ 40 w 1627"/>
                    <a:gd name="T109" fmla="*/ 140 h 1584"/>
                    <a:gd name="T110" fmla="*/ 36 w 1627"/>
                    <a:gd name="T111" fmla="*/ 131 h 1584"/>
                    <a:gd name="T112" fmla="*/ 29 w 1627"/>
                    <a:gd name="T113" fmla="*/ 123 h 1584"/>
                    <a:gd name="T114" fmla="*/ 23 w 1627"/>
                    <a:gd name="T115" fmla="*/ 117 h 1584"/>
                    <a:gd name="T116" fmla="*/ 15 w 1627"/>
                    <a:gd name="T117" fmla="*/ 113 h 1584"/>
                    <a:gd name="T118" fmla="*/ 5 w 1627"/>
                    <a:gd name="T119" fmla="*/ 112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7"/>
                    <a:gd name="T181" fmla="*/ 0 h 1584"/>
                    <a:gd name="T182" fmla="*/ 1627 w 1627"/>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7" h="1584">
                      <a:moveTo>
                        <a:pt x="0" y="330"/>
                      </a:moveTo>
                      <a:lnTo>
                        <a:pt x="0" y="0"/>
                      </a:lnTo>
                      <a:lnTo>
                        <a:pt x="1626" y="0"/>
                      </a:lnTo>
                      <a:lnTo>
                        <a:pt x="1627" y="1265"/>
                      </a:lnTo>
                      <a:lnTo>
                        <a:pt x="1486" y="1265"/>
                      </a:lnTo>
                      <a:lnTo>
                        <a:pt x="1480" y="1276"/>
                      </a:lnTo>
                      <a:lnTo>
                        <a:pt x="1476" y="1291"/>
                      </a:lnTo>
                      <a:lnTo>
                        <a:pt x="1476" y="1304"/>
                      </a:lnTo>
                      <a:lnTo>
                        <a:pt x="1478" y="1320"/>
                      </a:lnTo>
                      <a:lnTo>
                        <a:pt x="1483" y="1339"/>
                      </a:lnTo>
                      <a:lnTo>
                        <a:pt x="1489" y="1365"/>
                      </a:lnTo>
                      <a:lnTo>
                        <a:pt x="1494" y="1382"/>
                      </a:lnTo>
                      <a:lnTo>
                        <a:pt x="1499" y="1403"/>
                      </a:lnTo>
                      <a:lnTo>
                        <a:pt x="1502" y="1423"/>
                      </a:lnTo>
                      <a:lnTo>
                        <a:pt x="1502" y="1442"/>
                      </a:lnTo>
                      <a:lnTo>
                        <a:pt x="1499" y="1461"/>
                      </a:lnTo>
                      <a:lnTo>
                        <a:pt x="1494" y="1481"/>
                      </a:lnTo>
                      <a:lnTo>
                        <a:pt x="1487" y="1499"/>
                      </a:lnTo>
                      <a:lnTo>
                        <a:pt x="1476" y="1513"/>
                      </a:lnTo>
                      <a:lnTo>
                        <a:pt x="1461" y="1530"/>
                      </a:lnTo>
                      <a:lnTo>
                        <a:pt x="1445" y="1543"/>
                      </a:lnTo>
                      <a:lnTo>
                        <a:pt x="1431" y="1555"/>
                      </a:lnTo>
                      <a:lnTo>
                        <a:pt x="1414" y="1565"/>
                      </a:lnTo>
                      <a:lnTo>
                        <a:pt x="1394" y="1572"/>
                      </a:lnTo>
                      <a:lnTo>
                        <a:pt x="1370" y="1579"/>
                      </a:lnTo>
                      <a:lnTo>
                        <a:pt x="1348" y="1582"/>
                      </a:lnTo>
                      <a:lnTo>
                        <a:pt x="1328" y="1584"/>
                      </a:lnTo>
                      <a:lnTo>
                        <a:pt x="1307" y="1584"/>
                      </a:lnTo>
                      <a:lnTo>
                        <a:pt x="1287" y="1582"/>
                      </a:lnTo>
                      <a:lnTo>
                        <a:pt x="1271" y="1579"/>
                      </a:lnTo>
                      <a:lnTo>
                        <a:pt x="1253" y="1574"/>
                      </a:lnTo>
                      <a:lnTo>
                        <a:pt x="1235" y="1568"/>
                      </a:lnTo>
                      <a:lnTo>
                        <a:pt x="1221" y="1560"/>
                      </a:lnTo>
                      <a:lnTo>
                        <a:pt x="1205" y="1548"/>
                      </a:lnTo>
                      <a:lnTo>
                        <a:pt x="1191" y="1534"/>
                      </a:lnTo>
                      <a:lnTo>
                        <a:pt x="1177" y="1519"/>
                      </a:lnTo>
                      <a:lnTo>
                        <a:pt x="1164" y="1503"/>
                      </a:lnTo>
                      <a:lnTo>
                        <a:pt x="1154" y="1486"/>
                      </a:lnTo>
                      <a:lnTo>
                        <a:pt x="1147" y="1465"/>
                      </a:lnTo>
                      <a:lnTo>
                        <a:pt x="1142" y="1441"/>
                      </a:lnTo>
                      <a:lnTo>
                        <a:pt x="1142" y="1418"/>
                      </a:lnTo>
                      <a:lnTo>
                        <a:pt x="1147" y="1396"/>
                      </a:lnTo>
                      <a:lnTo>
                        <a:pt x="1153" y="1373"/>
                      </a:lnTo>
                      <a:lnTo>
                        <a:pt x="1159" y="1351"/>
                      </a:lnTo>
                      <a:lnTo>
                        <a:pt x="1166" y="1325"/>
                      </a:lnTo>
                      <a:lnTo>
                        <a:pt x="1168" y="1306"/>
                      </a:lnTo>
                      <a:lnTo>
                        <a:pt x="1168" y="1294"/>
                      </a:lnTo>
                      <a:lnTo>
                        <a:pt x="1167" y="1284"/>
                      </a:lnTo>
                      <a:lnTo>
                        <a:pt x="1163" y="1273"/>
                      </a:lnTo>
                      <a:lnTo>
                        <a:pt x="892" y="1273"/>
                      </a:lnTo>
                      <a:lnTo>
                        <a:pt x="896" y="1225"/>
                      </a:lnTo>
                      <a:lnTo>
                        <a:pt x="895" y="1198"/>
                      </a:lnTo>
                      <a:lnTo>
                        <a:pt x="892" y="1173"/>
                      </a:lnTo>
                      <a:lnTo>
                        <a:pt x="889" y="1149"/>
                      </a:lnTo>
                      <a:lnTo>
                        <a:pt x="885" y="1133"/>
                      </a:lnTo>
                      <a:lnTo>
                        <a:pt x="878" y="1119"/>
                      </a:lnTo>
                      <a:lnTo>
                        <a:pt x="869" y="1106"/>
                      </a:lnTo>
                      <a:lnTo>
                        <a:pt x="855" y="1095"/>
                      </a:lnTo>
                      <a:lnTo>
                        <a:pt x="839" y="1085"/>
                      </a:lnTo>
                      <a:lnTo>
                        <a:pt x="824" y="1080"/>
                      </a:lnTo>
                      <a:lnTo>
                        <a:pt x="810" y="1077"/>
                      </a:lnTo>
                      <a:lnTo>
                        <a:pt x="786" y="1075"/>
                      </a:lnTo>
                      <a:lnTo>
                        <a:pt x="758" y="1075"/>
                      </a:lnTo>
                      <a:lnTo>
                        <a:pt x="731" y="1078"/>
                      </a:lnTo>
                      <a:lnTo>
                        <a:pt x="701" y="1080"/>
                      </a:lnTo>
                      <a:lnTo>
                        <a:pt x="679" y="1082"/>
                      </a:lnTo>
                      <a:lnTo>
                        <a:pt x="649" y="1084"/>
                      </a:lnTo>
                      <a:lnTo>
                        <a:pt x="625" y="1082"/>
                      </a:lnTo>
                      <a:lnTo>
                        <a:pt x="604" y="1080"/>
                      </a:lnTo>
                      <a:lnTo>
                        <a:pt x="571" y="1073"/>
                      </a:lnTo>
                      <a:lnTo>
                        <a:pt x="550" y="1063"/>
                      </a:lnTo>
                      <a:lnTo>
                        <a:pt x="530" y="1049"/>
                      </a:lnTo>
                      <a:lnTo>
                        <a:pt x="518" y="1033"/>
                      </a:lnTo>
                      <a:lnTo>
                        <a:pt x="506" y="1016"/>
                      </a:lnTo>
                      <a:lnTo>
                        <a:pt x="498" y="995"/>
                      </a:lnTo>
                      <a:lnTo>
                        <a:pt x="496" y="972"/>
                      </a:lnTo>
                      <a:lnTo>
                        <a:pt x="496" y="944"/>
                      </a:lnTo>
                      <a:lnTo>
                        <a:pt x="498" y="923"/>
                      </a:lnTo>
                      <a:lnTo>
                        <a:pt x="496" y="902"/>
                      </a:lnTo>
                      <a:lnTo>
                        <a:pt x="491" y="878"/>
                      </a:lnTo>
                      <a:lnTo>
                        <a:pt x="487" y="864"/>
                      </a:lnTo>
                      <a:lnTo>
                        <a:pt x="480" y="849"/>
                      </a:lnTo>
                      <a:lnTo>
                        <a:pt x="471" y="840"/>
                      </a:lnTo>
                      <a:lnTo>
                        <a:pt x="463" y="831"/>
                      </a:lnTo>
                      <a:lnTo>
                        <a:pt x="444" y="823"/>
                      </a:lnTo>
                      <a:lnTo>
                        <a:pt x="423" y="813"/>
                      </a:lnTo>
                      <a:lnTo>
                        <a:pt x="399" y="806"/>
                      </a:lnTo>
                      <a:lnTo>
                        <a:pt x="371" y="799"/>
                      </a:lnTo>
                      <a:lnTo>
                        <a:pt x="343" y="793"/>
                      </a:lnTo>
                      <a:lnTo>
                        <a:pt x="313" y="789"/>
                      </a:lnTo>
                      <a:lnTo>
                        <a:pt x="292" y="782"/>
                      </a:lnTo>
                      <a:lnTo>
                        <a:pt x="269" y="775"/>
                      </a:lnTo>
                      <a:lnTo>
                        <a:pt x="247" y="766"/>
                      </a:lnTo>
                      <a:lnTo>
                        <a:pt x="231" y="753"/>
                      </a:lnTo>
                      <a:lnTo>
                        <a:pt x="213" y="738"/>
                      </a:lnTo>
                      <a:lnTo>
                        <a:pt x="200" y="724"/>
                      </a:lnTo>
                      <a:lnTo>
                        <a:pt x="189" y="707"/>
                      </a:lnTo>
                      <a:lnTo>
                        <a:pt x="180" y="687"/>
                      </a:lnTo>
                      <a:lnTo>
                        <a:pt x="177" y="666"/>
                      </a:lnTo>
                      <a:lnTo>
                        <a:pt x="177" y="646"/>
                      </a:lnTo>
                      <a:lnTo>
                        <a:pt x="182" y="628"/>
                      </a:lnTo>
                      <a:lnTo>
                        <a:pt x="189" y="601"/>
                      </a:lnTo>
                      <a:lnTo>
                        <a:pt x="196" y="574"/>
                      </a:lnTo>
                      <a:lnTo>
                        <a:pt x="199" y="550"/>
                      </a:lnTo>
                      <a:lnTo>
                        <a:pt x="204" y="526"/>
                      </a:lnTo>
                      <a:lnTo>
                        <a:pt x="207" y="502"/>
                      </a:lnTo>
                      <a:lnTo>
                        <a:pt x="204" y="477"/>
                      </a:lnTo>
                      <a:lnTo>
                        <a:pt x="199" y="454"/>
                      </a:lnTo>
                      <a:lnTo>
                        <a:pt x="190" y="432"/>
                      </a:lnTo>
                      <a:lnTo>
                        <a:pt x="179" y="410"/>
                      </a:lnTo>
                      <a:lnTo>
                        <a:pt x="166" y="393"/>
                      </a:lnTo>
                      <a:lnTo>
                        <a:pt x="159" y="384"/>
                      </a:lnTo>
                      <a:lnTo>
                        <a:pt x="146" y="371"/>
                      </a:lnTo>
                      <a:lnTo>
                        <a:pt x="134" y="360"/>
                      </a:lnTo>
                      <a:lnTo>
                        <a:pt x="121" y="351"/>
                      </a:lnTo>
                      <a:lnTo>
                        <a:pt x="104" y="343"/>
                      </a:lnTo>
                      <a:lnTo>
                        <a:pt x="87" y="337"/>
                      </a:lnTo>
                      <a:lnTo>
                        <a:pt x="66" y="331"/>
                      </a:lnTo>
                      <a:lnTo>
                        <a:pt x="42" y="330"/>
                      </a:lnTo>
                      <a:lnTo>
                        <a:pt x="21" y="330"/>
                      </a:lnTo>
                      <a:lnTo>
                        <a:pt x="0" y="330"/>
                      </a:lnTo>
                      <a:close/>
                    </a:path>
                  </a:pathLst>
                </a:custGeom>
                <a:solidFill>
                  <a:srgbClr val="FFCC99"/>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7" name="Freeform 18"/>
                <p:cNvSpPr>
                  <a:spLocks/>
                </p:cNvSpPr>
                <p:nvPr/>
              </p:nvSpPr>
              <p:spPr bwMode="auto">
                <a:xfrm>
                  <a:off x="1313" y="1084"/>
                  <a:ext cx="1318" cy="1138"/>
                </a:xfrm>
                <a:custGeom>
                  <a:avLst/>
                  <a:gdLst>
                    <a:gd name="T0" fmla="*/ 0 w 1634"/>
                    <a:gd name="T1" fmla="*/ 453 h 1327"/>
                    <a:gd name="T2" fmla="*/ 362 w 1634"/>
                    <a:gd name="T3" fmla="*/ 0 h 1327"/>
                    <a:gd name="T4" fmla="*/ 329 w 1634"/>
                    <a:gd name="T5" fmla="*/ 9 h 1327"/>
                    <a:gd name="T6" fmla="*/ 330 w 1634"/>
                    <a:gd name="T7" fmla="*/ 24 h 1327"/>
                    <a:gd name="T8" fmla="*/ 334 w 1634"/>
                    <a:gd name="T9" fmla="*/ 44 h 1327"/>
                    <a:gd name="T10" fmla="*/ 335 w 1634"/>
                    <a:gd name="T11" fmla="*/ 59 h 1327"/>
                    <a:gd name="T12" fmla="*/ 332 w 1634"/>
                    <a:gd name="T13" fmla="*/ 77 h 1327"/>
                    <a:gd name="T14" fmla="*/ 324 w 1634"/>
                    <a:gd name="T15" fmla="*/ 91 h 1327"/>
                    <a:gd name="T16" fmla="*/ 315 w 1634"/>
                    <a:gd name="T17" fmla="*/ 102 h 1327"/>
                    <a:gd name="T18" fmla="*/ 304 w 1634"/>
                    <a:gd name="T19" fmla="*/ 108 h 1327"/>
                    <a:gd name="T20" fmla="*/ 288 w 1634"/>
                    <a:gd name="T21" fmla="*/ 107 h 1327"/>
                    <a:gd name="T22" fmla="*/ 277 w 1634"/>
                    <a:gd name="T23" fmla="*/ 104 h 1327"/>
                    <a:gd name="T24" fmla="*/ 266 w 1634"/>
                    <a:gd name="T25" fmla="*/ 93 h 1327"/>
                    <a:gd name="T26" fmla="*/ 259 w 1634"/>
                    <a:gd name="T27" fmla="*/ 77 h 1327"/>
                    <a:gd name="T28" fmla="*/ 257 w 1634"/>
                    <a:gd name="T29" fmla="*/ 63 h 1327"/>
                    <a:gd name="T30" fmla="*/ 257 w 1634"/>
                    <a:gd name="T31" fmla="*/ 46 h 1327"/>
                    <a:gd name="T32" fmla="*/ 259 w 1634"/>
                    <a:gd name="T33" fmla="*/ 33 h 1327"/>
                    <a:gd name="T34" fmla="*/ 261 w 1634"/>
                    <a:gd name="T35" fmla="*/ 16 h 1327"/>
                    <a:gd name="T36" fmla="*/ 261 w 1634"/>
                    <a:gd name="T37" fmla="*/ 3 h 1327"/>
                    <a:gd name="T38" fmla="*/ 200 w 1634"/>
                    <a:gd name="T39" fmla="*/ 18 h 1327"/>
                    <a:gd name="T40" fmla="*/ 200 w 1634"/>
                    <a:gd name="T41" fmla="*/ 38 h 1327"/>
                    <a:gd name="T42" fmla="*/ 198 w 1634"/>
                    <a:gd name="T43" fmla="*/ 55 h 1327"/>
                    <a:gd name="T44" fmla="*/ 196 w 1634"/>
                    <a:gd name="T45" fmla="*/ 69 h 1327"/>
                    <a:gd name="T46" fmla="*/ 190 w 1634"/>
                    <a:gd name="T47" fmla="*/ 80 h 1327"/>
                    <a:gd name="T48" fmla="*/ 183 w 1634"/>
                    <a:gd name="T49" fmla="*/ 85 h 1327"/>
                    <a:gd name="T50" fmla="*/ 174 w 1634"/>
                    <a:gd name="T51" fmla="*/ 85 h 1327"/>
                    <a:gd name="T52" fmla="*/ 164 w 1634"/>
                    <a:gd name="T53" fmla="*/ 85 h 1327"/>
                    <a:gd name="T54" fmla="*/ 154 w 1634"/>
                    <a:gd name="T55" fmla="*/ 84 h 1327"/>
                    <a:gd name="T56" fmla="*/ 143 w 1634"/>
                    <a:gd name="T57" fmla="*/ 82 h 1327"/>
                    <a:gd name="T58" fmla="*/ 132 w 1634"/>
                    <a:gd name="T59" fmla="*/ 85 h 1327"/>
                    <a:gd name="T60" fmla="*/ 123 w 1634"/>
                    <a:gd name="T61" fmla="*/ 90 h 1327"/>
                    <a:gd name="T62" fmla="*/ 115 w 1634"/>
                    <a:gd name="T63" fmla="*/ 100 h 1327"/>
                    <a:gd name="T64" fmla="*/ 111 w 1634"/>
                    <a:gd name="T65" fmla="*/ 113 h 1327"/>
                    <a:gd name="T66" fmla="*/ 111 w 1634"/>
                    <a:gd name="T67" fmla="*/ 127 h 1327"/>
                    <a:gd name="T68" fmla="*/ 111 w 1634"/>
                    <a:gd name="T69" fmla="*/ 144 h 1327"/>
                    <a:gd name="T70" fmla="*/ 109 w 1634"/>
                    <a:gd name="T71" fmla="*/ 158 h 1327"/>
                    <a:gd name="T72" fmla="*/ 105 w 1634"/>
                    <a:gd name="T73" fmla="*/ 167 h 1327"/>
                    <a:gd name="T74" fmla="*/ 96 w 1634"/>
                    <a:gd name="T75" fmla="*/ 174 h 1327"/>
                    <a:gd name="T76" fmla="*/ 86 w 1634"/>
                    <a:gd name="T77" fmla="*/ 178 h 1327"/>
                    <a:gd name="T78" fmla="*/ 74 w 1634"/>
                    <a:gd name="T79" fmla="*/ 184 h 1327"/>
                    <a:gd name="T80" fmla="*/ 64 w 1634"/>
                    <a:gd name="T81" fmla="*/ 187 h 1327"/>
                    <a:gd name="T82" fmla="*/ 56 w 1634"/>
                    <a:gd name="T83" fmla="*/ 192 h 1327"/>
                    <a:gd name="T84" fmla="*/ 48 w 1634"/>
                    <a:gd name="T85" fmla="*/ 200 h 1327"/>
                    <a:gd name="T86" fmla="*/ 43 w 1634"/>
                    <a:gd name="T87" fmla="*/ 211 h 1327"/>
                    <a:gd name="T88" fmla="*/ 40 w 1634"/>
                    <a:gd name="T89" fmla="*/ 226 h 1327"/>
                    <a:gd name="T90" fmla="*/ 42 w 1634"/>
                    <a:gd name="T91" fmla="*/ 241 h 1327"/>
                    <a:gd name="T92" fmla="*/ 45 w 1634"/>
                    <a:gd name="T93" fmla="*/ 261 h 1327"/>
                    <a:gd name="T94" fmla="*/ 47 w 1634"/>
                    <a:gd name="T95" fmla="*/ 277 h 1327"/>
                    <a:gd name="T96" fmla="*/ 45 w 1634"/>
                    <a:gd name="T97" fmla="*/ 294 h 1327"/>
                    <a:gd name="T98" fmla="*/ 43 w 1634"/>
                    <a:gd name="T99" fmla="*/ 307 h 1327"/>
                    <a:gd name="T100" fmla="*/ 39 w 1634"/>
                    <a:gd name="T101" fmla="*/ 322 h 1327"/>
                    <a:gd name="T102" fmla="*/ 31 w 1634"/>
                    <a:gd name="T103" fmla="*/ 338 h 1327"/>
                    <a:gd name="T104" fmla="*/ 23 w 1634"/>
                    <a:gd name="T105" fmla="*/ 348 h 1327"/>
                    <a:gd name="T106" fmla="*/ 16 w 1634"/>
                    <a:gd name="T107" fmla="*/ 354 h 1327"/>
                    <a:gd name="T108" fmla="*/ 5 w 1634"/>
                    <a:gd name="T109" fmla="*/ 358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4"/>
                    <a:gd name="T166" fmla="*/ 0 h 1327"/>
                    <a:gd name="T167" fmla="*/ 1634 w 1634"/>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4" h="1327">
                      <a:moveTo>
                        <a:pt x="0" y="1049"/>
                      </a:moveTo>
                      <a:lnTo>
                        <a:pt x="0" y="1327"/>
                      </a:lnTo>
                      <a:lnTo>
                        <a:pt x="1634" y="1327"/>
                      </a:lnTo>
                      <a:lnTo>
                        <a:pt x="1633" y="0"/>
                      </a:lnTo>
                      <a:lnTo>
                        <a:pt x="1487" y="0"/>
                      </a:lnTo>
                      <a:lnTo>
                        <a:pt x="1480" y="26"/>
                      </a:lnTo>
                      <a:lnTo>
                        <a:pt x="1480" y="44"/>
                      </a:lnTo>
                      <a:lnTo>
                        <a:pt x="1485" y="69"/>
                      </a:lnTo>
                      <a:lnTo>
                        <a:pt x="1493" y="96"/>
                      </a:lnTo>
                      <a:lnTo>
                        <a:pt x="1501" y="129"/>
                      </a:lnTo>
                      <a:lnTo>
                        <a:pt x="1506" y="154"/>
                      </a:lnTo>
                      <a:lnTo>
                        <a:pt x="1506" y="177"/>
                      </a:lnTo>
                      <a:lnTo>
                        <a:pt x="1503" y="202"/>
                      </a:lnTo>
                      <a:lnTo>
                        <a:pt x="1496" y="226"/>
                      </a:lnTo>
                      <a:lnTo>
                        <a:pt x="1480" y="249"/>
                      </a:lnTo>
                      <a:lnTo>
                        <a:pt x="1462" y="268"/>
                      </a:lnTo>
                      <a:lnTo>
                        <a:pt x="1442" y="287"/>
                      </a:lnTo>
                      <a:lnTo>
                        <a:pt x="1420" y="299"/>
                      </a:lnTo>
                      <a:lnTo>
                        <a:pt x="1393" y="309"/>
                      </a:lnTo>
                      <a:lnTo>
                        <a:pt x="1369" y="315"/>
                      </a:lnTo>
                      <a:lnTo>
                        <a:pt x="1335" y="316"/>
                      </a:lnTo>
                      <a:lnTo>
                        <a:pt x="1295" y="314"/>
                      </a:lnTo>
                      <a:lnTo>
                        <a:pt x="1270" y="309"/>
                      </a:lnTo>
                      <a:lnTo>
                        <a:pt x="1247" y="304"/>
                      </a:lnTo>
                      <a:lnTo>
                        <a:pt x="1226" y="291"/>
                      </a:lnTo>
                      <a:lnTo>
                        <a:pt x="1199" y="270"/>
                      </a:lnTo>
                      <a:lnTo>
                        <a:pt x="1182" y="250"/>
                      </a:lnTo>
                      <a:lnTo>
                        <a:pt x="1167" y="229"/>
                      </a:lnTo>
                      <a:lnTo>
                        <a:pt x="1158" y="206"/>
                      </a:lnTo>
                      <a:lnTo>
                        <a:pt x="1153" y="185"/>
                      </a:lnTo>
                      <a:lnTo>
                        <a:pt x="1153" y="161"/>
                      </a:lnTo>
                      <a:lnTo>
                        <a:pt x="1156" y="137"/>
                      </a:lnTo>
                      <a:lnTo>
                        <a:pt x="1161" y="115"/>
                      </a:lnTo>
                      <a:lnTo>
                        <a:pt x="1167" y="93"/>
                      </a:lnTo>
                      <a:lnTo>
                        <a:pt x="1174" y="71"/>
                      </a:lnTo>
                      <a:lnTo>
                        <a:pt x="1178" y="48"/>
                      </a:lnTo>
                      <a:lnTo>
                        <a:pt x="1178" y="28"/>
                      </a:lnTo>
                      <a:lnTo>
                        <a:pt x="1173" y="6"/>
                      </a:lnTo>
                      <a:lnTo>
                        <a:pt x="899" y="6"/>
                      </a:lnTo>
                      <a:lnTo>
                        <a:pt x="902" y="52"/>
                      </a:lnTo>
                      <a:lnTo>
                        <a:pt x="899" y="85"/>
                      </a:lnTo>
                      <a:lnTo>
                        <a:pt x="897" y="112"/>
                      </a:lnTo>
                      <a:lnTo>
                        <a:pt x="897" y="136"/>
                      </a:lnTo>
                      <a:lnTo>
                        <a:pt x="894" y="161"/>
                      </a:lnTo>
                      <a:lnTo>
                        <a:pt x="889" y="187"/>
                      </a:lnTo>
                      <a:lnTo>
                        <a:pt x="882" y="203"/>
                      </a:lnTo>
                      <a:lnTo>
                        <a:pt x="872" y="219"/>
                      </a:lnTo>
                      <a:lnTo>
                        <a:pt x="858" y="232"/>
                      </a:lnTo>
                      <a:lnTo>
                        <a:pt x="842" y="242"/>
                      </a:lnTo>
                      <a:lnTo>
                        <a:pt x="824" y="247"/>
                      </a:lnTo>
                      <a:lnTo>
                        <a:pt x="804" y="250"/>
                      </a:lnTo>
                      <a:lnTo>
                        <a:pt x="786" y="251"/>
                      </a:lnTo>
                      <a:lnTo>
                        <a:pt x="762" y="251"/>
                      </a:lnTo>
                      <a:lnTo>
                        <a:pt x="739" y="249"/>
                      </a:lnTo>
                      <a:lnTo>
                        <a:pt x="721" y="247"/>
                      </a:lnTo>
                      <a:lnTo>
                        <a:pt x="697" y="246"/>
                      </a:lnTo>
                      <a:lnTo>
                        <a:pt x="671" y="243"/>
                      </a:lnTo>
                      <a:lnTo>
                        <a:pt x="643" y="243"/>
                      </a:lnTo>
                      <a:lnTo>
                        <a:pt x="619" y="246"/>
                      </a:lnTo>
                      <a:lnTo>
                        <a:pt x="595" y="249"/>
                      </a:lnTo>
                      <a:lnTo>
                        <a:pt x="570" y="256"/>
                      </a:lnTo>
                      <a:lnTo>
                        <a:pt x="551" y="266"/>
                      </a:lnTo>
                      <a:lnTo>
                        <a:pt x="532" y="278"/>
                      </a:lnTo>
                      <a:lnTo>
                        <a:pt x="519" y="295"/>
                      </a:lnTo>
                      <a:lnTo>
                        <a:pt x="506" y="314"/>
                      </a:lnTo>
                      <a:lnTo>
                        <a:pt x="501" y="332"/>
                      </a:lnTo>
                      <a:lnTo>
                        <a:pt x="498" y="353"/>
                      </a:lnTo>
                      <a:lnTo>
                        <a:pt x="501" y="374"/>
                      </a:lnTo>
                      <a:lnTo>
                        <a:pt x="502" y="397"/>
                      </a:lnTo>
                      <a:lnTo>
                        <a:pt x="501" y="421"/>
                      </a:lnTo>
                      <a:lnTo>
                        <a:pt x="496" y="439"/>
                      </a:lnTo>
                      <a:lnTo>
                        <a:pt x="491" y="459"/>
                      </a:lnTo>
                      <a:lnTo>
                        <a:pt x="482" y="477"/>
                      </a:lnTo>
                      <a:lnTo>
                        <a:pt x="471" y="490"/>
                      </a:lnTo>
                      <a:lnTo>
                        <a:pt x="453" y="503"/>
                      </a:lnTo>
                      <a:lnTo>
                        <a:pt x="430" y="511"/>
                      </a:lnTo>
                      <a:lnTo>
                        <a:pt x="407" y="518"/>
                      </a:lnTo>
                      <a:lnTo>
                        <a:pt x="386" y="524"/>
                      </a:lnTo>
                      <a:lnTo>
                        <a:pt x="364" y="530"/>
                      </a:lnTo>
                      <a:lnTo>
                        <a:pt x="334" y="535"/>
                      </a:lnTo>
                      <a:lnTo>
                        <a:pt x="311" y="540"/>
                      </a:lnTo>
                      <a:lnTo>
                        <a:pt x="287" y="547"/>
                      </a:lnTo>
                      <a:lnTo>
                        <a:pt x="268" y="554"/>
                      </a:lnTo>
                      <a:lnTo>
                        <a:pt x="248" y="562"/>
                      </a:lnTo>
                      <a:lnTo>
                        <a:pt x="232" y="573"/>
                      </a:lnTo>
                      <a:lnTo>
                        <a:pt x="218" y="585"/>
                      </a:lnTo>
                      <a:lnTo>
                        <a:pt x="203" y="603"/>
                      </a:lnTo>
                      <a:lnTo>
                        <a:pt x="193" y="620"/>
                      </a:lnTo>
                      <a:lnTo>
                        <a:pt x="184" y="640"/>
                      </a:lnTo>
                      <a:lnTo>
                        <a:pt x="180" y="664"/>
                      </a:lnTo>
                      <a:lnTo>
                        <a:pt x="183" y="686"/>
                      </a:lnTo>
                      <a:lnTo>
                        <a:pt x="186" y="709"/>
                      </a:lnTo>
                      <a:lnTo>
                        <a:pt x="193" y="736"/>
                      </a:lnTo>
                      <a:lnTo>
                        <a:pt x="200" y="765"/>
                      </a:lnTo>
                      <a:lnTo>
                        <a:pt x="206" y="792"/>
                      </a:lnTo>
                      <a:lnTo>
                        <a:pt x="208" y="813"/>
                      </a:lnTo>
                      <a:lnTo>
                        <a:pt x="208" y="833"/>
                      </a:lnTo>
                      <a:lnTo>
                        <a:pt x="206" y="860"/>
                      </a:lnTo>
                      <a:lnTo>
                        <a:pt x="199" y="883"/>
                      </a:lnTo>
                      <a:lnTo>
                        <a:pt x="193" y="902"/>
                      </a:lnTo>
                      <a:lnTo>
                        <a:pt x="184" y="921"/>
                      </a:lnTo>
                      <a:lnTo>
                        <a:pt x="173" y="945"/>
                      </a:lnTo>
                      <a:lnTo>
                        <a:pt x="158" y="972"/>
                      </a:lnTo>
                      <a:lnTo>
                        <a:pt x="141" y="991"/>
                      </a:lnTo>
                      <a:lnTo>
                        <a:pt x="124" y="1007"/>
                      </a:lnTo>
                      <a:lnTo>
                        <a:pt x="108" y="1021"/>
                      </a:lnTo>
                      <a:lnTo>
                        <a:pt x="91" y="1032"/>
                      </a:lnTo>
                      <a:lnTo>
                        <a:pt x="74" y="1039"/>
                      </a:lnTo>
                      <a:lnTo>
                        <a:pt x="50" y="1045"/>
                      </a:lnTo>
                      <a:lnTo>
                        <a:pt x="23" y="1049"/>
                      </a:lnTo>
                      <a:lnTo>
                        <a:pt x="0" y="1049"/>
                      </a:lnTo>
                      <a:close/>
                    </a:path>
                  </a:pathLst>
                </a:custGeom>
                <a:solidFill>
                  <a:srgbClr val="FF99CC"/>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8" name="Freeform 19"/>
                <p:cNvSpPr>
                  <a:spLocks/>
                </p:cNvSpPr>
                <p:nvPr/>
              </p:nvSpPr>
              <p:spPr bwMode="auto">
                <a:xfrm>
                  <a:off x="0" y="863"/>
                  <a:ext cx="1313" cy="1359"/>
                </a:xfrm>
                <a:custGeom>
                  <a:avLst/>
                  <a:gdLst>
                    <a:gd name="T0" fmla="*/ 361 w 1628"/>
                    <a:gd name="T1" fmla="*/ 541 h 1584"/>
                    <a:gd name="T2" fmla="*/ 0 w 1628"/>
                    <a:gd name="T3" fmla="*/ 109 h 1584"/>
                    <a:gd name="T4" fmla="*/ 32 w 1628"/>
                    <a:gd name="T5" fmla="*/ 106 h 1584"/>
                    <a:gd name="T6" fmla="*/ 34 w 1628"/>
                    <a:gd name="T7" fmla="*/ 96 h 1584"/>
                    <a:gd name="T8" fmla="*/ 32 w 1628"/>
                    <a:gd name="T9" fmla="*/ 83 h 1584"/>
                    <a:gd name="T10" fmla="*/ 29 w 1628"/>
                    <a:gd name="T11" fmla="*/ 69 h 1584"/>
                    <a:gd name="T12" fmla="*/ 28 w 1628"/>
                    <a:gd name="T13" fmla="*/ 55 h 1584"/>
                    <a:gd name="T14" fmla="*/ 28 w 1628"/>
                    <a:gd name="T15" fmla="*/ 42 h 1584"/>
                    <a:gd name="T16" fmla="*/ 31 w 1628"/>
                    <a:gd name="T17" fmla="*/ 28 h 1584"/>
                    <a:gd name="T18" fmla="*/ 36 w 1628"/>
                    <a:gd name="T19" fmla="*/ 18 h 1584"/>
                    <a:gd name="T20" fmla="*/ 43 w 1628"/>
                    <a:gd name="T21" fmla="*/ 9 h 1584"/>
                    <a:gd name="T22" fmla="*/ 52 w 1628"/>
                    <a:gd name="T23" fmla="*/ 3 h 1584"/>
                    <a:gd name="T24" fmla="*/ 62 w 1628"/>
                    <a:gd name="T25" fmla="*/ 2 h 1584"/>
                    <a:gd name="T26" fmla="*/ 71 w 1628"/>
                    <a:gd name="T27" fmla="*/ 0 h 1584"/>
                    <a:gd name="T28" fmla="*/ 79 w 1628"/>
                    <a:gd name="T29" fmla="*/ 3 h 1584"/>
                    <a:gd name="T30" fmla="*/ 87 w 1628"/>
                    <a:gd name="T31" fmla="*/ 6 h 1584"/>
                    <a:gd name="T32" fmla="*/ 94 w 1628"/>
                    <a:gd name="T33" fmla="*/ 13 h 1584"/>
                    <a:gd name="T34" fmla="*/ 99 w 1628"/>
                    <a:gd name="T35" fmla="*/ 22 h 1584"/>
                    <a:gd name="T36" fmla="*/ 105 w 1628"/>
                    <a:gd name="T37" fmla="*/ 33 h 1584"/>
                    <a:gd name="T38" fmla="*/ 107 w 1628"/>
                    <a:gd name="T39" fmla="*/ 49 h 1584"/>
                    <a:gd name="T40" fmla="*/ 106 w 1628"/>
                    <a:gd name="T41" fmla="*/ 64 h 1584"/>
                    <a:gd name="T42" fmla="*/ 104 w 1628"/>
                    <a:gd name="T43" fmla="*/ 81 h 1584"/>
                    <a:gd name="T44" fmla="*/ 102 w 1628"/>
                    <a:gd name="T45" fmla="*/ 96 h 1584"/>
                    <a:gd name="T46" fmla="*/ 102 w 1628"/>
                    <a:gd name="T47" fmla="*/ 102 h 1584"/>
                    <a:gd name="T48" fmla="*/ 163 w 1628"/>
                    <a:gd name="T49" fmla="*/ 106 h 1584"/>
                    <a:gd name="T50" fmla="*/ 161 w 1628"/>
                    <a:gd name="T51" fmla="*/ 136 h 1584"/>
                    <a:gd name="T52" fmla="*/ 162 w 1628"/>
                    <a:gd name="T53" fmla="*/ 153 h 1584"/>
                    <a:gd name="T54" fmla="*/ 163 w 1628"/>
                    <a:gd name="T55" fmla="*/ 169 h 1584"/>
                    <a:gd name="T56" fmla="*/ 167 w 1628"/>
                    <a:gd name="T57" fmla="*/ 179 h 1584"/>
                    <a:gd name="T58" fmla="*/ 174 w 1628"/>
                    <a:gd name="T59" fmla="*/ 188 h 1584"/>
                    <a:gd name="T60" fmla="*/ 183 w 1628"/>
                    <a:gd name="T61" fmla="*/ 191 h 1584"/>
                    <a:gd name="T62" fmla="*/ 191 w 1628"/>
                    <a:gd name="T63" fmla="*/ 191 h 1584"/>
                    <a:gd name="T64" fmla="*/ 201 w 1628"/>
                    <a:gd name="T65" fmla="*/ 189 h 1584"/>
                    <a:gd name="T66" fmla="*/ 213 w 1628"/>
                    <a:gd name="T67" fmla="*/ 189 h 1584"/>
                    <a:gd name="T68" fmla="*/ 223 w 1628"/>
                    <a:gd name="T69" fmla="*/ 189 h 1584"/>
                    <a:gd name="T70" fmla="*/ 235 w 1628"/>
                    <a:gd name="T71" fmla="*/ 194 h 1584"/>
                    <a:gd name="T72" fmla="*/ 243 w 1628"/>
                    <a:gd name="T73" fmla="*/ 201 h 1584"/>
                    <a:gd name="T74" fmla="*/ 248 w 1628"/>
                    <a:gd name="T75" fmla="*/ 212 h 1584"/>
                    <a:gd name="T76" fmla="*/ 251 w 1628"/>
                    <a:gd name="T77" fmla="*/ 226 h 1584"/>
                    <a:gd name="T78" fmla="*/ 250 w 1628"/>
                    <a:gd name="T79" fmla="*/ 242 h 1584"/>
                    <a:gd name="T80" fmla="*/ 251 w 1628"/>
                    <a:gd name="T81" fmla="*/ 257 h 1584"/>
                    <a:gd name="T82" fmla="*/ 254 w 1628"/>
                    <a:gd name="T83" fmla="*/ 269 h 1584"/>
                    <a:gd name="T84" fmla="*/ 261 w 1628"/>
                    <a:gd name="T85" fmla="*/ 277 h 1584"/>
                    <a:gd name="T86" fmla="*/ 271 w 1628"/>
                    <a:gd name="T87" fmla="*/ 282 h 1584"/>
                    <a:gd name="T88" fmla="*/ 281 w 1628"/>
                    <a:gd name="T89" fmla="*/ 287 h 1584"/>
                    <a:gd name="T90" fmla="*/ 291 w 1628"/>
                    <a:gd name="T91" fmla="*/ 290 h 1584"/>
                    <a:gd name="T92" fmla="*/ 302 w 1628"/>
                    <a:gd name="T93" fmla="*/ 295 h 1584"/>
                    <a:gd name="T94" fmla="*/ 310 w 1628"/>
                    <a:gd name="T95" fmla="*/ 302 h 1584"/>
                    <a:gd name="T96" fmla="*/ 316 w 1628"/>
                    <a:gd name="T97" fmla="*/ 312 h 1584"/>
                    <a:gd name="T98" fmla="*/ 321 w 1628"/>
                    <a:gd name="T99" fmla="*/ 323 h 1584"/>
                    <a:gd name="T100" fmla="*/ 321 w 1628"/>
                    <a:gd name="T101" fmla="*/ 341 h 1584"/>
                    <a:gd name="T102" fmla="*/ 318 w 1628"/>
                    <a:gd name="T103" fmla="*/ 358 h 1584"/>
                    <a:gd name="T104" fmla="*/ 315 w 1628"/>
                    <a:gd name="T105" fmla="*/ 376 h 1584"/>
                    <a:gd name="T106" fmla="*/ 315 w 1628"/>
                    <a:gd name="T107" fmla="*/ 391 h 1584"/>
                    <a:gd name="T108" fmla="*/ 316 w 1628"/>
                    <a:gd name="T109" fmla="*/ 407 h 1584"/>
                    <a:gd name="T110" fmla="*/ 321 w 1628"/>
                    <a:gd name="T111" fmla="*/ 419 h 1584"/>
                    <a:gd name="T112" fmla="*/ 327 w 1628"/>
                    <a:gd name="T113" fmla="*/ 432 h 1584"/>
                    <a:gd name="T114" fmla="*/ 336 w 1628"/>
                    <a:gd name="T115" fmla="*/ 441 h 1584"/>
                    <a:gd name="T116" fmla="*/ 345 w 1628"/>
                    <a:gd name="T117" fmla="*/ 445 h 1584"/>
                    <a:gd name="T118" fmla="*/ 355 w 1628"/>
                    <a:gd name="T119" fmla="*/ 447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8"/>
                    <a:gd name="T181" fmla="*/ 0 h 1584"/>
                    <a:gd name="T182" fmla="*/ 1628 w 1628"/>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8" h="1584">
                      <a:moveTo>
                        <a:pt x="1628" y="1305"/>
                      </a:moveTo>
                      <a:lnTo>
                        <a:pt x="1628" y="1584"/>
                      </a:lnTo>
                      <a:lnTo>
                        <a:pt x="1" y="1584"/>
                      </a:lnTo>
                      <a:lnTo>
                        <a:pt x="0" y="319"/>
                      </a:lnTo>
                      <a:lnTo>
                        <a:pt x="141" y="319"/>
                      </a:lnTo>
                      <a:lnTo>
                        <a:pt x="147" y="308"/>
                      </a:lnTo>
                      <a:lnTo>
                        <a:pt x="151" y="292"/>
                      </a:lnTo>
                      <a:lnTo>
                        <a:pt x="151" y="280"/>
                      </a:lnTo>
                      <a:lnTo>
                        <a:pt x="150" y="264"/>
                      </a:lnTo>
                      <a:lnTo>
                        <a:pt x="144" y="244"/>
                      </a:lnTo>
                      <a:lnTo>
                        <a:pt x="138" y="219"/>
                      </a:lnTo>
                      <a:lnTo>
                        <a:pt x="133" y="202"/>
                      </a:lnTo>
                      <a:lnTo>
                        <a:pt x="127" y="181"/>
                      </a:lnTo>
                      <a:lnTo>
                        <a:pt x="126" y="161"/>
                      </a:lnTo>
                      <a:lnTo>
                        <a:pt x="126" y="141"/>
                      </a:lnTo>
                      <a:lnTo>
                        <a:pt x="127" y="123"/>
                      </a:lnTo>
                      <a:lnTo>
                        <a:pt x="133" y="103"/>
                      </a:lnTo>
                      <a:lnTo>
                        <a:pt x="140" y="85"/>
                      </a:lnTo>
                      <a:lnTo>
                        <a:pt x="151" y="71"/>
                      </a:lnTo>
                      <a:lnTo>
                        <a:pt x="166" y="54"/>
                      </a:lnTo>
                      <a:lnTo>
                        <a:pt x="181" y="41"/>
                      </a:lnTo>
                      <a:lnTo>
                        <a:pt x="196" y="28"/>
                      </a:lnTo>
                      <a:lnTo>
                        <a:pt x="213" y="19"/>
                      </a:lnTo>
                      <a:lnTo>
                        <a:pt x="233" y="10"/>
                      </a:lnTo>
                      <a:lnTo>
                        <a:pt x="255" y="4"/>
                      </a:lnTo>
                      <a:lnTo>
                        <a:pt x="279" y="2"/>
                      </a:lnTo>
                      <a:lnTo>
                        <a:pt x="299" y="0"/>
                      </a:lnTo>
                      <a:lnTo>
                        <a:pt x="320" y="0"/>
                      </a:lnTo>
                      <a:lnTo>
                        <a:pt x="340" y="2"/>
                      </a:lnTo>
                      <a:lnTo>
                        <a:pt x="356" y="4"/>
                      </a:lnTo>
                      <a:lnTo>
                        <a:pt x="374" y="10"/>
                      </a:lnTo>
                      <a:lnTo>
                        <a:pt x="392" y="16"/>
                      </a:lnTo>
                      <a:lnTo>
                        <a:pt x="406" y="24"/>
                      </a:lnTo>
                      <a:lnTo>
                        <a:pt x="422" y="36"/>
                      </a:lnTo>
                      <a:lnTo>
                        <a:pt x="436" y="50"/>
                      </a:lnTo>
                      <a:lnTo>
                        <a:pt x="450" y="65"/>
                      </a:lnTo>
                      <a:lnTo>
                        <a:pt x="463" y="81"/>
                      </a:lnTo>
                      <a:lnTo>
                        <a:pt x="473" y="98"/>
                      </a:lnTo>
                      <a:lnTo>
                        <a:pt x="480" y="119"/>
                      </a:lnTo>
                      <a:lnTo>
                        <a:pt x="485" y="143"/>
                      </a:lnTo>
                      <a:lnTo>
                        <a:pt x="485" y="165"/>
                      </a:lnTo>
                      <a:lnTo>
                        <a:pt x="480" y="188"/>
                      </a:lnTo>
                      <a:lnTo>
                        <a:pt x="474" y="211"/>
                      </a:lnTo>
                      <a:lnTo>
                        <a:pt x="469" y="233"/>
                      </a:lnTo>
                      <a:lnTo>
                        <a:pt x="461" y="259"/>
                      </a:lnTo>
                      <a:lnTo>
                        <a:pt x="457" y="278"/>
                      </a:lnTo>
                      <a:lnTo>
                        <a:pt x="457" y="290"/>
                      </a:lnTo>
                      <a:lnTo>
                        <a:pt x="460" y="300"/>
                      </a:lnTo>
                      <a:lnTo>
                        <a:pt x="464" y="311"/>
                      </a:lnTo>
                      <a:lnTo>
                        <a:pt x="734" y="311"/>
                      </a:lnTo>
                      <a:lnTo>
                        <a:pt x="728" y="363"/>
                      </a:lnTo>
                      <a:lnTo>
                        <a:pt x="727" y="394"/>
                      </a:lnTo>
                      <a:lnTo>
                        <a:pt x="728" y="420"/>
                      </a:lnTo>
                      <a:lnTo>
                        <a:pt x="730" y="444"/>
                      </a:lnTo>
                      <a:lnTo>
                        <a:pt x="733" y="469"/>
                      </a:lnTo>
                      <a:lnTo>
                        <a:pt x="737" y="494"/>
                      </a:lnTo>
                      <a:lnTo>
                        <a:pt x="745" y="511"/>
                      </a:lnTo>
                      <a:lnTo>
                        <a:pt x="755" y="525"/>
                      </a:lnTo>
                      <a:lnTo>
                        <a:pt x="768" y="538"/>
                      </a:lnTo>
                      <a:lnTo>
                        <a:pt x="785" y="548"/>
                      </a:lnTo>
                      <a:lnTo>
                        <a:pt x="803" y="555"/>
                      </a:lnTo>
                      <a:lnTo>
                        <a:pt x="821" y="558"/>
                      </a:lnTo>
                      <a:lnTo>
                        <a:pt x="841" y="559"/>
                      </a:lnTo>
                      <a:lnTo>
                        <a:pt x="864" y="559"/>
                      </a:lnTo>
                      <a:lnTo>
                        <a:pt x="888" y="556"/>
                      </a:lnTo>
                      <a:lnTo>
                        <a:pt x="905" y="555"/>
                      </a:lnTo>
                      <a:lnTo>
                        <a:pt x="930" y="552"/>
                      </a:lnTo>
                      <a:lnTo>
                        <a:pt x="956" y="549"/>
                      </a:lnTo>
                      <a:lnTo>
                        <a:pt x="984" y="549"/>
                      </a:lnTo>
                      <a:lnTo>
                        <a:pt x="1008" y="552"/>
                      </a:lnTo>
                      <a:lnTo>
                        <a:pt x="1032" y="556"/>
                      </a:lnTo>
                      <a:lnTo>
                        <a:pt x="1056" y="565"/>
                      </a:lnTo>
                      <a:lnTo>
                        <a:pt x="1076" y="573"/>
                      </a:lnTo>
                      <a:lnTo>
                        <a:pt x="1095" y="588"/>
                      </a:lnTo>
                      <a:lnTo>
                        <a:pt x="1108" y="603"/>
                      </a:lnTo>
                      <a:lnTo>
                        <a:pt x="1119" y="621"/>
                      </a:lnTo>
                      <a:lnTo>
                        <a:pt x="1126" y="641"/>
                      </a:lnTo>
                      <a:lnTo>
                        <a:pt x="1129" y="661"/>
                      </a:lnTo>
                      <a:lnTo>
                        <a:pt x="1126" y="684"/>
                      </a:lnTo>
                      <a:lnTo>
                        <a:pt x="1125" y="706"/>
                      </a:lnTo>
                      <a:lnTo>
                        <a:pt x="1126" y="729"/>
                      </a:lnTo>
                      <a:lnTo>
                        <a:pt x="1129" y="749"/>
                      </a:lnTo>
                      <a:lnTo>
                        <a:pt x="1136" y="767"/>
                      </a:lnTo>
                      <a:lnTo>
                        <a:pt x="1145" y="785"/>
                      </a:lnTo>
                      <a:lnTo>
                        <a:pt x="1156" y="798"/>
                      </a:lnTo>
                      <a:lnTo>
                        <a:pt x="1173" y="811"/>
                      </a:lnTo>
                      <a:lnTo>
                        <a:pt x="1196" y="819"/>
                      </a:lnTo>
                      <a:lnTo>
                        <a:pt x="1220" y="826"/>
                      </a:lnTo>
                      <a:lnTo>
                        <a:pt x="1239" y="832"/>
                      </a:lnTo>
                      <a:lnTo>
                        <a:pt x="1263" y="837"/>
                      </a:lnTo>
                      <a:lnTo>
                        <a:pt x="1292" y="843"/>
                      </a:lnTo>
                      <a:lnTo>
                        <a:pt x="1316" y="847"/>
                      </a:lnTo>
                      <a:lnTo>
                        <a:pt x="1340" y="854"/>
                      </a:lnTo>
                      <a:lnTo>
                        <a:pt x="1359" y="861"/>
                      </a:lnTo>
                      <a:lnTo>
                        <a:pt x="1379" y="870"/>
                      </a:lnTo>
                      <a:lnTo>
                        <a:pt x="1395" y="881"/>
                      </a:lnTo>
                      <a:lnTo>
                        <a:pt x="1407" y="893"/>
                      </a:lnTo>
                      <a:lnTo>
                        <a:pt x="1424" y="911"/>
                      </a:lnTo>
                      <a:lnTo>
                        <a:pt x="1434" y="928"/>
                      </a:lnTo>
                      <a:lnTo>
                        <a:pt x="1443" y="946"/>
                      </a:lnTo>
                      <a:lnTo>
                        <a:pt x="1447" y="972"/>
                      </a:lnTo>
                      <a:lnTo>
                        <a:pt x="1444" y="996"/>
                      </a:lnTo>
                      <a:lnTo>
                        <a:pt x="1440" y="1017"/>
                      </a:lnTo>
                      <a:lnTo>
                        <a:pt x="1434" y="1044"/>
                      </a:lnTo>
                      <a:lnTo>
                        <a:pt x="1427" y="1073"/>
                      </a:lnTo>
                      <a:lnTo>
                        <a:pt x="1420" y="1100"/>
                      </a:lnTo>
                      <a:lnTo>
                        <a:pt x="1417" y="1123"/>
                      </a:lnTo>
                      <a:lnTo>
                        <a:pt x="1417" y="1141"/>
                      </a:lnTo>
                      <a:lnTo>
                        <a:pt x="1421" y="1168"/>
                      </a:lnTo>
                      <a:lnTo>
                        <a:pt x="1427" y="1190"/>
                      </a:lnTo>
                      <a:lnTo>
                        <a:pt x="1436" y="1207"/>
                      </a:lnTo>
                      <a:lnTo>
                        <a:pt x="1445" y="1224"/>
                      </a:lnTo>
                      <a:lnTo>
                        <a:pt x="1460" y="1243"/>
                      </a:lnTo>
                      <a:lnTo>
                        <a:pt x="1475" y="1261"/>
                      </a:lnTo>
                      <a:lnTo>
                        <a:pt x="1493" y="1277"/>
                      </a:lnTo>
                      <a:lnTo>
                        <a:pt x="1515" y="1289"/>
                      </a:lnTo>
                      <a:lnTo>
                        <a:pt x="1534" y="1296"/>
                      </a:lnTo>
                      <a:lnTo>
                        <a:pt x="1556" y="1302"/>
                      </a:lnTo>
                      <a:lnTo>
                        <a:pt x="1577" y="1305"/>
                      </a:lnTo>
                      <a:lnTo>
                        <a:pt x="1602" y="1306"/>
                      </a:lnTo>
                      <a:lnTo>
                        <a:pt x="1628" y="1305"/>
                      </a:lnTo>
                      <a:close/>
                    </a:path>
                  </a:pathLst>
                </a:custGeom>
                <a:solidFill>
                  <a:srgbClr val="00FF00"/>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39" name="Freeform 20"/>
                <p:cNvSpPr>
                  <a:spLocks/>
                </p:cNvSpPr>
                <p:nvPr/>
              </p:nvSpPr>
              <p:spPr bwMode="auto">
                <a:xfrm>
                  <a:off x="0" y="0"/>
                  <a:ext cx="1318" cy="1138"/>
                </a:xfrm>
                <a:custGeom>
                  <a:avLst/>
                  <a:gdLst>
                    <a:gd name="T0" fmla="*/ 361 w 1635"/>
                    <a:gd name="T1" fmla="*/ 0 h 1327"/>
                    <a:gd name="T2" fmla="*/ 1 w 1635"/>
                    <a:gd name="T3" fmla="*/ 453 h 1327"/>
                    <a:gd name="T4" fmla="*/ 34 w 1635"/>
                    <a:gd name="T5" fmla="*/ 444 h 1327"/>
                    <a:gd name="T6" fmla="*/ 34 w 1635"/>
                    <a:gd name="T7" fmla="*/ 429 h 1327"/>
                    <a:gd name="T8" fmla="*/ 29 w 1635"/>
                    <a:gd name="T9" fmla="*/ 409 h 1327"/>
                    <a:gd name="T10" fmla="*/ 28 w 1635"/>
                    <a:gd name="T11" fmla="*/ 393 h 1327"/>
                    <a:gd name="T12" fmla="*/ 31 w 1635"/>
                    <a:gd name="T13" fmla="*/ 376 h 1327"/>
                    <a:gd name="T14" fmla="*/ 39 w 1635"/>
                    <a:gd name="T15" fmla="*/ 361 h 1327"/>
                    <a:gd name="T16" fmla="*/ 48 w 1635"/>
                    <a:gd name="T17" fmla="*/ 351 h 1327"/>
                    <a:gd name="T18" fmla="*/ 59 w 1635"/>
                    <a:gd name="T19" fmla="*/ 345 h 1327"/>
                    <a:gd name="T20" fmla="*/ 75 w 1635"/>
                    <a:gd name="T21" fmla="*/ 346 h 1327"/>
                    <a:gd name="T22" fmla="*/ 85 w 1635"/>
                    <a:gd name="T23" fmla="*/ 348 h 1327"/>
                    <a:gd name="T24" fmla="*/ 96 w 1635"/>
                    <a:gd name="T25" fmla="*/ 360 h 1327"/>
                    <a:gd name="T26" fmla="*/ 103 w 1635"/>
                    <a:gd name="T27" fmla="*/ 375 h 1327"/>
                    <a:gd name="T28" fmla="*/ 106 w 1635"/>
                    <a:gd name="T29" fmla="*/ 389 h 1327"/>
                    <a:gd name="T30" fmla="*/ 106 w 1635"/>
                    <a:gd name="T31" fmla="*/ 406 h 1327"/>
                    <a:gd name="T32" fmla="*/ 103 w 1635"/>
                    <a:gd name="T33" fmla="*/ 421 h 1327"/>
                    <a:gd name="T34" fmla="*/ 102 w 1635"/>
                    <a:gd name="T35" fmla="*/ 437 h 1327"/>
                    <a:gd name="T36" fmla="*/ 102 w 1635"/>
                    <a:gd name="T37" fmla="*/ 451 h 1327"/>
                    <a:gd name="T38" fmla="*/ 163 w 1635"/>
                    <a:gd name="T39" fmla="*/ 435 h 1327"/>
                    <a:gd name="T40" fmla="*/ 163 w 1635"/>
                    <a:gd name="T41" fmla="*/ 415 h 1327"/>
                    <a:gd name="T42" fmla="*/ 164 w 1635"/>
                    <a:gd name="T43" fmla="*/ 398 h 1327"/>
                    <a:gd name="T44" fmla="*/ 166 w 1635"/>
                    <a:gd name="T45" fmla="*/ 383 h 1327"/>
                    <a:gd name="T46" fmla="*/ 172 w 1635"/>
                    <a:gd name="T47" fmla="*/ 374 h 1327"/>
                    <a:gd name="T48" fmla="*/ 179 w 1635"/>
                    <a:gd name="T49" fmla="*/ 369 h 1327"/>
                    <a:gd name="T50" fmla="*/ 188 w 1635"/>
                    <a:gd name="T51" fmla="*/ 366 h 1327"/>
                    <a:gd name="T52" fmla="*/ 197 w 1635"/>
                    <a:gd name="T53" fmla="*/ 367 h 1327"/>
                    <a:gd name="T54" fmla="*/ 207 w 1635"/>
                    <a:gd name="T55" fmla="*/ 370 h 1327"/>
                    <a:gd name="T56" fmla="*/ 219 w 1635"/>
                    <a:gd name="T57" fmla="*/ 370 h 1327"/>
                    <a:gd name="T58" fmla="*/ 230 w 1635"/>
                    <a:gd name="T59" fmla="*/ 367 h 1327"/>
                    <a:gd name="T60" fmla="*/ 239 w 1635"/>
                    <a:gd name="T61" fmla="*/ 362 h 1327"/>
                    <a:gd name="T62" fmla="*/ 247 w 1635"/>
                    <a:gd name="T63" fmla="*/ 352 h 1327"/>
                    <a:gd name="T64" fmla="*/ 250 w 1635"/>
                    <a:gd name="T65" fmla="*/ 340 h 1327"/>
                    <a:gd name="T66" fmla="*/ 250 w 1635"/>
                    <a:gd name="T67" fmla="*/ 325 h 1327"/>
                    <a:gd name="T68" fmla="*/ 250 w 1635"/>
                    <a:gd name="T69" fmla="*/ 309 h 1327"/>
                    <a:gd name="T70" fmla="*/ 253 w 1635"/>
                    <a:gd name="T71" fmla="*/ 296 h 1327"/>
                    <a:gd name="T72" fmla="*/ 257 w 1635"/>
                    <a:gd name="T73" fmla="*/ 286 h 1327"/>
                    <a:gd name="T74" fmla="*/ 267 w 1635"/>
                    <a:gd name="T75" fmla="*/ 279 h 1327"/>
                    <a:gd name="T76" fmla="*/ 276 w 1635"/>
                    <a:gd name="T77" fmla="*/ 274 h 1327"/>
                    <a:gd name="T78" fmla="*/ 288 w 1635"/>
                    <a:gd name="T79" fmla="*/ 270 h 1327"/>
                    <a:gd name="T80" fmla="*/ 297 w 1635"/>
                    <a:gd name="T81" fmla="*/ 266 h 1327"/>
                    <a:gd name="T82" fmla="*/ 306 w 1635"/>
                    <a:gd name="T83" fmla="*/ 261 h 1327"/>
                    <a:gd name="T84" fmla="*/ 314 w 1635"/>
                    <a:gd name="T85" fmla="*/ 252 h 1327"/>
                    <a:gd name="T86" fmla="*/ 319 w 1635"/>
                    <a:gd name="T87" fmla="*/ 241 h 1327"/>
                    <a:gd name="T88" fmla="*/ 322 w 1635"/>
                    <a:gd name="T89" fmla="*/ 226 h 1327"/>
                    <a:gd name="T90" fmla="*/ 320 w 1635"/>
                    <a:gd name="T91" fmla="*/ 210 h 1327"/>
                    <a:gd name="T92" fmla="*/ 317 w 1635"/>
                    <a:gd name="T93" fmla="*/ 191 h 1327"/>
                    <a:gd name="T94" fmla="*/ 315 w 1635"/>
                    <a:gd name="T95" fmla="*/ 175 h 1327"/>
                    <a:gd name="T96" fmla="*/ 316 w 1635"/>
                    <a:gd name="T97" fmla="*/ 159 h 1327"/>
                    <a:gd name="T98" fmla="*/ 319 w 1635"/>
                    <a:gd name="T99" fmla="*/ 146 h 1327"/>
                    <a:gd name="T100" fmla="*/ 325 w 1635"/>
                    <a:gd name="T101" fmla="*/ 134 h 1327"/>
                    <a:gd name="T102" fmla="*/ 332 w 1635"/>
                    <a:gd name="T103" fmla="*/ 122 h 1327"/>
                    <a:gd name="T104" fmla="*/ 342 w 1635"/>
                    <a:gd name="T105" fmla="*/ 116 h 1327"/>
                    <a:gd name="T106" fmla="*/ 350 w 1635"/>
                    <a:gd name="T107" fmla="*/ 112 h 1327"/>
                    <a:gd name="T108" fmla="*/ 361 w 1635"/>
                    <a:gd name="T109" fmla="*/ 112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5"/>
                    <a:gd name="T166" fmla="*/ 0 h 1327"/>
                    <a:gd name="T167" fmla="*/ 1635 w 1635"/>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5" h="1327">
                      <a:moveTo>
                        <a:pt x="1635" y="330"/>
                      </a:moveTo>
                      <a:lnTo>
                        <a:pt x="1635" y="0"/>
                      </a:lnTo>
                      <a:lnTo>
                        <a:pt x="0" y="0"/>
                      </a:lnTo>
                      <a:lnTo>
                        <a:pt x="1" y="1327"/>
                      </a:lnTo>
                      <a:lnTo>
                        <a:pt x="147" y="1327"/>
                      </a:lnTo>
                      <a:lnTo>
                        <a:pt x="154" y="1301"/>
                      </a:lnTo>
                      <a:lnTo>
                        <a:pt x="154" y="1283"/>
                      </a:lnTo>
                      <a:lnTo>
                        <a:pt x="150" y="1258"/>
                      </a:lnTo>
                      <a:lnTo>
                        <a:pt x="141" y="1231"/>
                      </a:lnTo>
                      <a:lnTo>
                        <a:pt x="133" y="1198"/>
                      </a:lnTo>
                      <a:lnTo>
                        <a:pt x="128" y="1173"/>
                      </a:lnTo>
                      <a:lnTo>
                        <a:pt x="127" y="1150"/>
                      </a:lnTo>
                      <a:lnTo>
                        <a:pt x="131" y="1125"/>
                      </a:lnTo>
                      <a:lnTo>
                        <a:pt x="138" y="1101"/>
                      </a:lnTo>
                      <a:lnTo>
                        <a:pt x="154" y="1077"/>
                      </a:lnTo>
                      <a:lnTo>
                        <a:pt x="172" y="1058"/>
                      </a:lnTo>
                      <a:lnTo>
                        <a:pt x="192" y="1040"/>
                      </a:lnTo>
                      <a:lnTo>
                        <a:pt x="214" y="1027"/>
                      </a:lnTo>
                      <a:lnTo>
                        <a:pt x="241" y="1016"/>
                      </a:lnTo>
                      <a:lnTo>
                        <a:pt x="265" y="1012"/>
                      </a:lnTo>
                      <a:lnTo>
                        <a:pt x="299" y="1010"/>
                      </a:lnTo>
                      <a:lnTo>
                        <a:pt x="339" y="1013"/>
                      </a:lnTo>
                      <a:lnTo>
                        <a:pt x="364" y="1016"/>
                      </a:lnTo>
                      <a:lnTo>
                        <a:pt x="387" y="1023"/>
                      </a:lnTo>
                      <a:lnTo>
                        <a:pt x="408" y="1036"/>
                      </a:lnTo>
                      <a:lnTo>
                        <a:pt x="435" y="1057"/>
                      </a:lnTo>
                      <a:lnTo>
                        <a:pt x="452" y="1077"/>
                      </a:lnTo>
                      <a:lnTo>
                        <a:pt x="467" y="1098"/>
                      </a:lnTo>
                      <a:lnTo>
                        <a:pt x="476" y="1121"/>
                      </a:lnTo>
                      <a:lnTo>
                        <a:pt x="481" y="1142"/>
                      </a:lnTo>
                      <a:lnTo>
                        <a:pt x="481" y="1166"/>
                      </a:lnTo>
                      <a:lnTo>
                        <a:pt x="478" y="1190"/>
                      </a:lnTo>
                      <a:lnTo>
                        <a:pt x="473" y="1212"/>
                      </a:lnTo>
                      <a:lnTo>
                        <a:pt x="467" y="1234"/>
                      </a:lnTo>
                      <a:lnTo>
                        <a:pt x="460" y="1256"/>
                      </a:lnTo>
                      <a:lnTo>
                        <a:pt x="456" y="1279"/>
                      </a:lnTo>
                      <a:lnTo>
                        <a:pt x="456" y="1298"/>
                      </a:lnTo>
                      <a:lnTo>
                        <a:pt x="461" y="1321"/>
                      </a:lnTo>
                      <a:lnTo>
                        <a:pt x="735" y="1321"/>
                      </a:lnTo>
                      <a:lnTo>
                        <a:pt x="733" y="1274"/>
                      </a:lnTo>
                      <a:lnTo>
                        <a:pt x="735" y="1241"/>
                      </a:lnTo>
                      <a:lnTo>
                        <a:pt x="735" y="1215"/>
                      </a:lnTo>
                      <a:lnTo>
                        <a:pt x="737" y="1191"/>
                      </a:lnTo>
                      <a:lnTo>
                        <a:pt x="740" y="1166"/>
                      </a:lnTo>
                      <a:lnTo>
                        <a:pt x="745" y="1140"/>
                      </a:lnTo>
                      <a:lnTo>
                        <a:pt x="752" y="1123"/>
                      </a:lnTo>
                      <a:lnTo>
                        <a:pt x="762" y="1108"/>
                      </a:lnTo>
                      <a:lnTo>
                        <a:pt x="776" y="1095"/>
                      </a:lnTo>
                      <a:lnTo>
                        <a:pt x="792" y="1085"/>
                      </a:lnTo>
                      <a:lnTo>
                        <a:pt x="810" y="1080"/>
                      </a:lnTo>
                      <a:lnTo>
                        <a:pt x="830" y="1077"/>
                      </a:lnTo>
                      <a:lnTo>
                        <a:pt x="848" y="1075"/>
                      </a:lnTo>
                      <a:lnTo>
                        <a:pt x="872" y="1075"/>
                      </a:lnTo>
                      <a:lnTo>
                        <a:pt x="895" y="1077"/>
                      </a:lnTo>
                      <a:lnTo>
                        <a:pt x="913" y="1080"/>
                      </a:lnTo>
                      <a:lnTo>
                        <a:pt x="937" y="1081"/>
                      </a:lnTo>
                      <a:lnTo>
                        <a:pt x="963" y="1084"/>
                      </a:lnTo>
                      <a:lnTo>
                        <a:pt x="991" y="1084"/>
                      </a:lnTo>
                      <a:lnTo>
                        <a:pt x="1015" y="1081"/>
                      </a:lnTo>
                      <a:lnTo>
                        <a:pt x="1039" y="1077"/>
                      </a:lnTo>
                      <a:lnTo>
                        <a:pt x="1064" y="1071"/>
                      </a:lnTo>
                      <a:lnTo>
                        <a:pt x="1083" y="1061"/>
                      </a:lnTo>
                      <a:lnTo>
                        <a:pt x="1102" y="1049"/>
                      </a:lnTo>
                      <a:lnTo>
                        <a:pt x="1115" y="1032"/>
                      </a:lnTo>
                      <a:lnTo>
                        <a:pt x="1128" y="1013"/>
                      </a:lnTo>
                      <a:lnTo>
                        <a:pt x="1133" y="995"/>
                      </a:lnTo>
                      <a:lnTo>
                        <a:pt x="1136" y="974"/>
                      </a:lnTo>
                      <a:lnTo>
                        <a:pt x="1133" y="953"/>
                      </a:lnTo>
                      <a:lnTo>
                        <a:pt x="1132" y="930"/>
                      </a:lnTo>
                      <a:lnTo>
                        <a:pt x="1133" y="906"/>
                      </a:lnTo>
                      <a:lnTo>
                        <a:pt x="1138" y="888"/>
                      </a:lnTo>
                      <a:lnTo>
                        <a:pt x="1143" y="868"/>
                      </a:lnTo>
                      <a:lnTo>
                        <a:pt x="1152" y="849"/>
                      </a:lnTo>
                      <a:lnTo>
                        <a:pt x="1163" y="837"/>
                      </a:lnTo>
                      <a:lnTo>
                        <a:pt x="1181" y="824"/>
                      </a:lnTo>
                      <a:lnTo>
                        <a:pt x="1204" y="816"/>
                      </a:lnTo>
                      <a:lnTo>
                        <a:pt x="1227" y="809"/>
                      </a:lnTo>
                      <a:lnTo>
                        <a:pt x="1248" y="803"/>
                      </a:lnTo>
                      <a:lnTo>
                        <a:pt x="1270" y="797"/>
                      </a:lnTo>
                      <a:lnTo>
                        <a:pt x="1300" y="792"/>
                      </a:lnTo>
                      <a:lnTo>
                        <a:pt x="1323" y="787"/>
                      </a:lnTo>
                      <a:lnTo>
                        <a:pt x="1347" y="780"/>
                      </a:lnTo>
                      <a:lnTo>
                        <a:pt x="1366" y="773"/>
                      </a:lnTo>
                      <a:lnTo>
                        <a:pt x="1386" y="765"/>
                      </a:lnTo>
                      <a:lnTo>
                        <a:pt x="1402" y="753"/>
                      </a:lnTo>
                      <a:lnTo>
                        <a:pt x="1416" y="742"/>
                      </a:lnTo>
                      <a:lnTo>
                        <a:pt x="1431" y="724"/>
                      </a:lnTo>
                      <a:lnTo>
                        <a:pt x="1441" y="707"/>
                      </a:lnTo>
                      <a:lnTo>
                        <a:pt x="1450" y="687"/>
                      </a:lnTo>
                      <a:lnTo>
                        <a:pt x="1454" y="662"/>
                      </a:lnTo>
                      <a:lnTo>
                        <a:pt x="1451" y="641"/>
                      </a:lnTo>
                      <a:lnTo>
                        <a:pt x="1448" y="618"/>
                      </a:lnTo>
                      <a:lnTo>
                        <a:pt x="1441" y="591"/>
                      </a:lnTo>
                      <a:lnTo>
                        <a:pt x="1434" y="561"/>
                      </a:lnTo>
                      <a:lnTo>
                        <a:pt x="1427" y="535"/>
                      </a:lnTo>
                      <a:lnTo>
                        <a:pt x="1426" y="513"/>
                      </a:lnTo>
                      <a:lnTo>
                        <a:pt x="1426" y="494"/>
                      </a:lnTo>
                      <a:lnTo>
                        <a:pt x="1428" y="467"/>
                      </a:lnTo>
                      <a:lnTo>
                        <a:pt x="1436" y="444"/>
                      </a:lnTo>
                      <a:lnTo>
                        <a:pt x="1443" y="427"/>
                      </a:lnTo>
                      <a:lnTo>
                        <a:pt x="1452" y="410"/>
                      </a:lnTo>
                      <a:lnTo>
                        <a:pt x="1467" y="392"/>
                      </a:lnTo>
                      <a:lnTo>
                        <a:pt x="1482" y="374"/>
                      </a:lnTo>
                      <a:lnTo>
                        <a:pt x="1502" y="358"/>
                      </a:lnTo>
                      <a:lnTo>
                        <a:pt x="1523" y="345"/>
                      </a:lnTo>
                      <a:lnTo>
                        <a:pt x="1543" y="338"/>
                      </a:lnTo>
                      <a:lnTo>
                        <a:pt x="1563" y="333"/>
                      </a:lnTo>
                      <a:lnTo>
                        <a:pt x="1584" y="330"/>
                      </a:lnTo>
                      <a:lnTo>
                        <a:pt x="1609" y="330"/>
                      </a:lnTo>
                      <a:lnTo>
                        <a:pt x="1635" y="330"/>
                      </a:lnTo>
                      <a:close/>
                    </a:path>
                  </a:pathLst>
                </a:custGeom>
                <a:solidFill>
                  <a:srgbClr val="00CCFF"/>
                </a:solidFill>
                <a:ln w="17526" cmpd="sng">
                  <a:solidFill>
                    <a:schemeClr val="tx1"/>
                  </a:solidFill>
                  <a:bevel/>
                  <a:headEnd/>
                  <a:tailEnd/>
                </a:ln>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sp>
              <p:nvSpPr>
                <p:cNvPr id="40" name="Text Box 11"/>
                <p:cNvSpPr txBox="1">
                  <a:spLocks noChangeArrowheads="1"/>
                </p:cNvSpPr>
                <p:nvPr/>
              </p:nvSpPr>
              <p:spPr bwMode="auto">
                <a:xfrm>
                  <a:off x="116" y="148"/>
                  <a:ext cx="851"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任意拓展</a:t>
                  </a:r>
                </a:p>
                <a:p>
                  <a:pPr algn="ctr"/>
                  <a:r>
                    <a:rPr lang="zh-CN" altLang="zh-CN" b="1" dirty="0">
                      <a:latin typeface="微软雅黑" panose="020B0503020204020204" pitchFamily="34" charset="-122"/>
                      <a:ea typeface="微软雅黑" panose="020B0503020204020204" pitchFamily="34" charset="-122"/>
                    </a:rPr>
                    <a:t>选修课程</a:t>
                  </a:r>
                  <a:endParaRPr lang="zh-CN" altLang="zh-CN" dirty="0">
                    <a:latin typeface="微软雅黑" panose="020B0503020204020204" pitchFamily="34" charset="-122"/>
                    <a:ea typeface="微软雅黑" panose="020B0503020204020204" pitchFamily="34" charset="-122"/>
                  </a:endParaRPr>
                </a:p>
              </p:txBody>
            </p:sp>
            <p:sp>
              <p:nvSpPr>
                <p:cNvPr id="41" name="Text Box 12"/>
                <p:cNvSpPr txBox="1">
                  <a:spLocks noChangeArrowheads="1"/>
                </p:cNvSpPr>
                <p:nvPr/>
              </p:nvSpPr>
              <p:spPr bwMode="auto">
                <a:xfrm>
                  <a:off x="1625" y="185"/>
                  <a:ext cx="775"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专门化</a:t>
                  </a:r>
                </a:p>
                <a:p>
                  <a:pPr algn="ctr"/>
                  <a:r>
                    <a:rPr lang="zh-CN" altLang="zh-CN" b="1" dirty="0">
                      <a:latin typeface="微软雅黑" panose="020B0503020204020204" pitchFamily="34" charset="-122"/>
                      <a:ea typeface="微软雅黑" panose="020B0503020204020204" pitchFamily="34" charset="-122"/>
                    </a:rPr>
                    <a:t>拓展课程组</a:t>
                  </a:r>
                </a:p>
              </p:txBody>
            </p:sp>
            <p:sp>
              <p:nvSpPr>
                <p:cNvPr id="42" name="Text Box 13"/>
                <p:cNvSpPr txBox="1">
                  <a:spLocks noChangeArrowheads="1"/>
                </p:cNvSpPr>
                <p:nvPr/>
              </p:nvSpPr>
              <p:spPr bwMode="auto">
                <a:xfrm>
                  <a:off x="90" y="1406"/>
                  <a:ext cx="774"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专业群平台课程组</a:t>
                  </a:r>
                </a:p>
              </p:txBody>
            </p:sp>
            <p:sp>
              <p:nvSpPr>
                <p:cNvPr id="43" name="Text Box 14"/>
                <p:cNvSpPr txBox="1">
                  <a:spLocks noChangeArrowheads="1"/>
                </p:cNvSpPr>
                <p:nvPr/>
              </p:nvSpPr>
              <p:spPr bwMode="auto">
                <a:xfrm>
                  <a:off x="1625" y="1518"/>
                  <a:ext cx="813"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通识平台</a:t>
                  </a:r>
                </a:p>
                <a:p>
                  <a:pPr algn="ctr"/>
                  <a:r>
                    <a:rPr lang="zh-CN" altLang="zh-CN" b="1" dirty="0">
                      <a:latin typeface="微软雅黑" panose="020B0503020204020204" pitchFamily="34" charset="-122"/>
                      <a:ea typeface="微软雅黑" panose="020B0503020204020204" pitchFamily="34" charset="-122"/>
                    </a:rPr>
                    <a:t>课程组</a:t>
                  </a:r>
                </a:p>
              </p:txBody>
            </p:sp>
            <p:sp>
              <p:nvSpPr>
                <p:cNvPr id="44" name="Text Box 15"/>
                <p:cNvSpPr txBox="1">
                  <a:spLocks noChangeArrowheads="1"/>
                </p:cNvSpPr>
                <p:nvPr/>
              </p:nvSpPr>
              <p:spPr bwMode="auto">
                <a:xfrm>
                  <a:off x="969" y="863"/>
                  <a:ext cx="767"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zh-CN" altLang="zh-CN" b="1" dirty="0">
                      <a:latin typeface="微软雅黑" panose="020B0503020204020204" pitchFamily="34" charset="-122"/>
                      <a:ea typeface="微软雅黑" panose="020B0503020204020204" pitchFamily="34" charset="-122"/>
                    </a:rPr>
                    <a:t>专业课程组</a:t>
                  </a:r>
                </a:p>
              </p:txBody>
            </p:sp>
          </p:grpSp>
          <p:sp>
            <p:nvSpPr>
              <p:cNvPr id="17" name="AutoShape 17"/>
              <p:cNvSpPr>
                <a:spLocks/>
              </p:cNvSpPr>
              <p:nvPr/>
            </p:nvSpPr>
            <p:spPr bwMode="auto">
              <a:xfrm rot="16200000">
                <a:off x="4824739" y="-1092955"/>
                <a:ext cx="368190" cy="4857600"/>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grpSp>
            <p:nvGrpSpPr>
              <p:cNvPr id="18" name="Group 18"/>
              <p:cNvGrpSpPr>
                <a:grpSpLocks/>
              </p:cNvGrpSpPr>
              <p:nvPr/>
            </p:nvGrpSpPr>
            <p:grpSpPr bwMode="auto">
              <a:xfrm>
                <a:off x="3379757" y="700885"/>
                <a:ext cx="3454941" cy="482578"/>
                <a:chOff x="0" y="0"/>
                <a:chExt cx="2258" cy="700"/>
              </a:xfrm>
            </p:grpSpPr>
            <p:sp>
              <p:nvSpPr>
                <p:cNvPr id="31" name="Oval 7"/>
                <p:cNvSpPr>
                  <a:spLocks noChangeArrowheads="1"/>
                </p:cNvSpPr>
                <p:nvPr/>
              </p:nvSpPr>
              <p:spPr bwMode="auto">
                <a:xfrm>
                  <a:off x="0" y="500"/>
                  <a:ext cx="2258" cy="200"/>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34" name="Oval 8"/>
                <p:cNvSpPr>
                  <a:spLocks noChangeArrowheads="1"/>
                </p:cNvSpPr>
                <p:nvPr/>
              </p:nvSpPr>
              <p:spPr bwMode="auto">
                <a:xfrm>
                  <a:off x="135" y="0"/>
                  <a:ext cx="1994" cy="616"/>
                </a:xfrm>
                <a:prstGeom prst="ellipse">
                  <a:avLst/>
                </a:prstGeom>
                <a:gradFill rotWithShape="1">
                  <a:gsLst>
                    <a:gs pos="0">
                      <a:schemeClr val="accent2">
                        <a:alpha val="20000"/>
                      </a:schemeClr>
                    </a:gs>
                    <a:gs pos="100000">
                      <a:schemeClr val="accent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35" name="Oval 9"/>
                <p:cNvSpPr>
                  <a:spLocks noChangeArrowheads="1"/>
                </p:cNvSpPr>
                <p:nvPr/>
              </p:nvSpPr>
              <p:spPr bwMode="auto">
                <a:xfrm>
                  <a:off x="356" y="46"/>
                  <a:ext cx="1551" cy="404"/>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grpSp>
          <p:sp>
            <p:nvSpPr>
              <p:cNvPr id="19" name="Rectangle 22"/>
              <p:cNvSpPr>
                <a:spLocks noChangeArrowheads="1"/>
              </p:cNvSpPr>
              <p:nvPr/>
            </p:nvSpPr>
            <p:spPr bwMode="auto">
              <a:xfrm>
                <a:off x="4112677" y="552182"/>
                <a:ext cx="2657489" cy="66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sz="2100" dirty="0">
                    <a:latin typeface="微软雅黑" panose="020B0503020204020204" pitchFamily="34" charset="-122"/>
                    <a:ea typeface="微软雅黑" panose="020B0503020204020204" pitchFamily="34" charset="-122"/>
                  </a:rPr>
                  <a:t>多拓展、活模块</a:t>
                </a:r>
              </a:p>
            </p:txBody>
          </p:sp>
          <p:grpSp>
            <p:nvGrpSpPr>
              <p:cNvPr id="20" name="Group 24"/>
              <p:cNvGrpSpPr>
                <a:grpSpLocks/>
              </p:cNvGrpSpPr>
              <p:nvPr/>
            </p:nvGrpSpPr>
            <p:grpSpPr bwMode="auto">
              <a:xfrm>
                <a:off x="3412921" y="5113282"/>
                <a:ext cx="3421777" cy="450462"/>
                <a:chOff x="0" y="0"/>
                <a:chExt cx="6033" cy="1270"/>
              </a:xfrm>
            </p:grpSpPr>
            <p:sp>
              <p:nvSpPr>
                <p:cNvPr id="23" name="Oval 12"/>
                <p:cNvSpPr>
                  <a:spLocks noChangeArrowheads="1"/>
                </p:cNvSpPr>
                <p:nvPr/>
              </p:nvSpPr>
              <p:spPr bwMode="auto">
                <a:xfrm>
                  <a:off x="0" y="908"/>
                  <a:ext cx="6033" cy="362"/>
                </a:xfrm>
                <a:prstGeom prst="ellipse">
                  <a:avLst/>
                </a:prstGeom>
                <a:gradFill rotWithShape="1">
                  <a:gsLst>
                    <a:gs pos="0">
                      <a:schemeClr val="tx1">
                        <a:alpha val="82999"/>
                      </a:schemeClr>
                    </a:gs>
                    <a:gs pos="100000">
                      <a:srgbClr val="EAEAEA">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24" name="Oval 13"/>
                <p:cNvSpPr>
                  <a:spLocks noChangeArrowheads="1"/>
                </p:cNvSpPr>
                <p:nvPr/>
              </p:nvSpPr>
              <p:spPr bwMode="auto">
                <a:xfrm>
                  <a:off x="361" y="0"/>
                  <a:ext cx="5326" cy="1118"/>
                </a:xfrm>
                <a:prstGeom prst="ellipse">
                  <a:avLst/>
                </a:prstGeom>
                <a:gradFill rotWithShape="1">
                  <a:gsLst>
                    <a:gs pos="0">
                      <a:srgbClr val="800000">
                        <a:alpha val="20000"/>
                      </a:srgbClr>
                    </a:gs>
                    <a:gs pos="100000">
                      <a:srgbClr val="CC00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sp>
              <p:nvSpPr>
                <p:cNvPr id="25" name="Oval 14"/>
                <p:cNvSpPr>
                  <a:spLocks noChangeArrowheads="1"/>
                </p:cNvSpPr>
                <p:nvPr/>
              </p:nvSpPr>
              <p:spPr bwMode="auto">
                <a:xfrm>
                  <a:off x="952" y="84"/>
                  <a:ext cx="4144" cy="733"/>
                </a:xfrm>
                <a:prstGeom prst="ellipse">
                  <a:avLst/>
                </a:prstGeom>
                <a:gradFill rotWithShape="1">
                  <a:gsLst>
                    <a:gs pos="0">
                      <a:schemeClr val="bg1"/>
                    </a:gs>
                    <a:gs pos="100000">
                      <a:srgbClr val="F8F8F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3100">
                    <a:latin typeface="华文新魏" pitchFamily="2" charset="-122"/>
                    <a:ea typeface="华文新魏" pitchFamily="2" charset="-122"/>
                  </a:endParaRPr>
                </a:p>
              </p:txBody>
            </p:sp>
          </p:grpSp>
          <p:sp>
            <p:nvSpPr>
              <p:cNvPr id="21" name="Rectangle 28"/>
              <p:cNvSpPr>
                <a:spLocks noChangeArrowheads="1"/>
              </p:cNvSpPr>
              <p:nvPr/>
            </p:nvSpPr>
            <p:spPr bwMode="auto">
              <a:xfrm>
                <a:off x="4612745" y="4939885"/>
                <a:ext cx="1267252" cy="7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spcBef>
                    <a:spcPct val="50000"/>
                  </a:spcBef>
                </a:pPr>
                <a:r>
                  <a:rPr lang="zh-CN" altLang="zh-CN" sz="2300" dirty="0">
                    <a:latin typeface="微软雅黑" panose="020B0503020204020204" pitchFamily="34" charset="-122"/>
                    <a:ea typeface="微软雅黑" panose="020B0503020204020204" pitchFamily="34" charset="-122"/>
                  </a:rPr>
                  <a:t>宽平台</a:t>
                </a:r>
              </a:p>
            </p:txBody>
          </p:sp>
          <p:sp>
            <p:nvSpPr>
              <p:cNvPr id="22" name="AutoShape 29"/>
              <p:cNvSpPr>
                <a:spLocks/>
              </p:cNvSpPr>
              <p:nvPr/>
            </p:nvSpPr>
            <p:spPr bwMode="auto">
              <a:xfrm rot="5400000">
                <a:off x="4819874" y="2382933"/>
                <a:ext cx="466216" cy="4945892"/>
              </a:xfrm>
              <a:prstGeom prst="rightBrace">
                <a:avLst>
                  <a:gd name="adj1" fmla="val 38116"/>
                  <a:gd name="adj2" fmla="val 49968"/>
                </a:avLst>
              </a:pr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sz="3100">
                  <a:latin typeface="华文新魏" pitchFamily="2" charset="-122"/>
                  <a:ea typeface="华文新魏" pitchFamily="2" charset="-122"/>
                </a:endParaRPr>
              </a:p>
            </p:txBody>
          </p:sp>
        </p:grpSp>
      </p:grpSp>
      <p:sp>
        <p:nvSpPr>
          <p:cNvPr id="53" name="TextBox 52"/>
          <p:cNvSpPr txBox="1"/>
          <p:nvPr/>
        </p:nvSpPr>
        <p:spPr>
          <a:xfrm>
            <a:off x="4113476" y="1230122"/>
            <a:ext cx="5875202" cy="395370"/>
          </a:xfrm>
          <a:prstGeom prst="rect">
            <a:avLst/>
          </a:prstGeom>
          <a:noFill/>
        </p:spPr>
        <p:txBody>
          <a:bodyPr wrap="square" lIns="117226" tIns="58613" rIns="117226" bIns="58613" rtlCol="0">
            <a:spAutoFit/>
          </a:bodyPr>
          <a:lstStyle/>
          <a:p>
            <a:r>
              <a:rPr lang="zh-CN" altLang="en-US" b="1" dirty="0">
                <a:latin typeface="微软雅黑" pitchFamily="34" charset="-122"/>
                <a:ea typeface="微软雅黑" pitchFamily="34" charset="-122"/>
              </a:rPr>
              <a:t>“基础通识</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专业</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实训</a:t>
            </a:r>
            <a:r>
              <a:rPr lang="zh-CN" altLang="en-US" b="1" dirty="0" smtClean="0">
                <a:latin typeface="微软雅黑" pitchFamily="34" charset="-122"/>
                <a:ea typeface="微软雅黑" pitchFamily="34" charset="-122"/>
              </a:rPr>
              <a:t>实践</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拓展”</a:t>
            </a:r>
            <a:r>
              <a:rPr lang="zh-CN" altLang="en-US" b="1" dirty="0">
                <a:latin typeface="微软雅黑" pitchFamily="34" charset="-122"/>
                <a:ea typeface="微软雅黑" pitchFamily="34" charset="-122"/>
              </a:rPr>
              <a:t>层次化课程体系</a:t>
            </a:r>
          </a:p>
        </p:txBody>
      </p:sp>
      <p:sp>
        <p:nvSpPr>
          <p:cNvPr id="55" name="矩形 54"/>
          <p:cNvSpPr/>
          <p:nvPr/>
        </p:nvSpPr>
        <p:spPr>
          <a:xfrm>
            <a:off x="-193192" y="609416"/>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课程</a:t>
            </a:r>
            <a:r>
              <a:rPr lang="zh-CN" altLang="en-US" b="1" dirty="0" smtClean="0">
                <a:solidFill>
                  <a:srgbClr val="C00000"/>
                </a:solidFill>
                <a:latin typeface="微软雅黑" pitchFamily="34" charset="-122"/>
                <a:ea typeface="微软雅黑" pitchFamily="34" charset="-122"/>
              </a:rPr>
              <a:t>体系构建</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47277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16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43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0" name="表格 39"/>
          <p:cNvGraphicFramePr>
            <a:graphicFrameLocks noGrp="1"/>
          </p:cNvGraphicFramePr>
          <p:nvPr>
            <p:extLst>
              <p:ext uri="{D42A27DB-BD31-4B8C-83A1-F6EECF244321}">
                <p14:modId xmlns:p14="http://schemas.microsoft.com/office/powerpoint/2010/main" val="2983694671"/>
              </p:ext>
            </p:extLst>
          </p:nvPr>
        </p:nvGraphicFramePr>
        <p:xfrm>
          <a:off x="1265028" y="1784339"/>
          <a:ext cx="9879894" cy="4395832"/>
        </p:xfrm>
        <a:graphic>
          <a:graphicData uri="http://schemas.openxmlformats.org/drawingml/2006/table">
            <a:tbl>
              <a:tblPr firstRow="1" firstCol="1" bandRow="1">
                <a:tableStyleId>{5C22544A-7EE6-4342-B048-85BDC9FD1C3A}</a:tableStyleId>
              </a:tblPr>
              <a:tblGrid>
                <a:gridCol w="1421994">
                  <a:extLst>
                    <a:ext uri="{9D8B030D-6E8A-4147-A177-3AD203B41FA5}">
                      <a16:colId xmlns="" xmlns:a16="http://schemas.microsoft.com/office/drawing/2014/main" val="20000"/>
                    </a:ext>
                  </a:extLst>
                </a:gridCol>
                <a:gridCol w="8457900">
                  <a:extLst>
                    <a:ext uri="{9D8B030D-6E8A-4147-A177-3AD203B41FA5}">
                      <a16:colId xmlns="" xmlns:a16="http://schemas.microsoft.com/office/drawing/2014/main" val="20001"/>
                    </a:ext>
                  </a:extLst>
                </a:gridCol>
              </a:tblGrid>
              <a:tr h="1080930">
                <a:tc>
                  <a:txBody>
                    <a:bodyPr/>
                    <a:lstStyle/>
                    <a:p>
                      <a:pPr algn="ctr">
                        <a:lnSpc>
                          <a:spcPts val="2400"/>
                        </a:lnSpc>
                        <a:spcAft>
                          <a:spcPts val="0"/>
                        </a:spcAft>
                      </a:pPr>
                      <a:r>
                        <a:rPr lang="zh-CN" sz="1600" kern="100" dirty="0">
                          <a:effectLst/>
                          <a:latin typeface="微软雅黑" panose="020B0503020204020204" pitchFamily="34" charset="-122"/>
                          <a:ea typeface="微软雅黑" panose="020B0503020204020204" pitchFamily="34" charset="-122"/>
                        </a:rPr>
                        <a:t>公共基础课</a:t>
                      </a:r>
                      <a:endParaRPr lang="zh-CN" sz="1600" kern="100" dirty="0">
                        <a:effectLst/>
                        <a:latin typeface="微软雅黑" panose="020B0503020204020204" pitchFamily="34" charset="-122"/>
                        <a:ea typeface="微软雅黑" panose="020B0503020204020204" pitchFamily="34" charset="-122"/>
                        <a:cs typeface="Times New Roman"/>
                      </a:endParaRPr>
                    </a:p>
                  </a:txBody>
                  <a:tcPr marL="48895" marR="48895" marT="9525" marB="0" anchor="ctr"/>
                </a:tc>
                <a:tc>
                  <a:txBody>
                    <a:bodyPr/>
                    <a:lstStyle/>
                    <a:p>
                      <a:pPr algn="l">
                        <a:lnSpc>
                          <a:spcPts val="2400"/>
                        </a:lnSpc>
                        <a:spcAft>
                          <a:spcPts val="0"/>
                        </a:spcAft>
                      </a:pPr>
                      <a:r>
                        <a:rPr lang="zh-CN" sz="1400" b="0" kern="100" dirty="0">
                          <a:solidFill>
                            <a:schemeClr val="tx1">
                              <a:lumMod val="75000"/>
                              <a:lumOff val="25000"/>
                            </a:schemeClr>
                          </a:solidFill>
                          <a:effectLst/>
                          <a:latin typeface="微软雅黑" panose="020B0503020204020204" pitchFamily="34" charset="-122"/>
                          <a:ea typeface="微软雅黑" panose="020B0503020204020204" pitchFamily="34" charset="-122"/>
                        </a:rPr>
                        <a:t>思想道德修养与法律基础、毛泽东思想和中国特色社会主义理论体系概论、形势与政策应用、公共外语、高等数学、体育与健康、军事理论、大学生就业指导、</a:t>
                      </a:r>
                      <a:r>
                        <a:rPr lang="zh-CN" sz="1400" b="0" kern="100" dirty="0">
                          <a:solidFill>
                            <a:srgbClr val="C00000"/>
                          </a:solidFill>
                          <a:effectLst/>
                          <a:latin typeface="微软雅黑" panose="020B0503020204020204" pitchFamily="34" charset="-122"/>
                          <a:ea typeface="微软雅黑" panose="020B0503020204020204" pitchFamily="34" charset="-122"/>
                        </a:rPr>
                        <a:t>互联网基础、汽车创业基础、创业指导</a:t>
                      </a:r>
                      <a:endParaRPr lang="zh-CN" sz="1400" b="0" kern="100" dirty="0">
                        <a:solidFill>
                          <a:srgbClr val="C00000"/>
                        </a:solidFill>
                        <a:effectLst/>
                        <a:latin typeface="微软雅黑" panose="020B0503020204020204" pitchFamily="34" charset="-122"/>
                        <a:ea typeface="微软雅黑" panose="020B0503020204020204" pitchFamily="34" charset="-122"/>
                        <a:cs typeface="Times New Roman"/>
                      </a:endParaRPr>
                    </a:p>
                  </a:txBody>
                  <a:tcPr marL="48895" marR="48895" marT="9525" marB="0" anchor="ctr">
                    <a:solidFill>
                      <a:schemeClr val="accent5">
                        <a:lumMod val="40000"/>
                        <a:lumOff val="60000"/>
                      </a:schemeClr>
                    </a:solidFill>
                  </a:tcPr>
                </a:tc>
                <a:extLst>
                  <a:ext uri="{0D108BD9-81ED-4DB2-BD59-A6C34878D82A}">
                    <a16:rowId xmlns="" xmlns:a16="http://schemas.microsoft.com/office/drawing/2014/main" val="10000"/>
                  </a:ext>
                </a:extLst>
              </a:tr>
              <a:tr h="975211">
                <a:tc>
                  <a:txBody>
                    <a:bodyPr/>
                    <a:lstStyle/>
                    <a:p>
                      <a:pPr algn="ctr">
                        <a:lnSpc>
                          <a:spcPts val="2400"/>
                        </a:lnSpc>
                        <a:spcAft>
                          <a:spcPts val="0"/>
                        </a:spcAft>
                      </a:pPr>
                      <a:r>
                        <a:rPr lang="zh-CN" sz="1600" kern="100" dirty="0">
                          <a:effectLst/>
                          <a:latin typeface="微软雅黑" panose="020B0503020204020204" pitchFamily="34" charset="-122"/>
                          <a:ea typeface="微软雅黑" panose="020B0503020204020204" pitchFamily="34" charset="-122"/>
                        </a:rPr>
                        <a:t>专业基础课</a:t>
                      </a:r>
                      <a:endParaRPr lang="zh-CN" sz="1600" kern="100" dirty="0">
                        <a:effectLst/>
                        <a:latin typeface="微软雅黑" panose="020B0503020204020204" pitchFamily="34" charset="-122"/>
                        <a:ea typeface="微软雅黑" panose="020B0503020204020204" pitchFamily="34" charset="-122"/>
                        <a:cs typeface="Times New Roman"/>
                      </a:endParaRPr>
                    </a:p>
                  </a:txBody>
                  <a:tcPr marL="48895" marR="48895" marT="9525" marB="0" anchor="ctr"/>
                </a:tc>
                <a:tc>
                  <a:txBody>
                    <a:bodyPr/>
                    <a:lstStyle/>
                    <a:p>
                      <a:pPr algn="just">
                        <a:lnSpc>
                          <a:spcPts val="2400"/>
                        </a:lnSpc>
                        <a:spcAft>
                          <a:spcPts val="0"/>
                        </a:spcAft>
                      </a:pPr>
                      <a:r>
                        <a:rPr lang="zh-CN" sz="1400" kern="100" dirty="0">
                          <a:solidFill>
                            <a:schemeClr val="tx1">
                              <a:lumMod val="75000"/>
                              <a:lumOff val="25000"/>
                            </a:schemeClr>
                          </a:solidFill>
                          <a:effectLst/>
                          <a:latin typeface="微软雅黑" panose="020B0503020204020204" pitchFamily="34" charset="-122"/>
                          <a:ea typeface="微软雅黑" panose="020B0503020204020204" pitchFamily="34" charset="-122"/>
                        </a:rPr>
                        <a:t>新能源汽车电工电子技术基础、新能源汽车单片机与车载网络技术、机械制图</a:t>
                      </a:r>
                      <a:r>
                        <a:rPr lang="en-US" sz="1400" kern="100" dirty="0">
                          <a:solidFill>
                            <a:schemeClr val="tx1">
                              <a:lumMod val="75000"/>
                              <a:lumOff val="25000"/>
                            </a:schemeClr>
                          </a:solidFill>
                          <a:effectLst/>
                          <a:latin typeface="微软雅黑" panose="020B0503020204020204" pitchFamily="34" charset="-122"/>
                          <a:ea typeface="微软雅黑" panose="020B0503020204020204" pitchFamily="34" charset="-122"/>
                        </a:rPr>
                        <a:t>, </a:t>
                      </a:r>
                      <a:r>
                        <a:rPr lang="zh-CN" sz="1400" kern="100" dirty="0">
                          <a:solidFill>
                            <a:schemeClr val="tx1">
                              <a:lumMod val="75000"/>
                              <a:lumOff val="25000"/>
                            </a:schemeClr>
                          </a:solidFill>
                          <a:effectLst/>
                          <a:latin typeface="微软雅黑" panose="020B0503020204020204" pitchFamily="34" charset="-122"/>
                          <a:ea typeface="微软雅黑" panose="020B0503020204020204" pitchFamily="34" charset="-122"/>
                        </a:rPr>
                        <a:t>计算机绘图</a:t>
                      </a:r>
                      <a:r>
                        <a:rPr lang="en-US" sz="1400" kern="100" dirty="0">
                          <a:solidFill>
                            <a:schemeClr val="tx1">
                              <a:lumMod val="75000"/>
                              <a:lumOff val="25000"/>
                            </a:schemeClr>
                          </a:solidFill>
                          <a:effectLst/>
                          <a:latin typeface="微软雅黑" panose="020B0503020204020204" pitchFamily="34" charset="-122"/>
                          <a:ea typeface="微软雅黑" panose="020B0503020204020204" pitchFamily="34" charset="-122"/>
                        </a:rPr>
                        <a:t>, </a:t>
                      </a:r>
                      <a:r>
                        <a:rPr lang="zh-CN" sz="1400" kern="100" dirty="0">
                          <a:solidFill>
                            <a:schemeClr val="tx1">
                              <a:lumMod val="75000"/>
                              <a:lumOff val="25000"/>
                            </a:schemeClr>
                          </a:solidFill>
                          <a:effectLst/>
                          <a:latin typeface="微软雅黑" panose="020B0503020204020204" pitchFamily="34" charset="-122"/>
                          <a:ea typeface="微软雅黑" panose="020B0503020204020204" pitchFamily="34" charset="-122"/>
                        </a:rPr>
                        <a:t>电工与电子技术、新能源汽车技术概论、清洁能源汽车及节能技术、汽车电子技术、汽车发动机构造</a:t>
                      </a:r>
                      <a:endParaRPr lang="zh-CN" sz="1400" kern="100" dirty="0">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a:endParaRPr>
                    </a:p>
                  </a:txBody>
                  <a:tcPr marL="48895" marR="48895" marT="9525" marB="0" anchor="ctr"/>
                </a:tc>
                <a:extLst>
                  <a:ext uri="{0D108BD9-81ED-4DB2-BD59-A6C34878D82A}">
                    <a16:rowId xmlns="" xmlns:a16="http://schemas.microsoft.com/office/drawing/2014/main" val="10001"/>
                  </a:ext>
                </a:extLst>
              </a:tr>
              <a:tr h="1551975">
                <a:tc>
                  <a:txBody>
                    <a:bodyPr/>
                    <a:lstStyle/>
                    <a:p>
                      <a:pPr algn="ctr">
                        <a:lnSpc>
                          <a:spcPts val="2400"/>
                        </a:lnSpc>
                        <a:spcAft>
                          <a:spcPts val="0"/>
                        </a:spcAft>
                      </a:pPr>
                      <a:r>
                        <a:rPr lang="zh-CN" sz="1600" kern="100">
                          <a:effectLst/>
                          <a:latin typeface="微软雅黑" panose="020B0503020204020204" pitchFamily="34" charset="-122"/>
                          <a:ea typeface="微软雅黑" panose="020B0503020204020204" pitchFamily="34" charset="-122"/>
                        </a:rPr>
                        <a:t>专业核心课</a:t>
                      </a:r>
                      <a:endParaRPr lang="zh-CN" sz="1600" kern="100">
                        <a:effectLst/>
                        <a:latin typeface="微软雅黑" panose="020B0503020204020204" pitchFamily="34" charset="-122"/>
                        <a:ea typeface="微软雅黑" panose="020B0503020204020204" pitchFamily="34" charset="-122"/>
                        <a:cs typeface="Times New Roman"/>
                      </a:endParaRPr>
                    </a:p>
                  </a:txBody>
                  <a:tcPr marL="48895" marR="48895" marT="9525" marB="0" anchor="ctr"/>
                </a:tc>
                <a:tc>
                  <a:txBody>
                    <a:bodyPr/>
                    <a:lstStyle/>
                    <a:p>
                      <a:pPr algn="just">
                        <a:lnSpc>
                          <a:spcPts val="2400"/>
                        </a:lnSpc>
                        <a:spcAft>
                          <a:spcPts val="0"/>
                        </a:spcAft>
                      </a:pPr>
                      <a:r>
                        <a:rPr lang="zh-CN" sz="1400" kern="100" dirty="0">
                          <a:solidFill>
                            <a:schemeClr val="tx1">
                              <a:lumMod val="75000"/>
                              <a:lumOff val="25000"/>
                            </a:schemeClr>
                          </a:solidFill>
                          <a:effectLst/>
                          <a:latin typeface="微软雅黑" panose="020B0503020204020204" pitchFamily="34" charset="-122"/>
                          <a:ea typeface="微软雅黑" panose="020B0503020204020204" pitchFamily="34" charset="-122"/>
                        </a:rPr>
                        <a:t>纯电动汽车结构原理与检修、混合动力汽车结构原理与检修、动力电池及</a:t>
                      </a:r>
                      <a:r>
                        <a:rPr lang="en-US" sz="1400" kern="100" dirty="0">
                          <a:solidFill>
                            <a:schemeClr val="tx1">
                              <a:lumMod val="75000"/>
                              <a:lumOff val="25000"/>
                            </a:schemeClr>
                          </a:solidFill>
                          <a:effectLst/>
                          <a:latin typeface="微软雅黑" panose="020B0503020204020204" pitchFamily="34" charset="-122"/>
                          <a:ea typeface="微软雅黑" panose="020B0503020204020204" pitchFamily="34" charset="-122"/>
                        </a:rPr>
                        <a:t>BMS</a:t>
                      </a:r>
                      <a:r>
                        <a:rPr lang="zh-CN" sz="1400" kern="100" dirty="0">
                          <a:solidFill>
                            <a:schemeClr val="tx1">
                              <a:lumMod val="75000"/>
                              <a:lumOff val="25000"/>
                            </a:schemeClr>
                          </a:solidFill>
                          <a:effectLst/>
                          <a:latin typeface="微软雅黑" panose="020B0503020204020204" pitchFamily="34" charset="-122"/>
                          <a:ea typeface="微软雅黑" panose="020B0503020204020204" pitchFamily="34" charset="-122"/>
                        </a:rPr>
                        <a:t>的检测与维修、电机及控制系统的检测与维修、混合动力汽车结构及工作原理、汽车构造、新能源汽车技术、整车控制系统的检测与维修、新能源汽车充电系统结构与原理、新能源汽车充电系统检测与维修、电动汽车辅助系统的检测与维修、汽车电器与辅助电子系统技术与检修</a:t>
                      </a:r>
                      <a:endParaRPr lang="zh-CN" sz="1400" kern="100" dirty="0">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a:endParaRPr>
                    </a:p>
                  </a:txBody>
                  <a:tcPr marL="48895" marR="48895" marT="9525" marB="0" anchor="ctr"/>
                </a:tc>
                <a:extLst>
                  <a:ext uri="{0D108BD9-81ED-4DB2-BD59-A6C34878D82A}">
                    <a16:rowId xmlns="" xmlns:a16="http://schemas.microsoft.com/office/drawing/2014/main" val="10002"/>
                  </a:ext>
                </a:extLst>
              </a:tr>
              <a:tr h="787716">
                <a:tc>
                  <a:txBody>
                    <a:bodyPr/>
                    <a:lstStyle/>
                    <a:p>
                      <a:pPr algn="ctr">
                        <a:lnSpc>
                          <a:spcPts val="2400"/>
                        </a:lnSpc>
                        <a:spcAft>
                          <a:spcPts val="0"/>
                        </a:spcAft>
                      </a:pPr>
                      <a:r>
                        <a:rPr lang="zh-CN" sz="1600" kern="100">
                          <a:effectLst/>
                          <a:latin typeface="微软雅黑" panose="020B0503020204020204" pitchFamily="34" charset="-122"/>
                          <a:ea typeface="微软雅黑" panose="020B0503020204020204" pitchFamily="34" charset="-122"/>
                        </a:rPr>
                        <a:t>素质拓展课</a:t>
                      </a:r>
                      <a:endParaRPr lang="zh-CN" sz="1600" kern="100">
                        <a:effectLst/>
                        <a:latin typeface="微软雅黑" panose="020B0503020204020204" pitchFamily="34" charset="-122"/>
                        <a:ea typeface="微软雅黑" panose="020B0503020204020204" pitchFamily="34" charset="-122"/>
                        <a:cs typeface="Times New Roman"/>
                      </a:endParaRPr>
                    </a:p>
                  </a:txBody>
                  <a:tcPr marL="48895" marR="48895" marT="9525" marB="0" anchor="ctr"/>
                </a:tc>
                <a:tc>
                  <a:txBody>
                    <a:bodyPr/>
                    <a:lstStyle/>
                    <a:p>
                      <a:pPr algn="just">
                        <a:lnSpc>
                          <a:spcPts val="2400"/>
                        </a:lnSpc>
                        <a:spcAft>
                          <a:spcPts val="0"/>
                        </a:spcAft>
                      </a:pPr>
                      <a:r>
                        <a:rPr lang="zh-CN" sz="1400" kern="100" dirty="0">
                          <a:solidFill>
                            <a:schemeClr val="tx1">
                              <a:lumMod val="75000"/>
                              <a:lumOff val="25000"/>
                            </a:schemeClr>
                          </a:solidFill>
                          <a:effectLst/>
                          <a:latin typeface="微软雅黑" panose="020B0503020204020204" pitchFamily="34" charset="-122"/>
                          <a:ea typeface="微软雅黑" panose="020B0503020204020204" pitchFamily="34" charset="-122"/>
                        </a:rPr>
                        <a:t>汽车保险与理赔、车辆检测技术、汽车服务企业经营管理、专业英语、汽车配件管理与营销、汽车维修接待实务、顶岗实习</a:t>
                      </a:r>
                      <a:endParaRPr lang="zh-CN" sz="1400" kern="100" dirty="0">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a:endParaRPr>
                    </a:p>
                  </a:txBody>
                  <a:tcPr marL="48895" marR="48895" marT="9525" marB="0" anchor="ctr"/>
                </a:tc>
                <a:extLst>
                  <a:ext uri="{0D108BD9-81ED-4DB2-BD59-A6C34878D82A}">
                    <a16:rowId xmlns="" xmlns:a16="http://schemas.microsoft.com/office/drawing/2014/main" val="10003"/>
                  </a:ext>
                </a:extLst>
              </a:tr>
            </a:tbl>
          </a:graphicData>
        </a:graphic>
      </p:graphicFrame>
      <p:sp>
        <p:nvSpPr>
          <p:cNvPr id="15" name="矩形 14"/>
          <p:cNvSpPr/>
          <p:nvPr/>
        </p:nvSpPr>
        <p:spPr>
          <a:xfrm>
            <a:off x="-228601" y="597481"/>
            <a:ext cx="2554551"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专业</a:t>
            </a:r>
            <a:r>
              <a:rPr lang="zh-CN" altLang="en-US" b="1" dirty="0" smtClean="0">
                <a:solidFill>
                  <a:srgbClr val="C00000"/>
                </a:solidFill>
                <a:latin typeface="微软雅黑" pitchFamily="34" charset="-122"/>
                <a:ea typeface="微软雅黑" pitchFamily="34" charset="-122"/>
              </a:rPr>
              <a:t>课程设置</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495773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17</a:t>
            </a:r>
            <a:endParaRPr lang="zh-CN" altLang="en-US" sz="1600" b="1" dirty="0"/>
          </a:p>
        </p:txBody>
      </p:sp>
      <p:sp>
        <p:nvSpPr>
          <p:cNvPr id="10" name="矩形 9">
            <a:extLst>
              <a:ext uri="{FF2B5EF4-FFF2-40B4-BE49-F238E27FC236}">
                <a16:creationId xmlns:a16="http://schemas.microsoft.com/office/drawing/2014/main" xmlns="" id="{4F3015A4-3B7C-442E-9AC4-0E869F74829E}"/>
              </a:ext>
            </a:extLst>
          </p:cNvPr>
          <p:cNvSpPr/>
          <p:nvPr/>
        </p:nvSpPr>
        <p:spPr>
          <a:xfrm>
            <a:off x="1936773" y="1790384"/>
            <a:ext cx="1569660"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教学资源创新</a:t>
            </a:r>
            <a:endParaRPr lang="zh-SG" altLang="en-US" b="1" dirty="0"/>
          </a:p>
        </p:txBody>
      </p:sp>
      <p:pic>
        <p:nvPicPr>
          <p:cNvPr id="11" name="图片 10">
            <a:extLst>
              <a:ext uri="{FF2B5EF4-FFF2-40B4-BE49-F238E27FC236}">
                <a16:creationId xmlns:a16="http://schemas.microsoft.com/office/drawing/2014/main" xmlns="" id="{1C3EEE18-343D-4743-BF40-8C732D43909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415" y="2848803"/>
            <a:ext cx="5396042" cy="2390172"/>
          </a:xfrm>
          <a:prstGeom prst="rect">
            <a:avLst/>
          </a:prstGeom>
          <a:noFill/>
        </p:spPr>
      </p:pic>
      <p:sp>
        <p:nvSpPr>
          <p:cNvPr id="12" name="矩形 11">
            <a:extLst>
              <a:ext uri="{FF2B5EF4-FFF2-40B4-BE49-F238E27FC236}">
                <a16:creationId xmlns:a16="http://schemas.microsoft.com/office/drawing/2014/main" xmlns="" id="{C395CF84-A695-4396-990F-60034A666865}"/>
              </a:ext>
            </a:extLst>
          </p:cNvPr>
          <p:cNvSpPr/>
          <p:nvPr/>
        </p:nvSpPr>
        <p:spPr>
          <a:xfrm>
            <a:off x="6811139" y="1790384"/>
            <a:ext cx="2723823" cy="369332"/>
          </a:xfrm>
          <a:prstGeom prst="rect">
            <a:avLst/>
          </a:prstGeom>
        </p:spPr>
        <p:txBody>
          <a:bodyPr wrap="none">
            <a:spAutoFit/>
          </a:bodyPr>
          <a:lstStyle/>
          <a:p>
            <a:r>
              <a:rPr lang="zh-CN" altLang="zh-SG" b="1" dirty="0">
                <a:ea typeface="微软雅黑" panose="020B0503020204020204" pitchFamily="34" charset="-122"/>
                <a:cs typeface="Times New Roman" panose="02020603050405020304" pitchFamily="18" charset="0"/>
              </a:rPr>
              <a:t>教学理念方法与模式创新</a:t>
            </a:r>
            <a:endParaRPr lang="zh-SG" altLang="en-US" b="1" dirty="0"/>
          </a:p>
        </p:txBody>
      </p:sp>
      <p:pic>
        <p:nvPicPr>
          <p:cNvPr id="13" name="图片 12" descr="图片2">
            <a:extLst>
              <a:ext uri="{FF2B5EF4-FFF2-40B4-BE49-F238E27FC236}">
                <a16:creationId xmlns:a16="http://schemas.microsoft.com/office/drawing/2014/main" xmlns="" id="{644382EC-CF9A-4B88-9B95-227D9367F2BC}"/>
              </a:ext>
            </a:extLst>
          </p:cNvPr>
          <p:cNvPicPr/>
          <p:nvPr/>
        </p:nvPicPr>
        <p:blipFill>
          <a:blip r:embed="rId3"/>
          <a:srcRect l="4263" t="3302" r="4190" b="3894"/>
          <a:stretch>
            <a:fillRect/>
          </a:stretch>
        </p:blipFill>
        <p:spPr bwMode="auto">
          <a:xfrm>
            <a:off x="6435481" y="2243833"/>
            <a:ext cx="4321524" cy="3600111"/>
          </a:xfrm>
          <a:prstGeom prst="rect">
            <a:avLst/>
          </a:prstGeom>
          <a:noFill/>
          <a:ln w="9525">
            <a:noFill/>
            <a:miter lim="800000"/>
            <a:headEnd/>
            <a:tailEnd/>
          </a:ln>
        </p:spPr>
      </p:pic>
      <p:grpSp>
        <p:nvGrpSpPr>
          <p:cNvPr id="14" name="组合 13"/>
          <p:cNvGrpSpPr/>
          <p:nvPr/>
        </p:nvGrpSpPr>
        <p:grpSpPr>
          <a:xfrm>
            <a:off x="-1" y="350874"/>
            <a:ext cx="11553715" cy="295169"/>
            <a:chOff x="0" y="404813"/>
            <a:chExt cx="10020232" cy="241230"/>
          </a:xfrm>
        </p:grpSpPr>
        <p:cxnSp>
          <p:nvCxnSpPr>
            <p:cNvPr id="15" name="直接连接符 1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186392" y="611269"/>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教学</a:t>
            </a:r>
            <a:r>
              <a:rPr lang="zh-CN" altLang="en-US" b="1" dirty="0" smtClean="0">
                <a:solidFill>
                  <a:srgbClr val="C00000"/>
                </a:solidFill>
                <a:latin typeface="微软雅黑" pitchFamily="34" charset="-122"/>
                <a:ea typeface="微软雅黑" pitchFamily="34" charset="-122"/>
              </a:rPr>
              <a:t>改革创新</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56761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5243" b="47019"/>
          <a:stretch/>
        </p:blipFill>
        <p:spPr>
          <a:xfrm flipH="1">
            <a:off x="-7620" y="609601"/>
            <a:ext cx="12199620" cy="1546747"/>
          </a:xfrm>
          <a:prstGeom prst="rect">
            <a:avLst/>
          </a:prstGeom>
        </p:spPr>
      </p:pic>
      <p:sp>
        <p:nvSpPr>
          <p:cNvPr id="3" name="矩形 2"/>
          <p:cNvSpPr/>
          <p:nvPr/>
        </p:nvSpPr>
        <p:spPr>
          <a:xfrm>
            <a:off x="2346220" y="609601"/>
            <a:ext cx="5443500" cy="1542196"/>
          </a:xfrm>
          <a:prstGeom prst="rect">
            <a:avLst/>
          </a:prstGeom>
          <a:solidFill>
            <a:srgbClr val="1074B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2" rIns="91427" bIns="45712" numCol="1" spcCol="0" rtlCol="0" fromWordArt="0" anchor="ctr" anchorCtr="0" forceAA="0" compatLnSpc="1">
            <a:prstTxWarp prst="textNoShape">
              <a:avLst/>
            </a:prstTxWarp>
            <a:noAutofit/>
          </a:bodyPr>
          <a:lstStyle/>
          <a:p>
            <a:pPr algn="ctr" defTabSz="914274"/>
            <a:endParaRPr lang="zh-CN" altLang="en-US">
              <a:solidFill>
                <a:prstClr val="white"/>
              </a:solidFill>
            </a:endParaRPr>
          </a:p>
        </p:txBody>
      </p:sp>
      <p:sp>
        <p:nvSpPr>
          <p:cNvPr id="4" name="文本框 3"/>
          <p:cNvSpPr txBox="1"/>
          <p:nvPr/>
        </p:nvSpPr>
        <p:spPr>
          <a:xfrm>
            <a:off x="4071872" y="1219373"/>
            <a:ext cx="2613546" cy="584759"/>
          </a:xfrm>
          <a:prstGeom prst="rect">
            <a:avLst/>
          </a:prstGeom>
          <a:noFill/>
        </p:spPr>
        <p:txBody>
          <a:bodyPr wrap="square" lIns="91427" tIns="45712" rIns="91427" bIns="45712" rtlCol="0">
            <a:spAutoFit/>
          </a:bodyPr>
          <a:lstStyle/>
          <a:p>
            <a:pPr defTabSz="914274"/>
            <a:r>
              <a:rPr lang="zh-CN" altLang="en-US" sz="3200" b="1" dirty="0" smtClean="0">
                <a:solidFill>
                  <a:prstClr val="white"/>
                </a:solidFill>
                <a:latin typeface="微软雅黑" panose="020B0503020204020204" pitchFamily="34" charset="-122"/>
                <a:ea typeface="微软雅黑" panose="020B0503020204020204" pitchFamily="34" charset="-122"/>
              </a:rPr>
              <a:t>目   录</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937843" y="2318653"/>
            <a:ext cx="3948628" cy="3444855"/>
            <a:chOff x="3452633" y="2388466"/>
            <a:chExt cx="3948628" cy="3444855"/>
          </a:xfrm>
        </p:grpSpPr>
        <p:grpSp>
          <p:nvGrpSpPr>
            <p:cNvPr id="26" name="组合 25"/>
            <p:cNvGrpSpPr/>
            <p:nvPr/>
          </p:nvGrpSpPr>
          <p:grpSpPr>
            <a:xfrm>
              <a:off x="3452633" y="2388466"/>
              <a:ext cx="3948628" cy="3444855"/>
              <a:chOff x="3452633" y="2388466"/>
              <a:chExt cx="3948628" cy="3444855"/>
            </a:xfrm>
          </p:grpSpPr>
          <p:grpSp>
            <p:nvGrpSpPr>
              <p:cNvPr id="29" name="组合 28"/>
              <p:cNvGrpSpPr/>
              <p:nvPr/>
            </p:nvGrpSpPr>
            <p:grpSpPr>
              <a:xfrm>
                <a:off x="3452633" y="2388466"/>
                <a:ext cx="3948628" cy="2014593"/>
                <a:chOff x="3934926" y="2764764"/>
                <a:chExt cx="3948628" cy="2014593"/>
              </a:xfrm>
            </p:grpSpPr>
            <p:sp>
              <p:nvSpPr>
                <p:cNvPr id="32" name="文本框 32"/>
                <p:cNvSpPr txBox="1"/>
                <p:nvPr/>
              </p:nvSpPr>
              <p:spPr>
                <a:xfrm>
                  <a:off x="4745579" y="4229324"/>
                  <a:ext cx="3137975" cy="550033"/>
                </a:xfrm>
                <a:prstGeom prst="rect">
                  <a:avLst/>
                </a:prstGeom>
                <a:noFill/>
              </p:spPr>
              <p:txBody>
                <a:bodyPr wrap="square" lIns="117994" tIns="58997" rIns="117994" bIns="58997" rtlCol="0">
                  <a:spAutoFit/>
                </a:bodyPr>
                <a:lstStyle/>
                <a:p>
                  <a:pPr lvl="0" defTabSz="914274"/>
                  <a:r>
                    <a:rPr lang="zh-CN" altLang="en-US" sz="2800" b="1"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建设内容措施</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3" name="文本框 34"/>
                <p:cNvSpPr txBox="1"/>
                <p:nvPr/>
              </p:nvSpPr>
              <p:spPr>
                <a:xfrm>
                  <a:off x="3934926" y="4202064"/>
                  <a:ext cx="715871" cy="550033"/>
                </a:xfrm>
                <a:prstGeom prst="rect">
                  <a:avLst/>
                </a:prstGeom>
                <a:noFill/>
              </p:spPr>
              <p:txBody>
                <a:bodyPr wrap="square" lIns="117994" tIns="58997" rIns="117994" bIns="58997" rtlCol="0">
                  <a:spAutoFit/>
                </a:bodyPr>
                <a:lstStyle/>
                <a:p>
                  <a:pPr marR="0" lvl="0" indent="0" defTabSz="914274" fontAlgn="auto">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三</a:t>
                  </a:r>
                </a:p>
              </p:txBody>
            </p:sp>
            <p:sp>
              <p:nvSpPr>
                <p:cNvPr id="34" name="文本框 32"/>
                <p:cNvSpPr txBox="1"/>
                <p:nvPr/>
              </p:nvSpPr>
              <p:spPr>
                <a:xfrm>
                  <a:off x="4745578" y="3514193"/>
                  <a:ext cx="3137976"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建设目标思路</a:t>
                  </a:r>
                </a:p>
              </p:txBody>
            </p:sp>
            <p:sp>
              <p:nvSpPr>
                <p:cNvPr id="35" name="文本框 34"/>
                <p:cNvSpPr txBox="1"/>
                <p:nvPr/>
              </p:nvSpPr>
              <p:spPr>
                <a:xfrm>
                  <a:off x="3934926" y="3483414"/>
                  <a:ext cx="715871" cy="550033"/>
                </a:xfrm>
                <a:prstGeom prst="rect">
                  <a:avLst/>
                </a:prstGeom>
                <a:noFill/>
              </p:spPr>
              <p:txBody>
                <a:bodyPr wrap="square" lIns="117994" tIns="58997" rIns="117994" bIns="58997" rtlCol="0">
                  <a:spAutoFit/>
                </a:bodyPr>
                <a:lstStyle/>
                <a:p>
                  <a:pPr defTabSz="914274">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二</a:t>
                  </a:r>
                </a:p>
              </p:txBody>
            </p:sp>
            <p:sp>
              <p:nvSpPr>
                <p:cNvPr id="36" name="文本框 32"/>
                <p:cNvSpPr txBox="1"/>
                <p:nvPr/>
              </p:nvSpPr>
              <p:spPr>
                <a:xfrm>
                  <a:off x="4745578" y="2795541"/>
                  <a:ext cx="3137976"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建设</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背景</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意义</a:t>
                  </a:r>
                </a:p>
              </p:txBody>
            </p:sp>
            <p:sp>
              <p:nvSpPr>
                <p:cNvPr id="37" name="文本框 34"/>
                <p:cNvSpPr txBox="1"/>
                <p:nvPr/>
              </p:nvSpPr>
              <p:spPr>
                <a:xfrm>
                  <a:off x="3934926" y="2764764"/>
                  <a:ext cx="715871"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一</a:t>
                  </a:r>
                </a:p>
              </p:txBody>
            </p:sp>
          </p:grpSp>
          <p:sp>
            <p:nvSpPr>
              <p:cNvPr id="30" name="文本框 32"/>
              <p:cNvSpPr txBox="1"/>
              <p:nvPr/>
            </p:nvSpPr>
            <p:spPr>
              <a:xfrm>
                <a:off x="4263286" y="4568157"/>
                <a:ext cx="3137975"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项目建设保障</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1" name="文本框 32"/>
              <p:cNvSpPr txBox="1"/>
              <p:nvPr/>
            </p:nvSpPr>
            <p:spPr>
              <a:xfrm>
                <a:off x="4263286" y="5283288"/>
                <a:ext cx="3137975" cy="550033"/>
              </a:xfrm>
              <a:prstGeom prst="rect">
                <a:avLst/>
              </a:prstGeom>
              <a:noFill/>
            </p:spPr>
            <p:txBody>
              <a:bodyPr wrap="square" lIns="117994" tIns="58997" rIns="117994" bIns="58997"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合作</a:t>
                </a:r>
                <a:r>
                  <a:rPr lang="zh-CN" altLang="en-US" sz="2800" b="1" noProof="0" dirty="0" smtClean="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项目案例</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27" name="文本框 34"/>
            <p:cNvSpPr txBox="1"/>
            <p:nvPr/>
          </p:nvSpPr>
          <p:spPr>
            <a:xfrm>
              <a:off x="3452633" y="4537378"/>
              <a:ext cx="715871" cy="550033"/>
            </a:xfrm>
            <a:prstGeom prst="rect">
              <a:avLst/>
            </a:prstGeom>
            <a:noFill/>
          </p:spPr>
          <p:txBody>
            <a:bodyPr wrap="square" lIns="117994" tIns="58997" rIns="117994" bIns="58997" rtlCol="0">
              <a:spAutoFit/>
            </a:bodyPr>
            <a:lstStyle/>
            <a:p>
              <a:pPr defTabSz="914274">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四</a:t>
              </a:r>
            </a:p>
          </p:txBody>
        </p:sp>
        <p:sp>
          <p:nvSpPr>
            <p:cNvPr id="28" name="文本框 34"/>
            <p:cNvSpPr txBox="1"/>
            <p:nvPr/>
          </p:nvSpPr>
          <p:spPr>
            <a:xfrm>
              <a:off x="3452633" y="5248990"/>
              <a:ext cx="715871" cy="550033"/>
            </a:xfrm>
            <a:prstGeom prst="rect">
              <a:avLst/>
            </a:prstGeom>
            <a:noFill/>
          </p:spPr>
          <p:txBody>
            <a:bodyPr wrap="square" lIns="117994" tIns="58997" rIns="117994" bIns="58997" rtlCol="0">
              <a:spAutoFit/>
            </a:bodyPr>
            <a:lstStyle/>
            <a:p>
              <a:pPr marR="0" lvl="0" indent="0" defTabSz="914274" fontAlgn="auto">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pitchFamily="34" charset="-122"/>
                  <a:ea typeface="微软雅黑" panose="020B0503020204020204" pitchFamily="34" charset="-122"/>
                  <a:cs typeface="Segoe UI Semibold" panose="020B0702040204020203" pitchFamily="34" charset="0"/>
                </a:rPr>
                <a:t>五</a:t>
              </a:r>
            </a:p>
          </p:txBody>
        </p:sp>
      </p:grpSp>
    </p:spTree>
    <p:extLst>
      <p:ext uri="{BB962C8B-B14F-4D97-AF65-F5344CB8AC3E}">
        <p14:creationId xmlns:p14="http://schemas.microsoft.com/office/powerpoint/2010/main" val="39406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10" presetClass="entr" presetSubtype="0" fill="hold" grpId="0" nodeType="afterEffect">
                                  <p:stCondLst>
                                    <p:cond delay="0"/>
                                  </p:stCondLst>
                                  <p:iterate type="lt">
                                    <p:tmPct val="2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18</a:t>
            </a:r>
            <a:endParaRPr lang="zh-CN" altLang="en-US" sz="1600" b="1" dirty="0"/>
          </a:p>
        </p:txBody>
      </p:sp>
      <p:sp>
        <p:nvSpPr>
          <p:cNvPr id="9" name="矩形 8">
            <a:extLst>
              <a:ext uri="{FF2B5EF4-FFF2-40B4-BE49-F238E27FC236}">
                <a16:creationId xmlns:a16="http://schemas.microsoft.com/office/drawing/2014/main" xmlns="" id="{D507C8E0-DE87-4150-AFB4-BAD089826FF8}"/>
              </a:ext>
            </a:extLst>
          </p:cNvPr>
          <p:cNvSpPr/>
          <p:nvPr/>
        </p:nvSpPr>
        <p:spPr>
          <a:xfrm>
            <a:off x="4847944" y="1356556"/>
            <a:ext cx="1723549"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可视化课程包</a:t>
            </a:r>
            <a:endParaRPr lang="zh-SG" altLang="en-US" sz="20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1323394" y="1979471"/>
            <a:ext cx="9281368" cy="3827660"/>
            <a:chOff x="189191" y="1484784"/>
            <a:chExt cx="12138295" cy="5062000"/>
          </a:xfrm>
        </p:grpSpPr>
        <p:grpSp>
          <p:nvGrpSpPr>
            <p:cNvPr id="14" name="组合 13"/>
            <p:cNvGrpSpPr/>
            <p:nvPr/>
          </p:nvGrpSpPr>
          <p:grpSpPr>
            <a:xfrm>
              <a:off x="1703512" y="1484784"/>
              <a:ext cx="8956113" cy="5062000"/>
              <a:chOff x="329159" y="2172780"/>
              <a:chExt cx="7990890" cy="3667770"/>
            </a:xfrm>
          </p:grpSpPr>
          <p:sp>
            <p:nvSpPr>
              <p:cNvPr id="15" name="MH_SubTitle_1"/>
              <p:cNvSpPr/>
              <p:nvPr>
                <p:custDataLst>
                  <p:tags r:id="rId2"/>
                </p:custDataLst>
              </p:nvPr>
            </p:nvSpPr>
            <p:spPr>
              <a:xfrm>
                <a:off x="2562772" y="2733167"/>
                <a:ext cx="1533525" cy="1050925"/>
              </a:xfrm>
              <a:custGeom>
                <a:avLst/>
                <a:gdLst>
                  <a:gd name="connsiteX0" fmla="*/ 492296 w 2336641"/>
                  <a:gd name="connsiteY0" fmla="*/ 0 h 1601848"/>
                  <a:gd name="connsiteX1" fmla="*/ 1657485 w 2336641"/>
                  <a:gd name="connsiteY1" fmla="*/ 0 h 1601848"/>
                  <a:gd name="connsiteX2" fmla="*/ 1844345 w 2336641"/>
                  <a:gd name="connsiteY2" fmla="*/ 0 h 1601848"/>
                  <a:gd name="connsiteX3" fmla="*/ 2336641 w 2336641"/>
                  <a:gd name="connsiteY3" fmla="*/ 0 h 1601848"/>
                  <a:gd name="connsiteX4" fmla="*/ 2336641 w 2336641"/>
                  <a:gd name="connsiteY4" fmla="*/ 340586 h 1601848"/>
                  <a:gd name="connsiteX5" fmla="*/ 2336641 w 2336641"/>
                  <a:gd name="connsiteY5" fmla="*/ 413428 h 1601848"/>
                  <a:gd name="connsiteX6" fmla="*/ 2336641 w 2336641"/>
                  <a:gd name="connsiteY6" fmla="*/ 492296 h 1601848"/>
                  <a:gd name="connsiteX7" fmla="*/ 2336641 w 2336641"/>
                  <a:gd name="connsiteY7" fmla="*/ 557721 h 1601848"/>
                  <a:gd name="connsiteX8" fmla="*/ 2336641 w 2336641"/>
                  <a:gd name="connsiteY8" fmla="*/ 1109552 h 1601848"/>
                  <a:gd name="connsiteX9" fmla="*/ 1844345 w 2336641"/>
                  <a:gd name="connsiteY9" fmla="*/ 1601848 h 1601848"/>
                  <a:gd name="connsiteX10" fmla="*/ 679157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312171 h 1601848"/>
                  <a:gd name="connsiteX14" fmla="*/ 0 w 2336641"/>
                  <a:gd name="connsiteY14" fmla="*/ 1188420 h 1601848"/>
                  <a:gd name="connsiteX15" fmla="*/ 0 w 2336641"/>
                  <a:gd name="connsiteY15" fmla="*/ 1109552 h 1601848"/>
                  <a:gd name="connsiteX16" fmla="*/ 0 w 2336641"/>
                  <a:gd name="connsiteY16" fmla="*/ 1045713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5" y="0"/>
                    </a:lnTo>
                    <a:lnTo>
                      <a:pt x="1844345" y="0"/>
                    </a:lnTo>
                    <a:lnTo>
                      <a:pt x="2336641" y="0"/>
                    </a:lnTo>
                    <a:lnTo>
                      <a:pt x="2336641" y="340586"/>
                    </a:lnTo>
                    <a:lnTo>
                      <a:pt x="2336641" y="413428"/>
                    </a:lnTo>
                    <a:lnTo>
                      <a:pt x="2336641" y="492296"/>
                    </a:lnTo>
                    <a:lnTo>
                      <a:pt x="2336641" y="557721"/>
                    </a:lnTo>
                    <a:lnTo>
                      <a:pt x="2336641" y="1109552"/>
                    </a:lnTo>
                    <a:cubicBezTo>
                      <a:pt x="2336641" y="1381439"/>
                      <a:pt x="2116232" y="1601848"/>
                      <a:pt x="1844345" y="1601848"/>
                    </a:cubicBezTo>
                    <a:lnTo>
                      <a:pt x="679157" y="1601848"/>
                    </a:lnTo>
                    <a:lnTo>
                      <a:pt x="492296" y="1601848"/>
                    </a:lnTo>
                    <a:lnTo>
                      <a:pt x="0" y="1601848"/>
                    </a:lnTo>
                    <a:lnTo>
                      <a:pt x="0" y="1312171"/>
                    </a:lnTo>
                    <a:lnTo>
                      <a:pt x="0" y="1188420"/>
                    </a:lnTo>
                    <a:lnTo>
                      <a:pt x="0" y="1109552"/>
                    </a:lnTo>
                    <a:lnTo>
                      <a:pt x="0" y="1045713"/>
                    </a:lnTo>
                    <a:lnTo>
                      <a:pt x="0" y="492296"/>
                    </a:lnTo>
                    <a:cubicBezTo>
                      <a:pt x="0" y="220409"/>
                      <a:pt x="220409" y="0"/>
                      <a:pt x="492296" y="0"/>
                    </a:cubicBezTo>
                    <a:close/>
                  </a:path>
                </a:pathLst>
              </a:custGeom>
              <a:solidFill>
                <a:srgbClr val="E49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图文</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6" name="MH_Text_1"/>
              <p:cNvSpPr txBox="1">
                <a:spLocks noChangeArrowheads="1"/>
              </p:cNvSpPr>
              <p:nvPr>
                <p:custDataLst>
                  <p:tags r:id="rId3"/>
                </p:custDataLst>
              </p:nvPr>
            </p:nvSpPr>
            <p:spPr bwMode="auto">
              <a:xfrm>
                <a:off x="329159" y="2172780"/>
                <a:ext cx="2233612" cy="19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项目</a:t>
                </a:r>
                <a:r>
                  <a:rPr lang="zh-CN" altLang="en-US" sz="1600" b="1" dirty="0" smtClean="0">
                    <a:latin typeface="幼圆" panose="02010509060101010101" pitchFamily="49" charset="-122"/>
                    <a:ea typeface="幼圆" panose="02010509060101010101" pitchFamily="49" charset="-122"/>
                  </a:rPr>
                  <a:t>式教材</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实训指导</a:t>
                </a:r>
                <a:r>
                  <a:rPr lang="zh-CN" altLang="en-US" sz="1600" b="1" dirty="0" smtClean="0">
                    <a:latin typeface="幼圆" panose="02010509060101010101" pitchFamily="49" charset="-122"/>
                    <a:ea typeface="幼圆" panose="02010509060101010101" pitchFamily="49" charset="-122"/>
                  </a:rPr>
                  <a:t>书</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教案</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评价</a:t>
                </a:r>
                <a:r>
                  <a:rPr lang="zh-CN" altLang="en-US" sz="1600" b="1" dirty="0" smtClean="0">
                    <a:latin typeface="幼圆" panose="02010509060101010101" pitchFamily="49" charset="-122"/>
                    <a:ea typeface="幼圆" panose="02010509060101010101" pitchFamily="49" charset="-122"/>
                  </a:rPr>
                  <a:t>表</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素材</a:t>
                </a:r>
                <a:r>
                  <a:rPr lang="en-US" altLang="zh-CN" sz="1600" b="1" dirty="0" smtClean="0">
                    <a:latin typeface="幼圆" panose="02010509060101010101" pitchFamily="49" charset="-122"/>
                    <a:ea typeface="幼圆" panose="02010509060101010101" pitchFamily="49" charset="-122"/>
                  </a:rPr>
                  <a:t>/</a:t>
                </a:r>
                <a:r>
                  <a:rPr lang="zh-CN" altLang="en-US" sz="1600" b="1" dirty="0" smtClean="0">
                    <a:latin typeface="幼圆" panose="02010509060101010101" pitchFamily="49" charset="-122"/>
                    <a:ea typeface="幼圆" panose="02010509060101010101" pitchFamily="49" charset="-122"/>
                  </a:rPr>
                  <a:t>编程库</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p:txBody>
          </p:sp>
          <p:sp>
            <p:nvSpPr>
              <p:cNvPr id="17" name="MH_SubTitle_4"/>
              <p:cNvSpPr/>
              <p:nvPr>
                <p:custDataLst>
                  <p:tags r:id="rId4"/>
                </p:custDataLst>
              </p:nvPr>
            </p:nvSpPr>
            <p:spPr>
              <a:xfrm>
                <a:off x="2562772" y="393331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953072 h 1601848"/>
                  <a:gd name="connsiteX6" fmla="*/ 2336641 w 2336641"/>
                  <a:gd name="connsiteY6" fmla="*/ 1109552 h 1601848"/>
                  <a:gd name="connsiteX7" fmla="*/ 2336641 w 2336641"/>
                  <a:gd name="connsiteY7" fmla="*/ 1188420 h 1601848"/>
                  <a:gd name="connsiteX8" fmla="*/ 2336641 w 2336641"/>
                  <a:gd name="connsiteY8" fmla="*/ 1372172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614097 h 1601848"/>
                  <a:gd name="connsiteX15" fmla="*/ 0 w 2336641"/>
                  <a:gd name="connsiteY15" fmla="*/ 492296 h 1601848"/>
                  <a:gd name="connsiteX16" fmla="*/ 0 w 2336641"/>
                  <a:gd name="connsiteY16" fmla="*/ 413428 h 1601848"/>
                  <a:gd name="connsiteX17" fmla="*/ 0 w 2336641"/>
                  <a:gd name="connsiteY17" fmla="*/ 347639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3" y="0"/>
                      <a:pt x="2336641" y="220409"/>
                      <a:pt x="2336641" y="492296"/>
                    </a:cubicBezTo>
                    <a:lnTo>
                      <a:pt x="2336641" y="953072"/>
                    </a:lnTo>
                    <a:lnTo>
                      <a:pt x="2336641" y="1109552"/>
                    </a:lnTo>
                    <a:lnTo>
                      <a:pt x="2336641" y="1188420"/>
                    </a:lnTo>
                    <a:lnTo>
                      <a:pt x="2336641" y="1372172"/>
                    </a:lnTo>
                    <a:lnTo>
                      <a:pt x="2336641" y="1601848"/>
                    </a:lnTo>
                    <a:lnTo>
                      <a:pt x="1844345" y="1601848"/>
                    </a:lnTo>
                    <a:lnTo>
                      <a:pt x="1657484" y="1601848"/>
                    </a:lnTo>
                    <a:lnTo>
                      <a:pt x="492296" y="1601848"/>
                    </a:lnTo>
                    <a:cubicBezTo>
                      <a:pt x="220409" y="1601848"/>
                      <a:pt x="0" y="1381440"/>
                      <a:pt x="0" y="1109552"/>
                    </a:cubicBezTo>
                    <a:lnTo>
                      <a:pt x="0" y="614097"/>
                    </a:lnTo>
                    <a:lnTo>
                      <a:pt x="0" y="492296"/>
                    </a:lnTo>
                    <a:lnTo>
                      <a:pt x="0" y="413428"/>
                    </a:lnTo>
                    <a:lnTo>
                      <a:pt x="0" y="347639"/>
                    </a:lnTo>
                    <a:close/>
                  </a:path>
                </a:pathLst>
              </a:custGeom>
              <a:solidFill>
                <a:srgbClr val="89A6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活动</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8" name="MH_SubTitle_2"/>
              <p:cNvSpPr/>
              <p:nvPr>
                <p:custDataLst>
                  <p:tags r:id="rId5"/>
                </p:custDataLst>
              </p:nvPr>
            </p:nvSpPr>
            <p:spPr>
              <a:xfrm>
                <a:off x="4288385" y="2733167"/>
                <a:ext cx="1533525" cy="1050925"/>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1004404 h 1601848"/>
                  <a:gd name="connsiteX6" fmla="*/ 2336641 w 2336641"/>
                  <a:gd name="connsiteY6" fmla="*/ 1109552 h 1601848"/>
                  <a:gd name="connsiteX7" fmla="*/ 2336641 w 2336641"/>
                  <a:gd name="connsiteY7" fmla="*/ 1188420 h 1601848"/>
                  <a:gd name="connsiteX8" fmla="*/ 2336641 w 2336641"/>
                  <a:gd name="connsiteY8" fmla="*/ 1423504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588548 h 1601848"/>
                  <a:gd name="connsiteX15" fmla="*/ 0 w 2336641"/>
                  <a:gd name="connsiteY15" fmla="*/ 492296 h 1601848"/>
                  <a:gd name="connsiteX16" fmla="*/ 0 w 2336641"/>
                  <a:gd name="connsiteY16" fmla="*/ 413428 h 1601848"/>
                  <a:gd name="connsiteX17" fmla="*/ 0 w 2336641"/>
                  <a:gd name="connsiteY17" fmla="*/ 371414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2" y="0"/>
                      <a:pt x="2336641" y="220409"/>
                      <a:pt x="2336641" y="492296"/>
                    </a:cubicBezTo>
                    <a:lnTo>
                      <a:pt x="2336641" y="1004404"/>
                    </a:lnTo>
                    <a:lnTo>
                      <a:pt x="2336641" y="1109552"/>
                    </a:lnTo>
                    <a:lnTo>
                      <a:pt x="2336641" y="1188420"/>
                    </a:lnTo>
                    <a:lnTo>
                      <a:pt x="2336641" y="1423504"/>
                    </a:lnTo>
                    <a:lnTo>
                      <a:pt x="2336641" y="1601848"/>
                    </a:lnTo>
                    <a:lnTo>
                      <a:pt x="1844345" y="1601848"/>
                    </a:lnTo>
                    <a:lnTo>
                      <a:pt x="1657484" y="1601848"/>
                    </a:lnTo>
                    <a:lnTo>
                      <a:pt x="492296" y="1601848"/>
                    </a:lnTo>
                    <a:cubicBezTo>
                      <a:pt x="220408" y="1601848"/>
                      <a:pt x="0" y="1381439"/>
                      <a:pt x="0" y="1109552"/>
                    </a:cubicBezTo>
                    <a:lnTo>
                      <a:pt x="0" y="588548"/>
                    </a:lnTo>
                    <a:lnTo>
                      <a:pt x="0" y="492296"/>
                    </a:lnTo>
                    <a:lnTo>
                      <a:pt x="0" y="413428"/>
                    </a:lnTo>
                    <a:lnTo>
                      <a:pt x="0" y="371414"/>
                    </a:lnTo>
                    <a:close/>
                  </a:path>
                </a:pathLst>
              </a:custGeom>
              <a:solidFill>
                <a:srgbClr val="ED6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实物</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9" name="MH_SubTitle_3"/>
              <p:cNvSpPr/>
              <p:nvPr>
                <p:custDataLst>
                  <p:tags r:id="rId6"/>
                </p:custDataLst>
              </p:nvPr>
            </p:nvSpPr>
            <p:spPr>
              <a:xfrm>
                <a:off x="4288385" y="3904742"/>
                <a:ext cx="1533525" cy="1050925"/>
              </a:xfrm>
              <a:custGeom>
                <a:avLst/>
                <a:gdLst>
                  <a:gd name="connsiteX0" fmla="*/ 492296 w 2336641"/>
                  <a:gd name="connsiteY0" fmla="*/ 0 h 1601848"/>
                  <a:gd name="connsiteX1" fmla="*/ 1657484 w 2336641"/>
                  <a:gd name="connsiteY1" fmla="*/ 0 h 1601848"/>
                  <a:gd name="connsiteX2" fmla="*/ 1844345 w 2336641"/>
                  <a:gd name="connsiteY2" fmla="*/ 0 h 1601848"/>
                  <a:gd name="connsiteX3" fmla="*/ 2336641 w 2336641"/>
                  <a:gd name="connsiteY3" fmla="*/ 0 h 1601848"/>
                  <a:gd name="connsiteX4" fmla="*/ 2336641 w 2336641"/>
                  <a:gd name="connsiteY4" fmla="*/ 297807 h 1601848"/>
                  <a:gd name="connsiteX5" fmla="*/ 2336641 w 2336641"/>
                  <a:gd name="connsiteY5" fmla="*/ 413429 h 1601848"/>
                  <a:gd name="connsiteX6" fmla="*/ 2336641 w 2336641"/>
                  <a:gd name="connsiteY6" fmla="*/ 492296 h 1601848"/>
                  <a:gd name="connsiteX7" fmla="*/ 2336641 w 2336641"/>
                  <a:gd name="connsiteY7" fmla="*/ 716907 h 1601848"/>
                  <a:gd name="connsiteX8" fmla="*/ 2336641 w 2336641"/>
                  <a:gd name="connsiteY8" fmla="*/ 1109552 h 1601848"/>
                  <a:gd name="connsiteX9" fmla="*/ 1844345 w 2336641"/>
                  <a:gd name="connsiteY9" fmla="*/ 1601848 h 1601848"/>
                  <a:gd name="connsiteX10" fmla="*/ 679156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461527 h 1601848"/>
                  <a:gd name="connsiteX14" fmla="*/ 0 w 2336641"/>
                  <a:gd name="connsiteY14" fmla="*/ 1188420 h 1601848"/>
                  <a:gd name="connsiteX15" fmla="*/ 0 w 2336641"/>
                  <a:gd name="connsiteY15" fmla="*/ 1109552 h 1601848"/>
                  <a:gd name="connsiteX16" fmla="*/ 0 w 2336641"/>
                  <a:gd name="connsiteY16" fmla="*/ 1042427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4" y="0"/>
                    </a:lnTo>
                    <a:lnTo>
                      <a:pt x="1844345" y="0"/>
                    </a:lnTo>
                    <a:lnTo>
                      <a:pt x="2336641" y="0"/>
                    </a:lnTo>
                    <a:lnTo>
                      <a:pt x="2336641" y="297807"/>
                    </a:lnTo>
                    <a:lnTo>
                      <a:pt x="2336641" y="413429"/>
                    </a:lnTo>
                    <a:lnTo>
                      <a:pt x="2336641" y="492296"/>
                    </a:lnTo>
                    <a:lnTo>
                      <a:pt x="2336641" y="716907"/>
                    </a:lnTo>
                    <a:lnTo>
                      <a:pt x="2336641" y="1109552"/>
                    </a:lnTo>
                    <a:cubicBezTo>
                      <a:pt x="2336641" y="1381440"/>
                      <a:pt x="2116232" y="1601848"/>
                      <a:pt x="1844345" y="1601848"/>
                    </a:cubicBezTo>
                    <a:lnTo>
                      <a:pt x="679156" y="1601848"/>
                    </a:lnTo>
                    <a:lnTo>
                      <a:pt x="492296" y="1601848"/>
                    </a:lnTo>
                    <a:lnTo>
                      <a:pt x="0" y="1601848"/>
                    </a:lnTo>
                    <a:lnTo>
                      <a:pt x="0" y="1461527"/>
                    </a:lnTo>
                    <a:lnTo>
                      <a:pt x="0" y="1188420"/>
                    </a:lnTo>
                    <a:lnTo>
                      <a:pt x="0" y="1109552"/>
                    </a:lnTo>
                    <a:lnTo>
                      <a:pt x="0" y="1042427"/>
                    </a:lnTo>
                    <a:lnTo>
                      <a:pt x="0" y="492296"/>
                    </a:lnTo>
                    <a:cubicBezTo>
                      <a:pt x="0" y="220409"/>
                      <a:pt x="220408" y="0"/>
                      <a:pt x="492296" y="0"/>
                    </a:cubicBezTo>
                    <a:close/>
                  </a:path>
                </a:pathLst>
              </a:custGeom>
              <a:solidFill>
                <a:srgbClr val="5087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信息化</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FFFFFF"/>
                    </a:solidFill>
                    <a:latin typeface="微软雅黑" panose="020B0503020204020204" pitchFamily="34" charset="-122"/>
                    <a:ea typeface="微软雅黑" panose="020B0503020204020204" pitchFamily="34" charset="-122"/>
                  </a:rPr>
                  <a:t>资源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0" name="MH_Text_2"/>
              <p:cNvSpPr txBox="1">
                <a:spLocks noChangeArrowheads="1"/>
              </p:cNvSpPr>
              <p:nvPr>
                <p:custDataLst>
                  <p:tags r:id="rId7"/>
                </p:custDataLst>
              </p:nvPr>
            </p:nvSpPr>
            <p:spPr bwMode="auto">
              <a:xfrm>
                <a:off x="5821909" y="2172780"/>
                <a:ext cx="2498140" cy="141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现代化实训装置</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便携式实验箱</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实训</a:t>
                </a:r>
                <a:r>
                  <a:rPr lang="zh-CN" altLang="en-US" sz="1600" b="1" dirty="0" smtClean="0">
                    <a:latin typeface="幼圆" panose="02010509060101010101" pitchFamily="49" charset="-122"/>
                    <a:ea typeface="幼圆" panose="02010509060101010101" pitchFamily="49" charset="-122"/>
                  </a:rPr>
                  <a:t>室</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教学设备</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endParaRPr lang="zh-CN" altLang="en-US" sz="1600" b="1" dirty="0">
                  <a:latin typeface="幼圆" panose="02010509060101010101" pitchFamily="49" charset="-122"/>
                  <a:ea typeface="幼圆" panose="02010509060101010101" pitchFamily="49" charset="-122"/>
                </a:endParaRPr>
              </a:p>
            </p:txBody>
          </p:sp>
          <p:sp>
            <p:nvSpPr>
              <p:cNvPr id="21" name="MH_Text_4"/>
              <p:cNvSpPr txBox="1">
                <a:spLocks noChangeArrowheads="1"/>
              </p:cNvSpPr>
              <p:nvPr>
                <p:custDataLst>
                  <p:tags r:id="rId8"/>
                </p:custDataLst>
              </p:nvPr>
            </p:nvSpPr>
            <p:spPr bwMode="auto">
              <a:xfrm>
                <a:off x="329159" y="4420680"/>
                <a:ext cx="2233612" cy="141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实训环境设计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训文化设计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a:latin typeface="幼圆" panose="02010509060101010101" pitchFamily="49" charset="-122"/>
                    <a:ea typeface="幼圆" panose="02010509060101010101" pitchFamily="49" charset="-122"/>
                  </a:rPr>
                  <a:t>实</a:t>
                </a:r>
                <a:r>
                  <a:rPr lang="zh-CN" altLang="en-US" sz="1600" b="1" dirty="0" smtClean="0">
                    <a:latin typeface="幼圆" panose="02010509060101010101" pitchFamily="49" charset="-122"/>
                    <a:ea typeface="幼圆" panose="02010509060101010101" pitchFamily="49" charset="-122"/>
                  </a:rPr>
                  <a:t>训活动设计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zh-CN" altLang="en-US" sz="1600" b="1" dirty="0" smtClean="0">
                    <a:latin typeface="幼圆" panose="02010509060101010101" pitchFamily="49" charset="-122"/>
                    <a:ea typeface="幼圆" panose="02010509060101010101" pitchFamily="49" charset="-122"/>
                  </a:rPr>
                  <a:t>技能竞赛设计</a:t>
                </a:r>
                <a:endParaRPr lang="en-US" altLang="zh-CN" sz="1600" b="1" dirty="0" smtClean="0">
                  <a:latin typeface="幼圆" panose="02010509060101010101" pitchFamily="49" charset="-122"/>
                  <a:ea typeface="幼圆" panose="02010509060101010101" pitchFamily="49" charset="-122"/>
                </a:endParaRPr>
              </a:p>
              <a:p>
                <a:pPr algn="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22" name="MH_Text_3"/>
              <p:cNvSpPr txBox="1">
                <a:spLocks noChangeArrowheads="1"/>
              </p:cNvSpPr>
              <p:nvPr>
                <p:custDataLst>
                  <p:tags r:id="rId9"/>
                </p:custDataLst>
              </p:nvPr>
            </p:nvSpPr>
            <p:spPr bwMode="auto">
              <a:xfrm>
                <a:off x="5821908" y="4364103"/>
                <a:ext cx="2233612" cy="129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虚拟仿真软件</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smtClean="0">
                    <a:latin typeface="幼圆" panose="02010509060101010101" pitchFamily="49" charset="-122"/>
                    <a:ea typeface="幼圆" panose="02010509060101010101" pitchFamily="49" charset="-122"/>
                  </a:rPr>
                  <a:t>Flash</a:t>
                </a:r>
                <a:r>
                  <a:rPr lang="zh-CN" altLang="en-US" sz="1600" b="1" dirty="0" smtClean="0">
                    <a:latin typeface="幼圆" panose="02010509060101010101" pitchFamily="49" charset="-122"/>
                    <a:ea typeface="幼圆" panose="02010509060101010101" pitchFamily="49" charset="-122"/>
                  </a:rPr>
                  <a:t>动画</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a:latin typeface="幼圆" panose="02010509060101010101" pitchFamily="49" charset="-122"/>
                    <a:ea typeface="幼圆" panose="02010509060101010101" pitchFamily="49" charset="-122"/>
                  </a:rPr>
                  <a:t>微</a:t>
                </a:r>
                <a:r>
                  <a:rPr lang="zh-CN" altLang="en-US" sz="1600" b="1" dirty="0" smtClean="0">
                    <a:latin typeface="幼圆" panose="02010509060101010101" pitchFamily="49" charset="-122"/>
                    <a:ea typeface="幼圆" panose="02010509060101010101" pitchFamily="49" charset="-122"/>
                  </a:rPr>
                  <a:t>视频</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zh-CN" altLang="en-US" sz="1600" b="1" dirty="0" smtClean="0">
                    <a:latin typeface="幼圆" panose="02010509060101010101" pitchFamily="49" charset="-122"/>
                    <a:ea typeface="幼圆" panose="02010509060101010101" pitchFamily="49" charset="-122"/>
                  </a:rPr>
                  <a:t>教学管理平台</a:t>
                </a:r>
                <a:endParaRPr lang="en-US" altLang="zh-CN" sz="1600" b="1" dirty="0" smtClean="0">
                  <a:latin typeface="幼圆" panose="02010509060101010101" pitchFamily="49" charset="-122"/>
                  <a:ea typeface="幼圆" panose="02010509060101010101" pitchFamily="49" charset="-122"/>
                </a:endParaRPr>
              </a:p>
              <a:p>
                <a:pPr eaLnBrk="1" hangingPunct="1">
                  <a:lnSpc>
                    <a:spcPct val="140000"/>
                  </a:lnSpc>
                  <a:defRPr/>
                </a:pPr>
                <a:r>
                  <a:rPr lang="en-US" altLang="zh-CN" sz="1600" b="1" dirty="0">
                    <a:latin typeface="幼圆" panose="02010509060101010101" pitchFamily="49" charset="-122"/>
                    <a:ea typeface="幼圆" panose="02010509060101010101" pitchFamily="49" charset="-122"/>
                  </a:rPr>
                  <a:t>……</a:t>
                </a:r>
                <a:endParaRPr lang="zh-CN" altLang="en-US" sz="1600" b="1" dirty="0">
                  <a:latin typeface="幼圆" panose="02010509060101010101" pitchFamily="49" charset="-122"/>
                  <a:ea typeface="幼圆" panose="02010509060101010101" pitchFamily="49" charset="-122"/>
                </a:endParaRPr>
              </a:p>
            </p:txBody>
          </p:sp>
          <p:sp>
            <p:nvSpPr>
              <p:cNvPr id="23" name="MH_Other_1"/>
              <p:cNvSpPr/>
              <p:nvPr>
                <p:custDataLst>
                  <p:tags r:id="rId10"/>
                </p:custDataLst>
              </p:nvPr>
            </p:nvSpPr>
            <p:spPr>
              <a:xfrm>
                <a:off x="3554959" y="3177667"/>
                <a:ext cx="1274762" cy="1274763"/>
              </a:xfrm>
              <a:prstGeom prst="ellipse">
                <a:avLst/>
              </a:prstGeom>
              <a:solidFill>
                <a:srgbClr val="FFFF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4" name="组合 23"/>
            <p:cNvGrpSpPr/>
            <p:nvPr/>
          </p:nvGrpSpPr>
          <p:grpSpPr>
            <a:xfrm>
              <a:off x="10100568" y="1664760"/>
              <a:ext cx="2226918" cy="1626936"/>
              <a:chOff x="8076417" y="1671633"/>
              <a:chExt cx="4847113" cy="3845753"/>
            </a:xfrm>
          </p:grpSpPr>
          <p:pic>
            <p:nvPicPr>
              <p:cNvPr id="50" name="图片 49" descr="F:\2015年电气群资料\5 产品资料\产品图片\GTAZB-DLJ01B1型多功能电力系统继电保护实训装置.png"/>
              <p:cNvPicPr/>
              <p:nvPr/>
            </p:nvPicPr>
            <p:blipFill rotWithShape="1">
              <a:blip r:embed="rId12" cstate="print">
                <a:extLst>
                  <a:ext uri="{28A0092B-C50C-407E-A947-70E740481C1C}">
                    <a14:useLocalDpi xmlns:a14="http://schemas.microsoft.com/office/drawing/2010/main" val="0"/>
                  </a:ext>
                </a:extLst>
              </a:blip>
              <a:srcRect l="22428" r="21486"/>
              <a:stretch/>
            </p:blipFill>
            <p:spPr bwMode="auto">
              <a:xfrm>
                <a:off x="10609035" y="1671633"/>
                <a:ext cx="2309827" cy="1934551"/>
              </a:xfrm>
              <a:prstGeom prst="rect">
                <a:avLst/>
              </a:prstGeom>
              <a:noFill/>
              <a:ln>
                <a:noFill/>
              </a:ln>
            </p:spPr>
          </p:pic>
          <p:pic>
            <p:nvPicPr>
              <p:cNvPr id="51" name="图片 13" descr="QQImage_4183564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76417" y="3712733"/>
                <a:ext cx="2433688" cy="180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descr="工业生产自动化实训室"/>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76417" y="1671633"/>
                <a:ext cx="2433690" cy="195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13037" y="3714805"/>
                <a:ext cx="2310493" cy="1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组合 28"/>
            <p:cNvGrpSpPr/>
            <p:nvPr/>
          </p:nvGrpSpPr>
          <p:grpSpPr>
            <a:xfrm>
              <a:off x="10069314" y="4553778"/>
              <a:ext cx="2224776" cy="1481446"/>
              <a:chOff x="10563622" y="4600877"/>
              <a:chExt cx="2870150" cy="2120279"/>
            </a:xfrm>
          </p:grpSpPr>
          <p:pic>
            <p:nvPicPr>
              <p:cNvPr id="30" name="图片 29"/>
              <p:cNvPicPr>
                <a:picLocks noChangeAspect="1"/>
              </p:cNvPicPr>
              <p:nvPr/>
            </p:nvPicPr>
            <p:blipFill>
              <a:blip r:embed="rId16"/>
              <a:stretch>
                <a:fillRect/>
              </a:stretch>
            </p:blipFill>
            <p:spPr>
              <a:xfrm>
                <a:off x="10563622" y="4600877"/>
                <a:ext cx="1429994" cy="1018637"/>
              </a:xfrm>
              <a:prstGeom prst="rect">
                <a:avLst/>
              </a:prstGeom>
            </p:spPr>
          </p:pic>
          <p:pic>
            <p:nvPicPr>
              <p:cNvPr id="31" name="图片 30"/>
              <p:cNvPicPr/>
              <p:nvPr/>
            </p:nvPicPr>
            <p:blipFill>
              <a:blip r:embed="rId17" cstate="print">
                <a:extLst>
                  <a:ext uri="{28A0092B-C50C-407E-A947-70E740481C1C}">
                    <a14:useLocalDpi xmlns:a14="http://schemas.microsoft.com/office/drawing/2010/main" val="0"/>
                  </a:ext>
                </a:extLst>
              </a:blip>
              <a:stretch>
                <a:fillRect/>
              </a:stretch>
            </p:blipFill>
            <p:spPr>
              <a:xfrm>
                <a:off x="12026105" y="4600877"/>
                <a:ext cx="1407667" cy="1018637"/>
              </a:xfrm>
              <a:prstGeom prst="rect">
                <a:avLst/>
              </a:prstGeom>
            </p:spPr>
          </p:pic>
          <p:pic>
            <p:nvPicPr>
              <p:cNvPr id="32" name="图片 31"/>
              <p:cNvPicPr/>
              <p:nvPr/>
            </p:nvPicPr>
            <p:blipFill>
              <a:blip r:embed="rId18" cstate="print">
                <a:extLst>
                  <a:ext uri="{28A0092B-C50C-407E-A947-70E740481C1C}">
                    <a14:useLocalDpi xmlns:a14="http://schemas.microsoft.com/office/drawing/2010/main" val="0"/>
                  </a:ext>
                </a:extLst>
              </a:blip>
              <a:stretch>
                <a:fillRect/>
              </a:stretch>
            </p:blipFill>
            <p:spPr>
              <a:xfrm>
                <a:off x="12025977" y="5656962"/>
                <a:ext cx="1407793" cy="1064194"/>
              </a:xfrm>
              <a:prstGeom prst="rect">
                <a:avLst/>
              </a:prstGeom>
            </p:spPr>
          </p:pic>
          <p:pic>
            <p:nvPicPr>
              <p:cNvPr id="33" name="图片 32"/>
              <p:cNvPicPr>
                <a:picLocks noChangeAspect="1"/>
              </p:cNvPicPr>
              <p:nvPr/>
            </p:nvPicPr>
            <p:blipFill rotWithShape="1">
              <a:blip r:embed="rId19" cstate="print">
                <a:extLst>
                  <a:ext uri="{28A0092B-C50C-407E-A947-70E740481C1C}">
                    <a14:useLocalDpi xmlns:a14="http://schemas.microsoft.com/office/drawing/2010/main" val="0"/>
                  </a:ext>
                </a:extLst>
              </a:blip>
              <a:srcRect r="23635"/>
              <a:stretch/>
            </p:blipFill>
            <p:spPr>
              <a:xfrm>
                <a:off x="10574835" y="5656962"/>
                <a:ext cx="1418782" cy="1064194"/>
              </a:xfrm>
              <a:prstGeom prst="rect">
                <a:avLst/>
              </a:prstGeom>
            </p:spPr>
          </p:pic>
        </p:grpSp>
        <p:grpSp>
          <p:nvGrpSpPr>
            <p:cNvPr id="34" name="组合 33"/>
            <p:cNvGrpSpPr/>
            <p:nvPr/>
          </p:nvGrpSpPr>
          <p:grpSpPr>
            <a:xfrm>
              <a:off x="197954" y="1664760"/>
              <a:ext cx="2225364" cy="1622485"/>
              <a:chOff x="-392447" y="2072614"/>
              <a:chExt cx="2904095" cy="2283196"/>
            </a:xfrm>
          </p:grpSpPr>
          <p:pic>
            <p:nvPicPr>
              <p:cNvPr id="35" name="图片 34"/>
              <p:cNvPicPr/>
              <p:nvPr/>
            </p:nvPicPr>
            <p:blipFill>
              <a:blip r:embed="rId20"/>
              <a:stretch>
                <a:fillRect/>
              </a:stretch>
            </p:blipFill>
            <p:spPr>
              <a:xfrm>
                <a:off x="1106815" y="2072614"/>
                <a:ext cx="1404832" cy="1123270"/>
              </a:xfrm>
              <a:prstGeom prst="rect">
                <a:avLst/>
              </a:prstGeom>
            </p:spPr>
          </p:pic>
          <p:pic>
            <p:nvPicPr>
              <p:cNvPr id="36" name="图片 35"/>
              <p:cNvPicPr/>
              <p:nvPr/>
            </p:nvPicPr>
            <p:blipFill>
              <a:blip r:embed="rId21" cstate="print">
                <a:extLst>
                  <a:ext uri="{28A0092B-C50C-407E-A947-70E740481C1C}">
                    <a14:useLocalDpi xmlns:a14="http://schemas.microsoft.com/office/drawing/2010/main" val="0"/>
                  </a:ext>
                </a:extLst>
              </a:blip>
              <a:stretch>
                <a:fillRect/>
              </a:stretch>
            </p:blipFill>
            <p:spPr>
              <a:xfrm>
                <a:off x="-388373" y="2072614"/>
                <a:ext cx="1429994" cy="1123270"/>
              </a:xfrm>
              <a:prstGeom prst="rect">
                <a:avLst/>
              </a:prstGeom>
            </p:spPr>
          </p:pic>
          <p:pic>
            <p:nvPicPr>
              <p:cNvPr id="37" name="图片 36"/>
              <p:cNvPicPr/>
              <p:nvPr/>
            </p:nvPicPr>
            <p:blipFill>
              <a:blip r:embed="rId22" cstate="print">
                <a:extLst>
                  <a:ext uri="{28A0092B-C50C-407E-A947-70E740481C1C}">
                    <a14:useLocalDpi xmlns:a14="http://schemas.microsoft.com/office/drawing/2010/main" val="0"/>
                  </a:ext>
                </a:extLst>
              </a:blip>
              <a:stretch>
                <a:fillRect/>
              </a:stretch>
            </p:blipFill>
            <p:spPr>
              <a:xfrm>
                <a:off x="1108010" y="3256227"/>
                <a:ext cx="1403638" cy="1099583"/>
              </a:xfrm>
              <a:prstGeom prst="rect">
                <a:avLst/>
              </a:prstGeom>
            </p:spPr>
          </p:pic>
          <p:pic>
            <p:nvPicPr>
              <p:cNvPr id="38" name="图片 37"/>
              <p:cNvPicPr/>
              <p:nvPr/>
            </p:nvPicPr>
            <p:blipFill>
              <a:blip r:embed="rId23" cstate="print">
                <a:extLst>
                  <a:ext uri="{28A0092B-C50C-407E-A947-70E740481C1C}">
                    <a14:useLocalDpi xmlns:a14="http://schemas.microsoft.com/office/drawing/2010/main" val="0"/>
                  </a:ext>
                </a:extLst>
              </a:blip>
              <a:stretch>
                <a:fillRect/>
              </a:stretch>
            </p:blipFill>
            <p:spPr>
              <a:xfrm>
                <a:off x="-392447" y="3261662"/>
                <a:ext cx="1434068" cy="1094148"/>
              </a:xfrm>
              <a:prstGeom prst="rect">
                <a:avLst/>
              </a:prstGeom>
            </p:spPr>
          </p:pic>
        </p:grpSp>
        <p:grpSp>
          <p:nvGrpSpPr>
            <p:cNvPr id="39" name="组合 38"/>
            <p:cNvGrpSpPr/>
            <p:nvPr/>
          </p:nvGrpSpPr>
          <p:grpSpPr>
            <a:xfrm>
              <a:off x="189191" y="4727783"/>
              <a:ext cx="2202242" cy="1600591"/>
              <a:chOff x="54261" y="4586469"/>
              <a:chExt cx="2202242" cy="1600591"/>
            </a:xfrm>
          </p:grpSpPr>
          <p:pic>
            <p:nvPicPr>
              <p:cNvPr id="40" name="图片 5" descr="F:\picture_for_rice\2013.3\广西商务职院3D_1_物流.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4261" y="4586469"/>
                <a:ext cx="1090207" cy="75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209419" y="4586469"/>
                <a:ext cx="1047084" cy="755731"/>
              </a:xfrm>
              <a:prstGeom prst="rect">
                <a:avLst/>
              </a:prstGeom>
              <a:noFill/>
              <a:ln>
                <a:noFill/>
              </a:ln>
            </p:spPr>
          </p:pic>
          <p:pic>
            <p:nvPicPr>
              <p:cNvPr id="42" name="图片 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3023" y="5410736"/>
                <a:ext cx="1074636" cy="776323"/>
              </a:xfrm>
              <a:prstGeom prst="rect">
                <a:avLst/>
              </a:prstGeom>
            </p:spPr>
          </p:pic>
          <p:pic>
            <p:nvPicPr>
              <p:cNvPr id="43" name="图片 4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11888" y="5414818"/>
                <a:ext cx="1037806" cy="772242"/>
              </a:xfrm>
              <a:prstGeom prst="rect">
                <a:avLst/>
              </a:prstGeom>
            </p:spPr>
          </p:pic>
        </p:grpSp>
      </p:grpSp>
      <p:grpSp>
        <p:nvGrpSpPr>
          <p:cNvPr id="44" name="组合 43"/>
          <p:cNvGrpSpPr/>
          <p:nvPr/>
        </p:nvGrpSpPr>
        <p:grpSpPr>
          <a:xfrm>
            <a:off x="-1" y="350874"/>
            <a:ext cx="11553715" cy="295169"/>
            <a:chOff x="0" y="404813"/>
            <a:chExt cx="10020232" cy="241230"/>
          </a:xfrm>
        </p:grpSpPr>
        <p:cxnSp>
          <p:nvCxnSpPr>
            <p:cNvPr id="45" name="直接连接符 44"/>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205638" y="1137993"/>
            <a:ext cx="2920786"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课程</a:t>
            </a:r>
            <a:r>
              <a:rPr lang="zh-CN" altLang="en-US" b="1" dirty="0" smtClean="0">
                <a:solidFill>
                  <a:srgbClr val="C00000"/>
                </a:solidFill>
                <a:latin typeface="微软雅黑" pitchFamily="34" charset="-122"/>
                <a:ea typeface="微软雅黑" pitchFamily="34" charset="-122"/>
              </a:rPr>
              <a:t>资源建设内容</a:t>
            </a:r>
            <a:endParaRPr lang="zh-CN" altLang="en-US" b="1" dirty="0">
              <a:solidFill>
                <a:srgbClr val="C00000"/>
              </a:solidFill>
              <a:latin typeface="微软雅黑" pitchFamily="34" charset="-122"/>
              <a:ea typeface="微软雅黑" pitchFamily="34" charset="-122"/>
            </a:endParaRPr>
          </a:p>
        </p:txBody>
      </p:sp>
      <p:sp>
        <p:nvSpPr>
          <p:cNvPr id="55" name="MH_Other_5"/>
          <p:cNvSpPr>
            <a:spLocks noChangeArrowheads="1"/>
          </p:cNvSpPr>
          <p:nvPr>
            <p:custDataLst>
              <p:tags r:id="rId1"/>
            </p:custDataLst>
          </p:nvPr>
        </p:nvSpPr>
        <p:spPr bwMode="auto">
          <a:xfrm>
            <a:off x="242634" y="724658"/>
            <a:ext cx="2902010" cy="48163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（四）课程资源建设</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709550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19</a:t>
            </a:r>
            <a:endParaRPr lang="zh-CN" altLang="en-US" sz="1500" b="1" dirty="0">
              <a:solidFill>
                <a:prstClr val="white"/>
              </a:solidFill>
            </a:endParaRPr>
          </a:p>
        </p:txBody>
      </p:sp>
      <p:cxnSp>
        <p:nvCxnSpPr>
          <p:cNvPr id="32" name="直接连接符 31"/>
          <p:cNvCxnSpPr/>
          <p:nvPr/>
        </p:nvCxnSpPr>
        <p:spPr>
          <a:xfrm flipV="1">
            <a:off x="1768417" y="397117"/>
            <a:ext cx="9842558" cy="7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03446" y="1614398"/>
            <a:ext cx="9595668" cy="4882740"/>
            <a:chOff x="1252373" y="1766020"/>
            <a:chExt cx="6771962" cy="3648262"/>
          </a:xfrm>
        </p:grpSpPr>
        <p:sp>
          <p:nvSpPr>
            <p:cNvPr id="92" name="MH_Other_1"/>
            <p:cNvSpPr/>
            <p:nvPr>
              <p:custDataLst>
                <p:tags r:id="rId1"/>
              </p:custDataLst>
            </p:nvPr>
          </p:nvSpPr>
          <p:spPr>
            <a:xfrm>
              <a:off x="2579785" y="2130004"/>
              <a:ext cx="3299448" cy="2242145"/>
            </a:xfrm>
            <a:custGeom>
              <a:avLst/>
              <a:gdLst>
                <a:gd name="connsiteX0" fmla="*/ 1828800 w 3644900"/>
                <a:gd name="connsiteY0" fmla="*/ 0 h 2006600"/>
                <a:gd name="connsiteX1" fmla="*/ 2755900 w 3644900"/>
                <a:gd name="connsiteY1" fmla="*/ 711200 h 2006600"/>
                <a:gd name="connsiteX2" fmla="*/ 3644900 w 3644900"/>
                <a:gd name="connsiteY2" fmla="*/ 1358900 h 2006600"/>
                <a:gd name="connsiteX3" fmla="*/ 2755900 w 3644900"/>
                <a:gd name="connsiteY3" fmla="*/ 2006600 h 2006600"/>
                <a:gd name="connsiteX4" fmla="*/ 1816100 w 3644900"/>
                <a:gd name="connsiteY4" fmla="*/ 1295400 h 2006600"/>
                <a:gd name="connsiteX5" fmla="*/ 914400 w 3644900"/>
                <a:gd name="connsiteY5" fmla="*/ 2006600 h 2006600"/>
                <a:gd name="connsiteX6" fmla="*/ 0 w 3644900"/>
                <a:gd name="connsiteY6" fmla="*/ 1320800 h 2006600"/>
                <a:gd name="connsiteX7" fmla="*/ 1828800 w 3644900"/>
                <a:gd name="connsiteY7" fmla="*/ 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900" h="2006600">
                  <a:moveTo>
                    <a:pt x="1828800" y="0"/>
                  </a:moveTo>
                  <a:lnTo>
                    <a:pt x="2755900" y="711200"/>
                  </a:lnTo>
                  <a:lnTo>
                    <a:pt x="3644900" y="1358900"/>
                  </a:lnTo>
                  <a:lnTo>
                    <a:pt x="2755900" y="2006600"/>
                  </a:lnTo>
                  <a:lnTo>
                    <a:pt x="1816100" y="1295400"/>
                  </a:lnTo>
                  <a:lnTo>
                    <a:pt x="914400" y="2006600"/>
                  </a:lnTo>
                  <a:lnTo>
                    <a:pt x="0" y="1320800"/>
                  </a:lnTo>
                  <a:lnTo>
                    <a:pt x="1828800" y="0"/>
                  </a:lnTo>
                  <a:close/>
                </a:path>
              </a:pathLst>
            </a:custGeom>
            <a:noFill/>
            <a:ln w="38100" cap="flat" cmpd="sng" algn="ctr">
              <a:solidFill>
                <a:sysClr val="window" lastClr="FFFFFF">
                  <a:lumMod val="50000"/>
                </a:sysClr>
              </a:solidFill>
              <a:prstDash val="solid"/>
            </a:ln>
            <a:effectLst/>
          </p:spPr>
          <p:txBody>
            <a:bodyPr lIns="0" tIns="0" rIns="0" bIns="0" anchor="ctr">
              <a:normAutofit/>
            </a:bodyPr>
            <a:lstStyle/>
            <a:p>
              <a:pPr algn="ctr" defTabSz="950821">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93" name="MH_SubTitle_1"/>
            <p:cNvSpPr/>
            <p:nvPr>
              <p:custDataLst>
                <p:tags r:id="rId2"/>
              </p:custDataLst>
            </p:nvPr>
          </p:nvSpPr>
          <p:spPr>
            <a:xfrm>
              <a:off x="3942544" y="176602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4" name="MH_SubTitle_2"/>
            <p:cNvSpPr/>
            <p:nvPr>
              <p:custDataLst>
                <p:tags r:id="rId3"/>
              </p:custDataLst>
            </p:nvPr>
          </p:nvSpPr>
          <p:spPr>
            <a:xfrm>
              <a:off x="4762820" y="2513402"/>
              <a:ext cx="59227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5" name="MH_SubTitle_3"/>
            <p:cNvSpPr/>
            <p:nvPr>
              <p:custDataLst>
                <p:tags r:id="rId4"/>
              </p:custDataLst>
            </p:nvPr>
          </p:nvSpPr>
          <p:spPr>
            <a:xfrm>
              <a:off x="5581785" y="3273725"/>
              <a:ext cx="593587"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6" name="MH_SubTitle_4"/>
            <p:cNvSpPr/>
            <p:nvPr>
              <p:custDataLst>
                <p:tags r:id="rId5"/>
              </p:custDataLst>
            </p:nvPr>
          </p:nvSpPr>
          <p:spPr>
            <a:xfrm>
              <a:off x="4762820" y="4004930"/>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7" name="MH_SubTitle_5"/>
            <p:cNvSpPr/>
            <p:nvPr>
              <p:custDataLst>
                <p:tags r:id="rId6"/>
              </p:custDataLst>
            </p:nvPr>
          </p:nvSpPr>
          <p:spPr>
            <a:xfrm>
              <a:off x="3942544" y="3259165"/>
              <a:ext cx="593586" cy="732823"/>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8" name="MH_SubTitle_6"/>
            <p:cNvSpPr/>
            <p:nvPr>
              <p:custDataLst>
                <p:tags r:id="rId7"/>
              </p:custDataLst>
            </p:nvPr>
          </p:nvSpPr>
          <p:spPr>
            <a:xfrm>
              <a:off x="3122268" y="4004930"/>
              <a:ext cx="59358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99" name="MH_SubTitle_8"/>
            <p:cNvSpPr/>
            <p:nvPr>
              <p:custDataLst>
                <p:tags r:id="rId8"/>
              </p:custDataLst>
            </p:nvPr>
          </p:nvSpPr>
          <p:spPr>
            <a:xfrm>
              <a:off x="3122268" y="2513402"/>
              <a:ext cx="593586" cy="731205"/>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0" name="MH_SubTitle_7"/>
            <p:cNvSpPr/>
            <p:nvPr>
              <p:custDataLst>
                <p:tags r:id="rId9"/>
              </p:custDataLst>
            </p:nvPr>
          </p:nvSpPr>
          <p:spPr>
            <a:xfrm>
              <a:off x="2303302" y="3273725"/>
              <a:ext cx="592276" cy="732822"/>
            </a:xfrm>
            <a:prstGeom prst="ellipse">
              <a:avLst/>
            </a:prstGeom>
            <a:solidFill>
              <a:srgbClr val="FFFFFF"/>
            </a:solidFill>
            <a:ln w="38100" cap="flat" cmpd="sng" algn="ctr">
              <a:solidFill>
                <a:srgbClr val="0070C0"/>
              </a:solidFill>
              <a:prstDash val="solid"/>
            </a:ln>
            <a:effectLst/>
          </p:spPr>
          <p:txBody>
            <a:bodyPr lIns="0" tIns="0" rIns="0" bIns="0" anchor="ctr">
              <a:normAutofit/>
            </a:bodyPr>
            <a:lstStyle/>
            <a:p>
              <a:pPr algn="ctr" defTabSz="950821">
                <a:defRPr/>
              </a:pPr>
              <a:endParaRPr lang="zh-CN" altLang="en-US" sz="1200" kern="0" dirty="0">
                <a:solidFill>
                  <a:srgbClr val="4F81BD">
                    <a:lumMod val="75000"/>
                  </a:srgb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2250330" y="3540069"/>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备课中心</a:t>
              </a:r>
            </a:p>
          </p:txBody>
        </p:sp>
        <p:sp>
          <p:nvSpPr>
            <p:cNvPr id="102" name="TextBox 101"/>
            <p:cNvSpPr txBox="1"/>
            <p:nvPr/>
          </p:nvSpPr>
          <p:spPr>
            <a:xfrm>
              <a:off x="3088798"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授课中心</a:t>
              </a:r>
            </a:p>
          </p:txBody>
        </p:sp>
        <p:sp>
          <p:nvSpPr>
            <p:cNvPr id="103" name="TextBox 102"/>
            <p:cNvSpPr txBox="1"/>
            <p:nvPr/>
          </p:nvSpPr>
          <p:spPr>
            <a:xfrm>
              <a:off x="3902704" y="2032241"/>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互动讨论</a:t>
              </a:r>
            </a:p>
          </p:txBody>
        </p:sp>
        <p:sp>
          <p:nvSpPr>
            <p:cNvPr id="104" name="TextBox 103"/>
            <p:cNvSpPr txBox="1"/>
            <p:nvPr/>
          </p:nvSpPr>
          <p:spPr>
            <a:xfrm>
              <a:off x="3902704"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精准推送</a:t>
              </a:r>
            </a:p>
          </p:txBody>
        </p:sp>
        <p:sp>
          <p:nvSpPr>
            <p:cNvPr id="105" name="TextBox 104"/>
            <p:cNvSpPr txBox="1"/>
            <p:nvPr/>
          </p:nvSpPr>
          <p:spPr>
            <a:xfrm>
              <a:off x="5529468" y="3516477"/>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智能录播</a:t>
              </a:r>
            </a:p>
          </p:txBody>
        </p:sp>
        <p:sp>
          <p:nvSpPr>
            <p:cNvPr id="106" name="TextBox 105"/>
            <p:cNvSpPr txBox="1"/>
            <p:nvPr/>
          </p:nvSpPr>
          <p:spPr>
            <a:xfrm>
              <a:off x="4709846" y="2778814"/>
              <a:ext cx="698219" cy="179949"/>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智慧笔记</a:t>
              </a:r>
            </a:p>
          </p:txBody>
        </p:sp>
        <p:sp>
          <p:nvSpPr>
            <p:cNvPr id="107" name="TextBox 106"/>
            <p:cNvSpPr txBox="1"/>
            <p:nvPr/>
          </p:nvSpPr>
          <p:spPr>
            <a:xfrm>
              <a:off x="4709846" y="4179043"/>
              <a:ext cx="698219" cy="317927"/>
            </a:xfrm>
            <a:prstGeom prst="rect">
              <a:avLst/>
            </a:prstGeom>
            <a:noFill/>
          </p:spPr>
          <p:txBody>
            <a:bodyPr wrap="square" lIns="55630" tIns="27815" rIns="55630" bIns="27815" rtlCol="0">
              <a:spAutoFit/>
            </a:bodyPr>
            <a:lstStyle/>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在线作业</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prstClr val="black"/>
                  </a:solidFill>
                  <a:latin typeface="微软雅黑" panose="020B0503020204020204" pitchFamily="34" charset="-122"/>
                  <a:ea typeface="微软雅黑" panose="020B0503020204020204" pitchFamily="34" charset="-122"/>
                </a:rPr>
                <a:t>在线测试</a:t>
              </a:r>
            </a:p>
          </p:txBody>
        </p:sp>
        <p:sp>
          <p:nvSpPr>
            <p:cNvPr id="108" name="TextBox 107"/>
            <p:cNvSpPr txBox="1"/>
            <p:nvPr/>
          </p:nvSpPr>
          <p:spPr>
            <a:xfrm>
              <a:off x="3069949" y="4271151"/>
              <a:ext cx="698219" cy="179949"/>
            </a:xfrm>
            <a:prstGeom prst="rect">
              <a:avLst/>
            </a:prstGeom>
            <a:noFill/>
          </p:spPr>
          <p:txBody>
            <a:bodyPr wrap="square" lIns="55630" tIns="27815" rIns="55630" bIns="27815" rtlCol="0">
              <a:spAutoFit/>
            </a:bodyPr>
            <a:lstStyle/>
            <a:p>
              <a:pPr algn="ctr" defTabSz="950821">
                <a:defRPr/>
              </a:pPr>
              <a:r>
                <a:rPr lang="zh-CN" altLang="en-US" sz="1200" kern="0" dirty="0">
                  <a:latin typeface="微软雅黑" panose="020B0503020204020204" pitchFamily="34" charset="-122"/>
                  <a:ea typeface="微软雅黑" panose="020B0503020204020204" pitchFamily="34" charset="-122"/>
                </a:rPr>
                <a:t>多元评价</a:t>
              </a:r>
            </a:p>
          </p:txBody>
        </p:sp>
        <p:cxnSp>
          <p:nvCxnSpPr>
            <p:cNvPr id="109" name="肘形连接符 108"/>
            <p:cNvCxnSpPr/>
            <p:nvPr/>
          </p:nvCxnSpPr>
          <p:spPr>
            <a:xfrm rot="16200000" flipH="1">
              <a:off x="5420743" y="4298784"/>
              <a:ext cx="686300" cy="99173"/>
            </a:xfrm>
            <a:prstGeom prst="bentConnector3">
              <a:avLst>
                <a:gd name="adj1" fmla="val 102045"/>
              </a:avLst>
            </a:prstGeom>
            <a:noFill/>
            <a:ln w="9525" cap="flat" cmpd="sng" algn="ctr">
              <a:solidFill>
                <a:sysClr val="window" lastClr="FFFFFF">
                  <a:lumMod val="50000"/>
                </a:sysClr>
              </a:solidFill>
              <a:prstDash val="solid"/>
              <a:headEnd type="oval" w="med" len="med"/>
              <a:tailEnd type="oval" w="med" len="med"/>
            </a:ln>
            <a:effectLst/>
          </p:spPr>
        </p:cxnSp>
        <p:sp>
          <p:nvSpPr>
            <p:cNvPr id="110" name="TextBox 109"/>
            <p:cNvSpPr txBox="1"/>
            <p:nvPr/>
          </p:nvSpPr>
          <p:spPr>
            <a:xfrm>
              <a:off x="3788765" y="2913474"/>
              <a:ext cx="911250" cy="317927"/>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多维互动的教学平台</a:t>
              </a:r>
            </a:p>
          </p:txBody>
        </p:sp>
        <p:cxnSp>
          <p:nvCxnSpPr>
            <p:cNvPr id="111" name="肘形连接符 110"/>
            <p:cNvCxnSpPr/>
            <p:nvPr/>
          </p:nvCxnSpPr>
          <p:spPr>
            <a:xfrm rot="5400000">
              <a:off x="1848415" y="3553369"/>
              <a:ext cx="545014" cy="335918"/>
            </a:xfrm>
            <a:prstGeom prst="bentConnector3">
              <a:avLst>
                <a:gd name="adj1" fmla="val -973"/>
              </a:avLst>
            </a:prstGeom>
            <a:noFill/>
            <a:ln w="9525" cap="flat" cmpd="sng" algn="ctr">
              <a:solidFill>
                <a:sysClr val="window" lastClr="FFFFFF">
                  <a:lumMod val="50000"/>
                </a:sysClr>
              </a:solidFill>
              <a:prstDash val="solid"/>
              <a:headEnd type="oval" w="med" len="med"/>
              <a:tailEnd type="oval" w="med" len="med"/>
            </a:ln>
            <a:effectLst/>
          </p:spPr>
        </p:cxnSp>
        <p:cxnSp>
          <p:nvCxnSpPr>
            <p:cNvPr id="112" name="肘形连接符 111"/>
            <p:cNvCxnSpPr/>
            <p:nvPr/>
          </p:nvCxnSpPr>
          <p:spPr>
            <a:xfrm>
              <a:off x="3121671" y="2032005"/>
              <a:ext cx="497533" cy="491207"/>
            </a:xfrm>
            <a:prstGeom prst="bentConnector3">
              <a:avLst>
                <a:gd name="adj1" fmla="val 99536"/>
              </a:avLst>
            </a:prstGeom>
            <a:noFill/>
            <a:ln w="9525" cap="flat" cmpd="sng" algn="ctr">
              <a:solidFill>
                <a:sysClr val="window" lastClr="FFFFFF">
                  <a:lumMod val="50000"/>
                </a:sysClr>
              </a:solidFill>
              <a:prstDash val="solid"/>
              <a:headEnd type="oval" w="med" len="med"/>
              <a:tailEnd type="oval" w="med" len="med"/>
            </a:ln>
            <a:effectLst/>
          </p:spPr>
        </p:cxnSp>
        <p:cxnSp>
          <p:nvCxnSpPr>
            <p:cNvPr id="113" name="肘形连接符 112"/>
            <p:cNvCxnSpPr/>
            <p:nvPr/>
          </p:nvCxnSpPr>
          <p:spPr>
            <a:xfrm flipV="1">
              <a:off x="4568775" y="1774946"/>
              <a:ext cx="807143" cy="361618"/>
            </a:xfrm>
            <a:prstGeom prst="bentConnector3">
              <a:avLst>
                <a:gd name="adj1" fmla="val -450"/>
              </a:avLst>
            </a:prstGeom>
            <a:noFill/>
            <a:ln w="9525" cap="flat" cmpd="sng" algn="ctr">
              <a:solidFill>
                <a:sysClr val="window" lastClr="FFFFFF">
                  <a:lumMod val="50000"/>
                </a:sysClr>
              </a:solidFill>
              <a:prstDash val="solid"/>
              <a:headEnd type="oval" w="med" len="med"/>
              <a:tailEnd type="oval" w="med" len="med"/>
            </a:ln>
            <a:effectLst/>
          </p:spPr>
        </p:cxnSp>
        <p:grpSp>
          <p:nvGrpSpPr>
            <p:cNvPr id="114" name="组合 113"/>
            <p:cNvGrpSpPr/>
            <p:nvPr/>
          </p:nvGrpSpPr>
          <p:grpSpPr>
            <a:xfrm>
              <a:off x="1278495" y="1774675"/>
              <a:ext cx="1823028" cy="1025003"/>
              <a:chOff x="315686" y="1497625"/>
              <a:chExt cx="3761599" cy="1677227"/>
            </a:xfrm>
          </p:grpSpPr>
          <p:pic>
            <p:nvPicPr>
              <p:cNvPr id="115" name="图片 114"/>
              <p:cNvPicPr/>
              <p:nvPr/>
            </p:nvPicPr>
            <p:blipFill>
              <a:blip r:embed="rId11"/>
              <a:stretch>
                <a:fillRect/>
              </a:stretch>
            </p:blipFill>
            <p:spPr>
              <a:xfrm>
                <a:off x="315686" y="1497628"/>
                <a:ext cx="2466977" cy="1677224"/>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16" name="TextBox 115"/>
              <p:cNvSpPr txBox="1"/>
              <p:nvPr/>
            </p:nvSpPr>
            <p:spPr>
              <a:xfrm>
                <a:off x="2800351" y="1497625"/>
                <a:ext cx="1276934" cy="1269984"/>
              </a:xfrm>
              <a:prstGeom prst="rect">
                <a:avLst/>
              </a:prstGeom>
              <a:noFill/>
              <a:ln>
                <a:solidFill>
                  <a:srgbClr val="0070C0"/>
                </a:solidFill>
              </a:ln>
            </p:spPr>
            <p:txBody>
              <a:bodyPr wrap="square" lIns="0" tIns="0" rIns="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教学内容展示</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学习资源推送</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学习任务发布</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学生协作互动</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学生自主探究</a:t>
                </a:r>
              </a:p>
            </p:txBody>
          </p:sp>
        </p:grpSp>
        <p:grpSp>
          <p:nvGrpSpPr>
            <p:cNvPr id="117" name="组合 116"/>
            <p:cNvGrpSpPr/>
            <p:nvPr/>
          </p:nvGrpSpPr>
          <p:grpSpPr>
            <a:xfrm>
              <a:off x="1252373" y="4152540"/>
              <a:ext cx="1813722" cy="1025001"/>
              <a:chOff x="186893" y="5130190"/>
              <a:chExt cx="3242935" cy="1476002"/>
            </a:xfrm>
          </p:grpSpPr>
          <p:sp>
            <p:nvSpPr>
              <p:cNvPr id="118" name="TextBox 117"/>
              <p:cNvSpPr txBox="1"/>
              <p:nvPr/>
            </p:nvSpPr>
            <p:spPr>
              <a:xfrm>
                <a:off x="2324628" y="5130190"/>
                <a:ext cx="1105200" cy="894097"/>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教师备课</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学生预习</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学情诊断</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r>
                  <a:rPr lang="zh-CN" altLang="en-US" sz="900" kern="0" dirty="0">
                    <a:latin typeface="微软雅黑" panose="020B0503020204020204" pitchFamily="34" charset="-122"/>
                    <a:ea typeface="微软雅黑" panose="020B0503020204020204" pitchFamily="34" charset="-122"/>
                  </a:rPr>
                  <a:t> </a:t>
                </a:r>
              </a:p>
            </p:txBody>
          </p:sp>
          <p:pic>
            <p:nvPicPr>
              <p:cNvPr id="119" name="图片 118"/>
              <p:cNvPicPr/>
              <p:nvPr/>
            </p:nvPicPr>
            <p:blipFill>
              <a:blip r:embed="rId12"/>
              <a:stretch>
                <a:fillRect/>
              </a:stretch>
            </p:blipFill>
            <p:spPr>
              <a:xfrm>
                <a:off x="186893" y="5130192"/>
                <a:ext cx="2137734" cy="1476000"/>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grpSp>
          <p:nvGrpSpPr>
            <p:cNvPr id="120" name="组合 119"/>
            <p:cNvGrpSpPr/>
            <p:nvPr/>
          </p:nvGrpSpPr>
          <p:grpSpPr>
            <a:xfrm>
              <a:off x="5840906" y="4258394"/>
              <a:ext cx="1813722" cy="1025003"/>
              <a:chOff x="8290639" y="5168252"/>
              <a:chExt cx="3242934" cy="1476002"/>
            </a:xfrm>
          </p:grpSpPr>
          <p:pic>
            <p:nvPicPr>
              <p:cNvPr id="121" name="图片 120"/>
              <p:cNvPicPr>
                <a:picLocks noChangeAspect="1"/>
              </p:cNvPicPr>
              <p:nvPr/>
            </p:nvPicPr>
            <p:blipFill rotWithShape="1">
              <a:blip r:embed="rId13"/>
              <a:srcRect t="5169"/>
              <a:stretch/>
            </p:blipFill>
            <p:spPr>
              <a:xfrm>
                <a:off x="8290639" y="5168255"/>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sp>
            <p:nvSpPr>
              <p:cNvPr id="122" name="TextBox 121"/>
              <p:cNvSpPr txBox="1"/>
              <p:nvPr/>
            </p:nvSpPr>
            <p:spPr>
              <a:xfrm>
                <a:off x="10428373" y="5168252"/>
                <a:ext cx="1105200" cy="1117618"/>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课程直播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课程点播</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优课评选</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联动教学</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6210614" y="3001527"/>
              <a:ext cx="1813721" cy="1025003"/>
              <a:chOff x="8670069" y="1915482"/>
              <a:chExt cx="3242933" cy="1476003"/>
            </a:xfrm>
          </p:grpSpPr>
          <p:sp>
            <p:nvSpPr>
              <p:cNvPr id="124" name="TextBox 123"/>
              <p:cNvSpPr txBox="1"/>
              <p:nvPr/>
            </p:nvSpPr>
            <p:spPr>
              <a:xfrm>
                <a:off x="10807802" y="1915482"/>
                <a:ext cx="1105200" cy="670572"/>
              </a:xfrm>
              <a:prstGeom prst="rect">
                <a:avLst/>
              </a:prstGeom>
              <a:noFill/>
              <a:ln>
                <a:solidFill>
                  <a:srgbClr val="0070C0"/>
                </a:solidFill>
              </a:ln>
            </p:spPr>
            <p:txBody>
              <a:bodyPr wrap="square" lIns="91436" tIns="0" rIns="91436"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上传笔记</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笔记分享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pic>
            <p:nvPicPr>
              <p:cNvPr id="125" name="图片 124"/>
              <p:cNvPicPr/>
              <p:nvPr/>
            </p:nvPicPr>
            <p:blipFill>
              <a:blip r:embed="rId14"/>
              <a:stretch>
                <a:fillRect/>
              </a:stretch>
            </p:blipFill>
            <p:spPr>
              <a:xfrm>
                <a:off x="8670069" y="1915486"/>
                <a:ext cx="2137733" cy="1475999"/>
              </a:xfrm>
              <a:prstGeom prst="roundRect">
                <a:avLst>
                  <a:gd name="adj" fmla="val 8594"/>
                </a:avLst>
              </a:prstGeom>
              <a:solidFill>
                <a:srgbClr val="FFFFFF">
                  <a:shade val="85000"/>
                </a:srgbClr>
              </a:solidFill>
              <a:ln>
                <a:solidFill>
                  <a:srgbClr val="0070C0"/>
                </a:solidFill>
              </a:ln>
              <a:effectLst>
                <a:reflection blurRad="12700" stA="38000" endPos="28000" dist="5000" dir="5400000" sy="-100000" algn="bl" rotWithShape="0"/>
              </a:effectLst>
            </p:spPr>
          </p:pic>
        </p:grpSp>
        <p:sp>
          <p:nvSpPr>
            <p:cNvPr id="126" name="TextBox 125"/>
            <p:cNvSpPr txBox="1"/>
            <p:nvPr/>
          </p:nvSpPr>
          <p:spPr>
            <a:xfrm>
              <a:off x="6645306" y="1774943"/>
              <a:ext cx="618121" cy="776125"/>
            </a:xfrm>
            <a:prstGeom prst="rect">
              <a:avLst/>
            </a:prstGeom>
            <a:noFill/>
            <a:ln>
              <a:solidFill>
                <a:srgbClr val="0070C0"/>
              </a:solidFill>
            </a:ln>
          </p:spPr>
          <p:txBody>
            <a:bodyPr wrap="square" lIns="55630" tIns="0" rIns="55630" bIns="0" rtlCol="0">
              <a:spAutoFit/>
            </a:bodyPr>
            <a:lstStyle/>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辅导答疑</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主题讨论</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互动协作</a:t>
              </a:r>
            </a:p>
            <a:p>
              <a:pPr defTabSz="950821">
                <a:lnSpc>
                  <a:spcPct val="150000"/>
                </a:lnSpc>
                <a:buFont typeface="Wingdings" panose="05000000000000000000" pitchFamily="2" charset="2"/>
                <a:buChar char="Ø"/>
              </a:pPr>
              <a:r>
                <a:rPr lang="zh-CN" altLang="en-US" sz="900" kern="0" dirty="0">
                  <a:latin typeface="微软雅黑" panose="020B0503020204020204" pitchFamily="34" charset="-122"/>
                  <a:ea typeface="微软雅黑" panose="020B0503020204020204" pitchFamily="34" charset="-122"/>
                </a:rPr>
                <a:t>作品分享</a:t>
              </a:r>
              <a:endParaRPr lang="en-US" altLang="zh-CN" sz="900" kern="0" dirty="0">
                <a:latin typeface="微软雅黑" panose="020B0503020204020204" pitchFamily="34" charset="-122"/>
                <a:ea typeface="微软雅黑" panose="020B0503020204020204" pitchFamily="34" charset="-122"/>
              </a:endParaRPr>
            </a:p>
            <a:p>
              <a:pPr defTabSz="950821">
                <a:lnSpc>
                  <a:spcPct val="150000"/>
                </a:lnSpc>
                <a:buFont typeface="Wingdings" panose="05000000000000000000" pitchFamily="2" charset="2"/>
                <a:buChar char="Ø"/>
              </a:pPr>
              <a:r>
                <a:rPr lang="en-US" altLang="zh-CN" sz="900" kern="0" dirty="0">
                  <a:latin typeface="微软雅黑" panose="020B0503020204020204" pitchFamily="34" charset="-122"/>
                  <a:ea typeface="微软雅黑" panose="020B0503020204020204" pitchFamily="34" charset="-122"/>
                </a:rPr>
                <a:t>……</a:t>
              </a:r>
              <a:endParaRPr lang="zh-CN" altLang="en-US" sz="900" kern="0" dirty="0">
                <a:latin typeface="微软雅黑" panose="020B0503020204020204" pitchFamily="34" charset="-122"/>
                <a:ea typeface="微软雅黑" panose="020B0503020204020204" pitchFamily="34" charset="-122"/>
              </a:endParaRPr>
            </a:p>
          </p:txBody>
        </p:sp>
        <p:sp>
          <p:nvSpPr>
            <p:cNvPr id="127" name="TextBox 126"/>
            <p:cNvSpPr txBox="1"/>
            <p:nvPr/>
          </p:nvSpPr>
          <p:spPr>
            <a:xfrm>
              <a:off x="3788764" y="4078809"/>
              <a:ext cx="974055" cy="731860"/>
            </a:xfrm>
            <a:prstGeom prst="rect">
              <a:avLst/>
            </a:prstGeom>
            <a:solidFill>
              <a:srgbClr val="0070C0"/>
            </a:solidFill>
          </p:spPr>
          <p:txBody>
            <a:bodyPr wrap="square" lIns="0" tIns="27815" rIns="0" bIns="27815" rtlCol="0">
              <a:spAutoFit/>
            </a:bodyPr>
            <a:lstStyle/>
            <a:p>
              <a:pPr algn="ctr" defTabSz="950821">
                <a:defRPr/>
              </a:pPr>
              <a:r>
                <a:rPr lang="zh-CN" altLang="en-US" sz="1200" b="1" kern="0" dirty="0">
                  <a:solidFill>
                    <a:prstClr val="white"/>
                  </a:solidFill>
                  <a:latin typeface="微软雅黑" panose="020B0503020204020204" pitchFamily="34" charset="-122"/>
                  <a:ea typeface="微软雅黑" panose="020B0503020204020204" pitchFamily="34" charset="-122"/>
                </a:rPr>
                <a:t>智能高效的管理平台</a:t>
              </a:r>
              <a:endParaRPr lang="en-US" altLang="zh-CN" sz="1200" b="1" kern="0" dirty="0">
                <a:solidFill>
                  <a:prstClr val="white"/>
                </a:solidFill>
                <a:latin typeface="微软雅黑" panose="020B0503020204020204" pitchFamily="34" charset="-122"/>
                <a:ea typeface="微软雅黑" panose="020B0503020204020204" pitchFamily="34" charset="-122"/>
              </a:endParaRP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人脸考勤</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消息推送</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班牌发布</a:t>
              </a:r>
            </a:p>
            <a:p>
              <a:pPr algn="ctr" defTabSz="950821">
                <a:defRPr/>
              </a:pPr>
              <a:r>
                <a:rPr lang="zh-CN" altLang="en-US" sz="1200" kern="0" dirty="0">
                  <a:solidFill>
                    <a:sysClr val="window" lastClr="FFFFFF"/>
                  </a:solidFill>
                  <a:latin typeface="微软雅黑" panose="020B0503020204020204" pitchFamily="34" charset="-122"/>
                  <a:ea typeface="微软雅黑" panose="020B0503020204020204" pitchFamily="34" charset="-122"/>
                </a:rPr>
                <a:t>在线巡课</a:t>
              </a:r>
            </a:p>
          </p:txBody>
        </p:sp>
        <p:sp>
          <p:nvSpPr>
            <p:cNvPr id="128" name="椭圆 127"/>
            <p:cNvSpPr/>
            <p:nvPr/>
          </p:nvSpPr>
          <p:spPr>
            <a:xfrm>
              <a:off x="3297525" y="5124204"/>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课堂行为表现数据</a:t>
              </a:r>
            </a:p>
          </p:txBody>
        </p:sp>
        <p:pic>
          <p:nvPicPr>
            <p:cNvPr id="129" name="Picture 2" descr="D:\KeyShot 6\Renderings\untitled.18253.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21896" t="14151" r="19288" b="18020"/>
            <a:stretch/>
          </p:blipFill>
          <p:spPr bwMode="auto">
            <a:xfrm>
              <a:off x="3437907" y="4796488"/>
              <a:ext cx="318739" cy="339980"/>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862687" y="3309955"/>
              <a:ext cx="599503" cy="290078"/>
            </a:xfrm>
            <a:prstGeom prst="ellipse">
              <a:avLst/>
            </a:prstGeom>
            <a:solidFill>
              <a:sysClr val="window" lastClr="FFFFFF"/>
            </a:solidFill>
            <a:ln w="25400" cap="flat" cmpd="sng" algn="ctr">
              <a:solidFill>
                <a:srgbClr val="0070C0"/>
              </a:solidFill>
              <a:prstDash val="solid"/>
            </a:ln>
            <a:effectLst/>
          </p:spPr>
          <p:txBody>
            <a:bodyPr lIns="55632" tIns="27816" rIns="55632" bIns="27816" rtlCol="0" anchor="ctr"/>
            <a:lstStyle/>
            <a:p>
              <a:pPr algn="ctr" defTabSz="914363">
                <a:defRPr/>
              </a:pPr>
              <a:r>
                <a:rPr lang="zh-CN" altLang="en-US" sz="800" b="1" kern="0" dirty="0">
                  <a:latin typeface="微软雅黑" panose="020B0503020204020204" pitchFamily="34" charset="-122"/>
                  <a:ea typeface="微软雅黑" panose="020B0503020204020204" pitchFamily="34" charset="-122"/>
                </a:rPr>
                <a:t>教学视频资源获取</a:t>
              </a:r>
            </a:p>
          </p:txBody>
        </p:sp>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4866171" y="3619442"/>
              <a:ext cx="553221" cy="383567"/>
            </a:xfrm>
            <a:prstGeom prst="rect">
              <a:avLst/>
            </a:prstGeom>
          </p:spPr>
        </p:pic>
        <p:cxnSp>
          <p:nvCxnSpPr>
            <p:cNvPr id="132" name="直接箭头连接符 131"/>
            <p:cNvCxnSpPr/>
            <p:nvPr/>
          </p:nvCxnSpPr>
          <p:spPr>
            <a:xfrm flipV="1">
              <a:off x="5268357" y="3801633"/>
              <a:ext cx="313427" cy="1"/>
            </a:xfrm>
            <a:prstGeom prst="straightConnector1">
              <a:avLst/>
            </a:prstGeom>
            <a:noFill/>
            <a:ln w="9525" cap="flat" cmpd="sng" algn="ctr">
              <a:solidFill>
                <a:srgbClr val="0070C0"/>
              </a:solidFill>
              <a:prstDash val="solid"/>
              <a:tailEnd type="arrow"/>
            </a:ln>
            <a:effectLst/>
          </p:spPr>
        </p:cxnSp>
        <p:cxnSp>
          <p:nvCxnSpPr>
            <p:cNvPr id="133" name="肘形连接符 132"/>
            <p:cNvCxnSpPr>
              <a:stCxn id="129" idx="1"/>
            </p:cNvCxnSpPr>
            <p:nvPr/>
          </p:nvCxnSpPr>
          <p:spPr>
            <a:xfrm rot="10800000">
              <a:off x="3364298" y="4736846"/>
              <a:ext cx="73607" cy="229634"/>
            </a:xfrm>
            <a:prstGeom prst="bentConnector2">
              <a:avLst/>
            </a:prstGeom>
            <a:noFill/>
            <a:ln w="9525" cap="flat" cmpd="sng" algn="ctr">
              <a:solidFill>
                <a:srgbClr val="0070C0"/>
              </a:solidFill>
              <a:prstDash val="solid"/>
              <a:tailEnd type="arrow"/>
            </a:ln>
            <a:effectLst/>
          </p:spPr>
        </p:cxnSp>
        <p:cxnSp>
          <p:nvCxnSpPr>
            <p:cNvPr id="134" name="肘形连接符 133"/>
            <p:cNvCxnSpPr>
              <a:stCxn id="129" idx="3"/>
              <a:endCxn id="127" idx="2"/>
            </p:cNvCxnSpPr>
            <p:nvPr/>
          </p:nvCxnSpPr>
          <p:spPr>
            <a:xfrm flipV="1">
              <a:off x="3756646" y="4810669"/>
              <a:ext cx="519146" cy="155808"/>
            </a:xfrm>
            <a:prstGeom prst="bentConnector2">
              <a:avLst/>
            </a:prstGeom>
            <a:noFill/>
            <a:ln w="9525" cap="flat" cmpd="sng" algn="ctr">
              <a:solidFill>
                <a:srgbClr val="0070C0"/>
              </a:solidFill>
              <a:prstDash val="solid"/>
              <a:tailEnd type="arrow"/>
            </a:ln>
            <a:effectLst/>
          </p:spPr>
        </p:cxnSp>
        <p:cxnSp>
          <p:nvCxnSpPr>
            <p:cNvPr id="135" name="肘形连接符 134"/>
            <p:cNvCxnSpPr>
              <a:stCxn id="129" idx="3"/>
              <a:endCxn id="97" idx="2"/>
            </p:cNvCxnSpPr>
            <p:nvPr/>
          </p:nvCxnSpPr>
          <p:spPr>
            <a:xfrm flipV="1">
              <a:off x="3756645" y="3625577"/>
              <a:ext cx="185899" cy="1340898"/>
            </a:xfrm>
            <a:prstGeom prst="bentConnector3">
              <a:avLst>
                <a:gd name="adj1" fmla="val -7642"/>
              </a:avLst>
            </a:prstGeom>
            <a:noFill/>
            <a:ln w="9525" cap="flat" cmpd="sng" algn="ctr">
              <a:solidFill>
                <a:srgbClr val="0070C0"/>
              </a:solidFill>
              <a:prstDash val="solid"/>
              <a:tailEnd type="arrow"/>
            </a:ln>
            <a:effectLst/>
          </p:spPr>
        </p:cxnSp>
        <p:cxnSp>
          <p:nvCxnSpPr>
            <p:cNvPr id="136" name="肘形连接符 135"/>
            <p:cNvCxnSpPr/>
            <p:nvPr/>
          </p:nvCxnSpPr>
          <p:spPr>
            <a:xfrm rot="10800000" flipV="1">
              <a:off x="4637431" y="3811226"/>
              <a:ext cx="303750" cy="261982"/>
            </a:xfrm>
            <a:prstGeom prst="bentConnector2">
              <a:avLst/>
            </a:prstGeom>
            <a:noFill/>
            <a:ln w="9525" cap="flat" cmpd="sng" algn="ctr">
              <a:solidFill>
                <a:srgbClr val="0070C0"/>
              </a:solidFill>
              <a:prstDash val="solid"/>
              <a:tailEnd type="arrow"/>
            </a:ln>
            <a:effectLst/>
          </p:spPr>
        </p:cxnSp>
        <p:cxnSp>
          <p:nvCxnSpPr>
            <p:cNvPr id="137" name="肘形连接符 136"/>
            <p:cNvCxnSpPr>
              <a:stCxn id="106" idx="3"/>
            </p:cNvCxnSpPr>
            <p:nvPr/>
          </p:nvCxnSpPr>
          <p:spPr>
            <a:xfrm>
              <a:off x="5408065" y="2868789"/>
              <a:ext cx="819623" cy="258417"/>
            </a:xfrm>
            <a:prstGeom prst="bentConnector3">
              <a:avLst>
                <a:gd name="adj1" fmla="val 50000"/>
              </a:avLst>
            </a:prstGeom>
            <a:noFill/>
            <a:ln w="9525" cap="flat" cmpd="sng" algn="ctr">
              <a:solidFill>
                <a:sysClr val="window" lastClr="FFFFFF">
                  <a:lumMod val="50000"/>
                </a:sysClr>
              </a:solidFill>
              <a:prstDash val="solid"/>
              <a:headEnd type="oval" w="med" len="med"/>
              <a:tailEnd type="oval" w="med" len="med"/>
            </a:ln>
            <a:effectLst/>
          </p:spPr>
        </p:cxnSp>
        <p:pic>
          <p:nvPicPr>
            <p:cNvPr id="138" name="图片 137"/>
            <p:cNvPicPr/>
            <p:nvPr/>
          </p:nvPicPr>
          <p:blipFill>
            <a:blip r:embed="rId17"/>
            <a:stretch>
              <a:fillRect/>
            </a:stretch>
          </p:blipFill>
          <p:spPr>
            <a:xfrm>
              <a:off x="5449707" y="1774947"/>
              <a:ext cx="1195600" cy="1024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8" name="矩形 57"/>
          <p:cNvSpPr/>
          <p:nvPr/>
        </p:nvSpPr>
        <p:spPr>
          <a:xfrm>
            <a:off x="-360508" y="594208"/>
            <a:ext cx="3678026"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2</a:t>
            </a:r>
            <a:r>
              <a:rPr lang="en-US" altLang="zh-CN" b="1" dirty="0" smtClean="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智慧</a:t>
            </a:r>
            <a:r>
              <a:rPr lang="zh-CN" altLang="en-US" b="1" dirty="0">
                <a:solidFill>
                  <a:srgbClr val="C00000"/>
                </a:solidFill>
                <a:latin typeface="微软雅黑" pitchFamily="34" charset="-122"/>
                <a:ea typeface="微软雅黑" pitchFamily="34" charset="-122"/>
              </a:rPr>
              <a:t>课堂</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应用平台</a:t>
            </a:r>
          </a:p>
        </p:txBody>
      </p:sp>
    </p:spTree>
    <p:extLst>
      <p:ext uri="{BB962C8B-B14F-4D97-AF65-F5344CB8AC3E}">
        <p14:creationId xmlns:p14="http://schemas.microsoft.com/office/powerpoint/2010/main" val="291886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20</a:t>
            </a:r>
            <a:endParaRPr lang="zh-CN" altLang="en-US" sz="1500" b="1" dirty="0">
              <a:solidFill>
                <a:prstClr val="white"/>
              </a:solidFill>
            </a:endParaRPr>
          </a:p>
        </p:txBody>
      </p:sp>
      <p:cxnSp>
        <p:nvCxnSpPr>
          <p:cNvPr id="32" name="直接连接符 31"/>
          <p:cNvCxnSpPr/>
          <p:nvPr/>
        </p:nvCxnSpPr>
        <p:spPr>
          <a:xfrm flipV="1">
            <a:off x="1768417" y="397117"/>
            <a:ext cx="9833033" cy="7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6" name="图片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68" y="1357712"/>
            <a:ext cx="6801137" cy="4807553"/>
          </a:xfrm>
          <a:prstGeom prst="rect">
            <a:avLst/>
          </a:prstGeom>
        </p:spPr>
      </p:pic>
      <p:pic>
        <p:nvPicPr>
          <p:cNvPr id="97" name="Picture 2" descr="录播主机-前"/>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50" b="89988" l="5220" r="96107"/>
                    </a14:imgEffect>
                  </a14:imgLayer>
                </a14:imgProps>
              </a:ext>
              <a:ext uri="{28A0092B-C50C-407E-A947-70E740481C1C}">
                <a14:useLocalDpi xmlns:a14="http://schemas.microsoft.com/office/drawing/2010/main" val="0"/>
              </a:ext>
            </a:extLst>
          </a:blip>
          <a:srcRect l="5698" t="29863" r="4658" b="21574"/>
          <a:stretch/>
        </p:blipFill>
        <p:spPr bwMode="auto">
          <a:xfrm>
            <a:off x="8528001" y="2680943"/>
            <a:ext cx="600979" cy="24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椭圆 97"/>
          <p:cNvSpPr/>
          <p:nvPr/>
        </p:nvSpPr>
        <p:spPr>
          <a:xfrm>
            <a:off x="6393657" y="2803869"/>
            <a:ext cx="724028" cy="100740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99" name="组合 98"/>
          <p:cNvGrpSpPr/>
          <p:nvPr/>
        </p:nvGrpSpPr>
        <p:grpSpPr>
          <a:xfrm>
            <a:off x="2578202" y="3920923"/>
            <a:ext cx="606823" cy="503297"/>
            <a:chOff x="10013581" y="1716259"/>
            <a:chExt cx="878774" cy="655967"/>
          </a:xfrm>
        </p:grpSpPr>
        <p:pic>
          <p:nvPicPr>
            <p:cNvPr id="100" name="图片 99"/>
            <p:cNvPicPr>
              <a:picLocks noChangeAspect="1"/>
            </p:cNvPicPr>
            <p:nvPr/>
          </p:nvPicPr>
          <p:blipFill rotWithShape="1">
            <a:blip r:embed="rId5" cstate="print">
              <a:extLst>
                <a:ext uri="{28A0092B-C50C-407E-A947-70E740481C1C}">
                  <a14:useLocalDpi xmlns:a14="http://schemas.microsoft.com/office/drawing/2010/main" val="0"/>
                </a:ext>
              </a:extLst>
            </a:blip>
            <a:srcRect l="11690" r="7449" b="14477"/>
            <a:stretch/>
          </p:blipFill>
          <p:spPr>
            <a:xfrm>
              <a:off x="10135320" y="1839093"/>
              <a:ext cx="684343" cy="406492"/>
            </a:xfrm>
            <a:prstGeom prst="rect">
              <a:avLst/>
            </a:prstGeom>
          </p:spPr>
        </p:pic>
        <p:sp>
          <p:nvSpPr>
            <p:cNvPr id="101" name="椭圆 100"/>
            <p:cNvSpPr/>
            <p:nvPr/>
          </p:nvSpPr>
          <p:spPr>
            <a:xfrm>
              <a:off x="10013581" y="1716259"/>
              <a:ext cx="878774" cy="655967"/>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sp>
        <p:nvSpPr>
          <p:cNvPr id="102" name="椭圆 101"/>
          <p:cNvSpPr/>
          <p:nvPr/>
        </p:nvSpPr>
        <p:spPr>
          <a:xfrm>
            <a:off x="6153830" y="1973803"/>
            <a:ext cx="606823"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grpSp>
        <p:nvGrpSpPr>
          <p:cNvPr id="103" name="组合 102"/>
          <p:cNvGrpSpPr/>
          <p:nvPr/>
        </p:nvGrpSpPr>
        <p:grpSpPr>
          <a:xfrm>
            <a:off x="4111147" y="3920924"/>
            <a:ext cx="331839" cy="374334"/>
            <a:chOff x="3036370" y="3247867"/>
            <a:chExt cx="480554" cy="487885"/>
          </a:xfrm>
        </p:grpSpPr>
        <p:pic>
          <p:nvPicPr>
            <p:cNvPr id="104" name="图片 103"/>
            <p:cNvPicPr/>
            <p:nvPr/>
          </p:nvPicPr>
          <p:blipFill rotWithShape="1">
            <a:blip r:embed="rId6" cstate="print"/>
            <a:srcRect l="6843" t="18812" r="5908" b="30652"/>
            <a:stretch/>
          </p:blipFill>
          <p:spPr bwMode="auto">
            <a:xfrm>
              <a:off x="3106081" y="3325117"/>
              <a:ext cx="363952" cy="340297"/>
            </a:xfrm>
            <a:prstGeom prst="rect">
              <a:avLst/>
            </a:prstGeom>
            <a:noFill/>
            <a:ln>
              <a:noFill/>
            </a:ln>
            <a:extLst>
              <a:ext uri="{53640926-AAD7-44D8-BBD7-CCE9431645EC}">
                <a14:shadowObscured xmlns:a14="http://schemas.microsoft.com/office/drawing/2010/main"/>
              </a:ext>
            </a:extLst>
          </p:spPr>
        </p:pic>
        <p:sp>
          <p:nvSpPr>
            <p:cNvPr id="105" name="椭圆 104"/>
            <p:cNvSpPr/>
            <p:nvPr/>
          </p:nvSpPr>
          <p:spPr>
            <a:xfrm>
              <a:off x="3036370" y="3247867"/>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grpSp>
        <p:nvGrpSpPr>
          <p:cNvPr id="106" name="组合 105"/>
          <p:cNvGrpSpPr/>
          <p:nvPr/>
        </p:nvGrpSpPr>
        <p:grpSpPr>
          <a:xfrm>
            <a:off x="6167027" y="3538114"/>
            <a:ext cx="331839" cy="374334"/>
            <a:chOff x="5366837" y="3024138"/>
            <a:chExt cx="480554" cy="487885"/>
          </a:xfrm>
        </p:grpSpPr>
        <p:pic>
          <p:nvPicPr>
            <p:cNvPr id="107" name="图片 106"/>
            <p:cNvPicPr/>
            <p:nvPr/>
          </p:nvPicPr>
          <p:blipFill rotWithShape="1">
            <a:blip r:embed="rId6" cstate="print"/>
            <a:srcRect l="6843" t="18812" r="5908" b="30652"/>
            <a:stretch/>
          </p:blipFill>
          <p:spPr bwMode="auto">
            <a:xfrm>
              <a:off x="5436548" y="3101388"/>
              <a:ext cx="363952" cy="340297"/>
            </a:xfrm>
            <a:prstGeom prst="rect">
              <a:avLst/>
            </a:prstGeom>
            <a:noFill/>
            <a:ln>
              <a:noFill/>
            </a:ln>
            <a:extLst>
              <a:ext uri="{53640926-AAD7-44D8-BBD7-CCE9431645EC}">
                <a14:shadowObscured xmlns:a14="http://schemas.microsoft.com/office/drawing/2010/main"/>
              </a:ext>
            </a:extLst>
          </p:spPr>
        </p:pic>
        <p:sp>
          <p:nvSpPr>
            <p:cNvPr id="108" name="椭圆 107"/>
            <p:cNvSpPr/>
            <p:nvPr/>
          </p:nvSpPr>
          <p:spPr>
            <a:xfrm>
              <a:off x="5366837" y="3024138"/>
              <a:ext cx="480554" cy="487885"/>
            </a:xfrm>
            <a:prstGeom prst="ellipse">
              <a:avLst/>
            </a:prstGeom>
            <a:noFill/>
            <a:ln w="12700" cap="flat" cmpd="sng" algn="ctr">
              <a:solidFill>
                <a:srgbClr val="FFC000"/>
              </a:solidFill>
              <a:prstDash val="solid"/>
              <a:miter lim="800000"/>
            </a:ln>
            <a:effectLst/>
          </p:spPr>
          <p:txBody>
            <a:bodyPr rtlCol="0" anchor="ctr"/>
            <a:lstStyle/>
            <a:p>
              <a:pPr algn="ctr" defTabSz="713204">
                <a:defRPr/>
              </a:pPr>
              <a:endParaRPr lang="zh-CN" altLang="en-US" sz="1400" kern="0">
                <a:latin typeface="DengXian" panose="020F0502020204030204"/>
              </a:endParaRPr>
            </a:p>
          </p:txBody>
        </p:sp>
      </p:grpSp>
      <p:cxnSp>
        <p:nvCxnSpPr>
          <p:cNvPr id="109" name="直接连接符 108"/>
          <p:cNvCxnSpPr/>
          <p:nvPr/>
        </p:nvCxnSpPr>
        <p:spPr>
          <a:xfrm>
            <a:off x="6767639" y="2164463"/>
            <a:ext cx="2014359" cy="3904"/>
          </a:xfrm>
          <a:prstGeom prst="line">
            <a:avLst/>
          </a:prstGeom>
          <a:noFill/>
          <a:ln w="28575" cap="flat" cmpd="sng" algn="ctr">
            <a:solidFill>
              <a:srgbClr val="4472C4">
                <a:lumMod val="75000"/>
              </a:srgbClr>
            </a:solidFill>
            <a:prstDash val="solid"/>
            <a:miter lim="800000"/>
            <a:headEnd type="oval" w="med" len="med"/>
          </a:ln>
          <a:effectLst/>
        </p:spPr>
      </p:cxnSp>
      <p:cxnSp>
        <p:nvCxnSpPr>
          <p:cNvPr id="110" name="直接连接符 109"/>
          <p:cNvCxnSpPr/>
          <p:nvPr/>
        </p:nvCxnSpPr>
        <p:spPr>
          <a:xfrm>
            <a:off x="8771203" y="2177479"/>
            <a:ext cx="0" cy="300977"/>
          </a:xfrm>
          <a:prstGeom prst="line">
            <a:avLst/>
          </a:prstGeom>
          <a:noFill/>
          <a:ln w="28575" cap="flat" cmpd="sng" algn="ctr">
            <a:solidFill>
              <a:srgbClr val="4472C4">
                <a:lumMod val="75000"/>
              </a:srgbClr>
            </a:solidFill>
            <a:prstDash val="solid"/>
            <a:miter lim="800000"/>
            <a:tailEnd type="oval" w="med" len="med"/>
          </a:ln>
          <a:effectLst/>
        </p:spPr>
      </p:cxnSp>
      <p:cxnSp>
        <p:nvCxnSpPr>
          <p:cNvPr id="111" name="直接连接符 110"/>
          <p:cNvCxnSpPr/>
          <p:nvPr/>
        </p:nvCxnSpPr>
        <p:spPr>
          <a:xfrm>
            <a:off x="2881611" y="4424219"/>
            <a:ext cx="0" cy="667288"/>
          </a:xfrm>
          <a:prstGeom prst="line">
            <a:avLst/>
          </a:prstGeom>
          <a:noFill/>
          <a:ln w="28575" cap="flat" cmpd="sng" algn="ctr">
            <a:solidFill>
              <a:srgbClr val="4472C4">
                <a:lumMod val="75000"/>
              </a:srgbClr>
            </a:solidFill>
            <a:prstDash val="solid"/>
            <a:miter lim="800000"/>
            <a:headEnd type="oval" w="med" len="med"/>
          </a:ln>
          <a:effectLst/>
        </p:spPr>
      </p:cxnSp>
      <p:cxnSp>
        <p:nvCxnSpPr>
          <p:cNvPr id="112" name="直接连接符 111"/>
          <p:cNvCxnSpPr/>
          <p:nvPr/>
        </p:nvCxnSpPr>
        <p:spPr>
          <a:xfrm>
            <a:off x="2881611" y="5109496"/>
            <a:ext cx="5889592" cy="0"/>
          </a:xfrm>
          <a:prstGeom prst="line">
            <a:avLst/>
          </a:prstGeom>
          <a:noFill/>
          <a:ln w="28575" cap="flat" cmpd="sng" algn="ctr">
            <a:solidFill>
              <a:srgbClr val="4472C4">
                <a:lumMod val="75000"/>
              </a:srgbClr>
            </a:solidFill>
            <a:prstDash val="solid"/>
            <a:miter lim="800000"/>
          </a:ln>
          <a:effectLst/>
        </p:spPr>
      </p:cxnSp>
      <p:cxnSp>
        <p:nvCxnSpPr>
          <p:cNvPr id="113" name="直接连接符 112"/>
          <p:cNvCxnSpPr/>
          <p:nvPr/>
        </p:nvCxnSpPr>
        <p:spPr>
          <a:xfrm flipV="1">
            <a:off x="8781996" y="3394961"/>
            <a:ext cx="0" cy="1720530"/>
          </a:xfrm>
          <a:prstGeom prst="line">
            <a:avLst/>
          </a:prstGeom>
          <a:noFill/>
          <a:ln w="28575" cap="flat" cmpd="sng" algn="ctr">
            <a:solidFill>
              <a:srgbClr val="4472C4">
                <a:lumMod val="75000"/>
              </a:srgbClr>
            </a:solidFill>
            <a:prstDash val="solid"/>
            <a:miter lim="800000"/>
            <a:headEnd type="none"/>
            <a:tailEnd type="oval" w="med" len="med"/>
          </a:ln>
          <a:effectLst/>
        </p:spPr>
      </p:cxnSp>
      <p:cxnSp>
        <p:nvCxnSpPr>
          <p:cNvPr id="114" name="直接连接符 113"/>
          <p:cNvCxnSpPr/>
          <p:nvPr/>
        </p:nvCxnSpPr>
        <p:spPr>
          <a:xfrm flipV="1">
            <a:off x="4284945" y="2803868"/>
            <a:ext cx="0" cy="1117054"/>
          </a:xfrm>
          <a:prstGeom prst="line">
            <a:avLst/>
          </a:prstGeom>
          <a:noFill/>
          <a:ln w="28575" cap="flat" cmpd="sng" algn="ctr">
            <a:solidFill>
              <a:srgbClr val="2A9995"/>
            </a:solidFill>
            <a:prstDash val="solid"/>
            <a:miter lim="800000"/>
            <a:headEnd type="oval" w="med" len="med"/>
            <a:tailEnd type="none"/>
          </a:ln>
          <a:effectLst/>
        </p:spPr>
      </p:cxnSp>
      <p:cxnSp>
        <p:nvCxnSpPr>
          <p:cNvPr id="115" name="直接连接符 114"/>
          <p:cNvCxnSpPr/>
          <p:nvPr/>
        </p:nvCxnSpPr>
        <p:spPr>
          <a:xfrm>
            <a:off x="4284945" y="2793167"/>
            <a:ext cx="4194832" cy="0"/>
          </a:xfrm>
          <a:prstGeom prst="line">
            <a:avLst/>
          </a:prstGeom>
          <a:noFill/>
          <a:ln w="28575" cap="flat" cmpd="sng" algn="ctr">
            <a:solidFill>
              <a:srgbClr val="2A9995"/>
            </a:solidFill>
            <a:prstDash val="solid"/>
            <a:miter lim="800000"/>
            <a:headEnd w="sm" len="sm"/>
            <a:tailEnd type="oval" w="med" len="med"/>
          </a:ln>
          <a:effectLst/>
        </p:spPr>
      </p:cxnSp>
      <p:cxnSp>
        <p:nvCxnSpPr>
          <p:cNvPr id="116" name="直接连接符 115"/>
          <p:cNvCxnSpPr/>
          <p:nvPr/>
        </p:nvCxnSpPr>
        <p:spPr>
          <a:xfrm>
            <a:off x="6514416" y="3749806"/>
            <a:ext cx="2096901" cy="0"/>
          </a:xfrm>
          <a:prstGeom prst="line">
            <a:avLst/>
          </a:prstGeom>
          <a:noFill/>
          <a:ln w="28575" cap="flat" cmpd="sng" algn="ctr">
            <a:solidFill>
              <a:srgbClr val="2A9995"/>
            </a:solidFill>
            <a:prstDash val="solid"/>
            <a:miter lim="800000"/>
            <a:headEnd type="oval" w="med" len="med"/>
          </a:ln>
          <a:effectLst/>
        </p:spPr>
      </p:cxnSp>
      <p:cxnSp>
        <p:nvCxnSpPr>
          <p:cNvPr id="117" name="直接连接符 116"/>
          <p:cNvCxnSpPr/>
          <p:nvPr/>
        </p:nvCxnSpPr>
        <p:spPr>
          <a:xfrm flipV="1">
            <a:off x="8611316" y="3341478"/>
            <a:ext cx="0" cy="408329"/>
          </a:xfrm>
          <a:prstGeom prst="line">
            <a:avLst/>
          </a:prstGeom>
          <a:noFill/>
          <a:ln w="28575" cap="flat" cmpd="sng" algn="ctr">
            <a:solidFill>
              <a:srgbClr val="2A9995"/>
            </a:solidFill>
            <a:prstDash val="solid"/>
            <a:miter lim="800000"/>
            <a:tailEnd type="oval" w="med" len="med"/>
          </a:ln>
          <a:effectLst/>
        </p:spPr>
      </p:cxnSp>
      <p:sp>
        <p:nvSpPr>
          <p:cNvPr id="118" name="文本框 47"/>
          <p:cNvSpPr>
            <a:spLocks noChangeArrowheads="1"/>
          </p:cNvSpPr>
          <p:nvPr/>
        </p:nvSpPr>
        <p:spPr bwMode="auto">
          <a:xfrm>
            <a:off x="5673419" y="2469591"/>
            <a:ext cx="122274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二代学生人脸抓拍机</a:t>
            </a:r>
          </a:p>
        </p:txBody>
      </p:sp>
      <p:sp>
        <p:nvSpPr>
          <p:cNvPr id="119" name="文本框 47"/>
          <p:cNvSpPr>
            <a:spLocks noChangeArrowheads="1"/>
          </p:cNvSpPr>
          <p:nvPr/>
        </p:nvSpPr>
        <p:spPr bwMode="auto">
          <a:xfrm>
            <a:off x="2143955" y="3695860"/>
            <a:ext cx="1574204"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a:t>
            </a:r>
            <a:r>
              <a:rPr lang="en-US" altLang="zh-CN" sz="900" b="1" kern="0" dirty="0">
                <a:solidFill>
                  <a:sysClr val="window" lastClr="FFFFFF"/>
                </a:solidFill>
                <a:latin typeface="微软雅黑" pitchFamily="34" charset="-122"/>
                <a:ea typeface="微软雅黑" pitchFamily="34" charset="-122"/>
                <a:sym typeface="微软雅黑" pitchFamily="34" charset="-122"/>
              </a:rPr>
              <a:t>4K</a:t>
            </a:r>
            <a:r>
              <a:rPr lang="zh-CN" altLang="en-US" sz="900" b="1" kern="0" dirty="0">
                <a:solidFill>
                  <a:sysClr val="window" lastClr="FFFFFF"/>
                </a:solidFill>
                <a:latin typeface="微软雅黑" pitchFamily="34" charset="-122"/>
                <a:ea typeface="微软雅黑" pitchFamily="34" charset="-122"/>
                <a:sym typeface="微软雅黑" pitchFamily="34" charset="-122"/>
              </a:rPr>
              <a:t>深眸摄像机（</a:t>
            </a:r>
            <a:r>
              <a:rPr lang="en-US" altLang="zh-CN" sz="900" b="1" kern="0" dirty="0" err="1">
                <a:solidFill>
                  <a:sysClr val="window" lastClr="FFFFFF"/>
                </a:solidFill>
                <a:latin typeface="微软雅黑" pitchFamily="34" charset="-122"/>
                <a:ea typeface="微软雅黑" pitchFamily="34" charset="-122"/>
                <a:sym typeface="微软雅黑" pitchFamily="34" charset="-122"/>
              </a:rPr>
              <a:t>poe</a:t>
            </a:r>
            <a:r>
              <a:rPr lang="zh-CN" altLang="en-US" sz="900" b="1" kern="0" dirty="0">
                <a:solidFill>
                  <a:sysClr val="window" lastClr="FFFFFF"/>
                </a:solidFill>
                <a:latin typeface="微软雅黑" pitchFamily="34" charset="-122"/>
                <a:ea typeface="微软雅黑" pitchFamily="34" charset="-122"/>
                <a:sym typeface="微软雅黑" pitchFamily="34" charset="-122"/>
              </a:rPr>
              <a:t>）</a:t>
            </a:r>
          </a:p>
        </p:txBody>
      </p:sp>
      <p:sp>
        <p:nvSpPr>
          <p:cNvPr id="120" name="文本框 47"/>
          <p:cNvSpPr>
            <a:spLocks noChangeArrowheads="1"/>
          </p:cNvSpPr>
          <p:nvPr/>
        </p:nvSpPr>
        <p:spPr bwMode="auto">
          <a:xfrm>
            <a:off x="5999981" y="3924462"/>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教师拾音器</a:t>
            </a:r>
          </a:p>
        </p:txBody>
      </p:sp>
      <p:sp>
        <p:nvSpPr>
          <p:cNvPr id="121" name="文本框 47"/>
          <p:cNvSpPr>
            <a:spLocks noChangeArrowheads="1"/>
          </p:cNvSpPr>
          <p:nvPr/>
        </p:nvSpPr>
        <p:spPr bwMode="auto">
          <a:xfrm>
            <a:off x="3991461" y="4327054"/>
            <a:ext cx="742923"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学生拾音器</a:t>
            </a:r>
          </a:p>
        </p:txBody>
      </p:sp>
      <p:sp>
        <p:nvSpPr>
          <p:cNvPr id="122" name="矩形 121"/>
          <p:cNvSpPr/>
          <p:nvPr/>
        </p:nvSpPr>
        <p:spPr>
          <a:xfrm>
            <a:off x="5379151" y="5423415"/>
            <a:ext cx="6471551" cy="795291"/>
          </a:xfrm>
          <a:prstGeom prst="rect">
            <a:avLst/>
          </a:prstGeom>
        </p:spPr>
        <p:txBody>
          <a:bodyPr wrap="square" lIns="71320" tIns="35660" rIns="71320" bIns="35660">
            <a:spAutoFit/>
          </a:bodyPr>
          <a:lstStyle/>
          <a:p>
            <a:pPr defTabSz="713204">
              <a:defRPr/>
            </a:pPr>
            <a:r>
              <a:rPr lang="zh-CN" altLang="en-US" sz="1500" b="1" kern="0" dirty="0">
                <a:latin typeface="微软雅黑" panose="020B0503020204020204" pitchFamily="34" charset="-122"/>
                <a:ea typeface="微软雅黑" panose="020B0503020204020204" pitchFamily="34" charset="-122"/>
              </a:rPr>
              <a:t>说明</a:t>
            </a:r>
            <a:endParaRPr lang="en-US" altLang="zh-CN" sz="1500" b="1"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教师摄像机：</a:t>
            </a:r>
            <a:r>
              <a:rPr lang="en-US" altLang="zh-CN" sz="1600" kern="0" dirty="0">
                <a:latin typeface="微软雅黑" panose="020B0503020204020204" pitchFamily="34" charset="-122"/>
                <a:ea typeface="微软雅黑" panose="020B0503020204020204" pitchFamily="34" charset="-122"/>
              </a:rPr>
              <a:t>4K</a:t>
            </a:r>
            <a:r>
              <a:rPr lang="zh-CN" altLang="en-US" sz="1600" kern="0" dirty="0">
                <a:latin typeface="微软雅黑" panose="020B0503020204020204" pitchFamily="34" charset="-122"/>
                <a:ea typeface="微软雅黑" panose="020B0503020204020204" pitchFamily="34" charset="-122"/>
              </a:rPr>
              <a:t>深眸摄像机（</a:t>
            </a:r>
            <a:r>
              <a:rPr lang="en-US" altLang="zh-CN" sz="1600" kern="0" dirty="0" err="1">
                <a:latin typeface="微软雅黑" panose="020B0503020204020204" pitchFamily="34" charset="-122"/>
                <a:ea typeface="微软雅黑" panose="020B0503020204020204" pitchFamily="34" charset="-122"/>
              </a:rPr>
              <a:t>poe</a:t>
            </a:r>
            <a:r>
              <a:rPr lang="zh-CN" altLang="en-US" sz="1600" kern="0" dirty="0">
                <a:latin typeface="微软雅黑" panose="020B0503020204020204" pitchFamily="34" charset="-122"/>
                <a:ea typeface="微软雅黑" panose="020B0503020204020204" pitchFamily="34" charset="-122"/>
              </a:rPr>
              <a:t>）或者</a:t>
            </a:r>
            <a:r>
              <a:rPr lang="en-US" altLang="zh-CN" sz="1600" kern="0" dirty="0">
                <a:latin typeface="微软雅黑" panose="020B0503020204020204" pitchFamily="34" charset="-122"/>
                <a:ea typeface="微软雅黑" panose="020B0503020204020204" pitchFamily="34" charset="-122"/>
              </a:rPr>
              <a:t>4K EPTZ</a:t>
            </a:r>
            <a:r>
              <a:rPr lang="zh-CN" altLang="en-US" sz="1600" kern="0" dirty="0">
                <a:latin typeface="微软雅黑" panose="020B0503020204020204" pitchFamily="34" charset="-122"/>
                <a:ea typeface="微软雅黑" panose="020B0503020204020204" pitchFamily="34" charset="-122"/>
              </a:rPr>
              <a:t>摄像机，</a:t>
            </a:r>
            <a:endParaRPr lang="en-US" altLang="zh-CN" sz="1600" kern="0" dirty="0">
              <a:latin typeface="微软雅黑" panose="020B0503020204020204" pitchFamily="34" charset="-122"/>
              <a:ea typeface="微软雅黑" panose="020B0503020204020204" pitchFamily="34" charset="-122"/>
            </a:endParaRPr>
          </a:p>
          <a:p>
            <a:pPr marL="267451" indent="-267451" defTabSz="713204">
              <a:buFont typeface="Wingdings" panose="05000000000000000000" pitchFamily="2" charset="2"/>
              <a:buChar char="l"/>
              <a:defRPr/>
            </a:pPr>
            <a:r>
              <a:rPr lang="zh-CN" altLang="en-US" sz="1600" kern="0" dirty="0">
                <a:latin typeface="微软雅黑" panose="020B0503020204020204" pitchFamily="34" charset="-122"/>
                <a:ea typeface="微软雅黑" panose="020B0503020204020204" pitchFamily="34" charset="-122"/>
              </a:rPr>
              <a:t>学生摄像机：二代学生人脸抓拍机或者智能分析摄像机。</a:t>
            </a:r>
            <a:endParaRPr lang="en-US" altLang="zh-CN" sz="1600" kern="0" dirty="0">
              <a:latin typeface="微软雅黑" panose="020B0503020204020204" pitchFamily="34" charset="-122"/>
              <a:ea typeface="微软雅黑" panose="020B0503020204020204" pitchFamily="34" charset="-122"/>
            </a:endParaRPr>
          </a:p>
        </p:txBody>
      </p:sp>
      <p:pic>
        <p:nvPicPr>
          <p:cNvPr id="123" name="Picture 2" descr="D:\KeyShot 6\Renderings\untitled.18253.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1896" t="14151" r="19288" b="18020"/>
          <a:stretch/>
        </p:blipFill>
        <p:spPr bwMode="auto">
          <a:xfrm>
            <a:off x="6250960" y="2014959"/>
            <a:ext cx="419547" cy="402755"/>
          </a:xfrm>
          <a:prstGeom prst="rect">
            <a:avLst/>
          </a:prstGeom>
          <a:noFill/>
          <a:extLst>
            <a:ext uri="{909E8E84-426E-40DD-AFC4-6F175D3DCCD1}">
              <a14:hiddenFill xmlns:a14="http://schemas.microsoft.com/office/drawing/2010/main">
                <a:solidFill>
                  <a:srgbClr val="FFFFFF"/>
                </a:solidFill>
              </a14:hiddenFill>
            </a:ext>
          </a:extLst>
        </p:spPr>
      </p:pic>
      <p:sp>
        <p:nvSpPr>
          <p:cNvPr id="124" name="椭圆 123"/>
          <p:cNvSpPr/>
          <p:nvPr/>
        </p:nvSpPr>
        <p:spPr>
          <a:xfrm>
            <a:off x="5818095" y="2920298"/>
            <a:ext cx="537247" cy="503297"/>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25" name="文本框 47"/>
          <p:cNvSpPr>
            <a:spLocks noChangeArrowheads="1"/>
          </p:cNvSpPr>
          <p:nvPr/>
        </p:nvSpPr>
        <p:spPr bwMode="auto">
          <a:xfrm>
            <a:off x="5210437" y="3034569"/>
            <a:ext cx="638852"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教师电脑</a:t>
            </a:r>
          </a:p>
        </p:txBody>
      </p:sp>
      <p:sp>
        <p:nvSpPr>
          <p:cNvPr id="126" name="文本框 47"/>
          <p:cNvSpPr>
            <a:spLocks noChangeArrowheads="1"/>
          </p:cNvSpPr>
          <p:nvPr/>
        </p:nvSpPr>
        <p:spPr bwMode="auto">
          <a:xfrm>
            <a:off x="7132201" y="3180626"/>
            <a:ext cx="640668"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电子白板</a:t>
            </a:r>
          </a:p>
        </p:txBody>
      </p:sp>
      <p:pic>
        <p:nvPicPr>
          <p:cNvPr id="127" name="Picture 11" descr="C:\Users\yun.ma\Desktop\图层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0117" y="3398577"/>
            <a:ext cx="129003" cy="99763"/>
          </a:xfrm>
          <a:prstGeom prst="rect">
            <a:avLst/>
          </a:prstGeom>
          <a:noFill/>
          <a:extLst>
            <a:ext uri="{909E8E84-426E-40DD-AFC4-6F175D3DCCD1}">
              <a14:hiddenFill xmlns:a14="http://schemas.microsoft.com/office/drawing/2010/main">
                <a:solidFill>
                  <a:srgbClr val="FFFFFF"/>
                </a:solidFill>
              </a14:hiddenFill>
            </a:ext>
          </a:extLst>
        </p:spPr>
      </p:pic>
      <p:sp>
        <p:nvSpPr>
          <p:cNvPr id="128" name="椭圆 127"/>
          <p:cNvSpPr/>
          <p:nvPr/>
        </p:nvSpPr>
        <p:spPr>
          <a:xfrm>
            <a:off x="6156856" y="3346375"/>
            <a:ext cx="251321" cy="205223"/>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pic>
        <p:nvPicPr>
          <p:cNvPr id="129" name="Picture 13" descr="C:\Users\yun.ma\Desktop\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277" y="2924183"/>
            <a:ext cx="552835" cy="934295"/>
          </a:xfrm>
          <a:prstGeom prst="rect">
            <a:avLst/>
          </a:prstGeom>
          <a:noFill/>
          <a:extLst>
            <a:ext uri="{909E8E84-426E-40DD-AFC4-6F175D3DCCD1}">
              <a14:hiddenFill xmlns:a14="http://schemas.microsoft.com/office/drawing/2010/main">
                <a:solidFill>
                  <a:srgbClr val="FFFFFF"/>
                </a:solidFill>
              </a14:hiddenFill>
            </a:ext>
          </a:extLst>
        </p:spPr>
      </p:pic>
      <p:sp>
        <p:nvSpPr>
          <p:cNvPr id="130" name="椭圆 129"/>
          <p:cNvSpPr/>
          <p:nvPr/>
        </p:nvSpPr>
        <p:spPr>
          <a:xfrm>
            <a:off x="4763637" y="3571182"/>
            <a:ext cx="284105" cy="261485"/>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1" name="文本框 47"/>
          <p:cNvSpPr>
            <a:spLocks noChangeArrowheads="1"/>
          </p:cNvSpPr>
          <p:nvPr/>
        </p:nvSpPr>
        <p:spPr bwMode="auto">
          <a:xfrm>
            <a:off x="4604324" y="3885476"/>
            <a:ext cx="685861"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平板电脑</a:t>
            </a:r>
          </a:p>
        </p:txBody>
      </p:sp>
      <p:pic>
        <p:nvPicPr>
          <p:cNvPr id="132" name="Picture 15" descr="C:\Users\yun.ma\Desktop\企业微信截图_1529551091168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1002" y="3885842"/>
            <a:ext cx="434223" cy="530716"/>
          </a:xfrm>
          <a:prstGeom prst="rect">
            <a:avLst/>
          </a:prstGeom>
          <a:noFill/>
          <a:extLst>
            <a:ext uri="{909E8E84-426E-40DD-AFC4-6F175D3DCCD1}">
              <a14:hiddenFill xmlns:a14="http://schemas.microsoft.com/office/drawing/2010/main">
                <a:solidFill>
                  <a:srgbClr val="FFFFFF"/>
                </a:solidFill>
              </a14:hiddenFill>
            </a:ext>
          </a:extLst>
        </p:spPr>
      </p:pic>
      <p:sp>
        <p:nvSpPr>
          <p:cNvPr id="133" name="椭圆 132"/>
          <p:cNvSpPr/>
          <p:nvPr/>
        </p:nvSpPr>
        <p:spPr>
          <a:xfrm>
            <a:off x="6752784" y="3790265"/>
            <a:ext cx="636253" cy="719638"/>
          </a:xfrm>
          <a:prstGeom prst="ellipse">
            <a:avLst/>
          </a:prstGeom>
          <a:noFill/>
          <a:ln w="12700" cap="flat" cmpd="sng" algn="ctr">
            <a:solidFill>
              <a:srgbClr val="FFC000"/>
            </a:solidFill>
            <a:prstDash val="solid"/>
            <a:miter lim="800000"/>
          </a:ln>
          <a:effectLst/>
        </p:spPr>
        <p:txBody>
          <a:bodyPr lIns="71320" tIns="35660" rIns="71320" bIns="35660" rtlCol="0" anchor="ctr"/>
          <a:lstStyle/>
          <a:p>
            <a:pPr algn="ctr" defTabSz="713204">
              <a:defRPr/>
            </a:pPr>
            <a:endParaRPr lang="zh-CN" altLang="en-US" sz="1400" kern="0">
              <a:latin typeface="DengXian" panose="020F0502020204030204"/>
            </a:endParaRPr>
          </a:p>
        </p:txBody>
      </p:sp>
      <p:sp>
        <p:nvSpPr>
          <p:cNvPr id="134" name="文本框 47"/>
          <p:cNvSpPr>
            <a:spLocks noChangeArrowheads="1"/>
          </p:cNvSpPr>
          <p:nvPr/>
        </p:nvSpPr>
        <p:spPr bwMode="auto">
          <a:xfrm>
            <a:off x="6752783" y="4462702"/>
            <a:ext cx="640668"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电子班牌</a:t>
            </a:r>
          </a:p>
        </p:txBody>
      </p:sp>
      <p:pic>
        <p:nvPicPr>
          <p:cNvPr id="135" name="Picture 17" descr="C:\Users\yun.ma\Desktop\图层 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2773" y="2894157"/>
            <a:ext cx="359743" cy="62355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1338" y="3621007"/>
            <a:ext cx="162015" cy="21216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0439" y="3446978"/>
            <a:ext cx="168712" cy="22093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2978" y="3718256"/>
            <a:ext cx="175505" cy="229828"/>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029" y="3849224"/>
            <a:ext cx="183091" cy="23976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2881" y="3992883"/>
            <a:ext cx="200025" cy="26193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181" y="306877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380" y="3187053"/>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965" y="3282561"/>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853" y="341145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349" y="3491475"/>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4985" y="2966612"/>
            <a:ext cx="166155" cy="217583"/>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C:\Users\yun.ma\Desktop\企业微信截图_1529561839983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2349" y="3310835"/>
            <a:ext cx="200025" cy="261938"/>
          </a:xfrm>
          <a:prstGeom prst="rect">
            <a:avLst/>
          </a:prstGeom>
          <a:noFill/>
          <a:extLst>
            <a:ext uri="{909E8E84-426E-40DD-AFC4-6F175D3DCCD1}">
              <a14:hiddenFill xmlns:a14="http://schemas.microsoft.com/office/drawing/2010/main">
                <a:solidFill>
                  <a:srgbClr val="FFFFFF"/>
                </a:solidFill>
              </a14:hiddenFill>
            </a:ext>
          </a:extLst>
        </p:spPr>
      </p:pic>
      <p:sp>
        <p:nvSpPr>
          <p:cNvPr id="148" name="文本框 47"/>
          <p:cNvSpPr>
            <a:spLocks noChangeArrowheads="1"/>
          </p:cNvSpPr>
          <p:nvPr/>
        </p:nvSpPr>
        <p:spPr bwMode="auto">
          <a:xfrm>
            <a:off x="5638784" y="3369438"/>
            <a:ext cx="550989" cy="210516"/>
          </a:xfrm>
          <a:prstGeom prst="rect">
            <a:avLst/>
          </a:prstGeom>
          <a:solidFill>
            <a:srgbClr val="FF9933"/>
          </a:solidFill>
          <a:ln>
            <a:noFill/>
          </a:ln>
          <a:extLst/>
        </p:spPr>
        <p:txBody>
          <a:bodyPr wrap="square" lIns="71320" tIns="35660" rIns="71320" bIns="35660">
            <a:spAutoFit/>
          </a:bodyPr>
          <a:lstStyle>
            <a:lvl1pPr>
              <a:defRPr sz="1600">
                <a:solidFill>
                  <a:schemeClr val="tx1"/>
                </a:solidFill>
                <a:latin typeface="Arial" pitchFamily="34" charset="0"/>
                <a:ea typeface="宋体" pitchFamily="2" charset="-122"/>
              </a:defRPr>
            </a:lvl1pPr>
            <a:lvl2pPr marL="742950" indent="-285750">
              <a:defRPr sz="1600">
                <a:solidFill>
                  <a:schemeClr val="tx1"/>
                </a:solidFill>
                <a:latin typeface="Arial" pitchFamily="34" charset="0"/>
                <a:ea typeface="宋体" pitchFamily="2" charset="-122"/>
              </a:defRPr>
            </a:lvl2pPr>
            <a:lvl3pPr marL="1143000" indent="-228600">
              <a:defRPr sz="1600">
                <a:solidFill>
                  <a:schemeClr val="tx1"/>
                </a:solidFill>
                <a:latin typeface="Arial" pitchFamily="34" charset="0"/>
                <a:ea typeface="宋体" pitchFamily="2" charset="-122"/>
              </a:defRPr>
            </a:lvl3pPr>
            <a:lvl4pPr marL="1600200" indent="-228600">
              <a:defRPr sz="1600">
                <a:solidFill>
                  <a:schemeClr val="tx1"/>
                </a:solidFill>
                <a:latin typeface="Arial" pitchFamily="34" charset="0"/>
                <a:ea typeface="宋体" pitchFamily="2" charset="-122"/>
              </a:defRPr>
            </a:lvl4pPr>
            <a:lvl5pPr marL="2057400" indent="-228600">
              <a:defRPr sz="1600">
                <a:solidFill>
                  <a:schemeClr val="tx1"/>
                </a:solidFill>
                <a:latin typeface="Arial" pitchFamily="34" charset="0"/>
                <a:ea typeface="宋体" pitchFamily="2" charset="-122"/>
              </a:defRPr>
            </a:lvl5pPr>
            <a:lvl6pPr marL="25146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6pPr>
            <a:lvl7pPr marL="29718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7pPr>
            <a:lvl8pPr marL="34290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8pPr>
            <a:lvl9pPr marL="3886200" indent="-228600" defTabSz="845820" eaLnBrk="0" fontAlgn="base" hangingPunct="0">
              <a:spcBef>
                <a:spcPct val="0"/>
              </a:spcBef>
              <a:spcAft>
                <a:spcPct val="0"/>
              </a:spcAft>
              <a:buFont typeface="Arial" pitchFamily="34" charset="0"/>
              <a:defRPr sz="1600">
                <a:solidFill>
                  <a:schemeClr val="tx1"/>
                </a:solidFill>
                <a:latin typeface="Arial" pitchFamily="34" charset="0"/>
                <a:ea typeface="宋体" pitchFamily="2" charset="-122"/>
              </a:defRPr>
            </a:lvl9pPr>
          </a:lstStyle>
          <a:p>
            <a:pPr algn="ctr" defTabSz="879596" fontAlgn="base">
              <a:spcBef>
                <a:spcPct val="0"/>
              </a:spcBef>
              <a:spcAft>
                <a:spcPct val="0"/>
              </a:spcAft>
              <a:defRPr/>
            </a:pPr>
            <a:r>
              <a:rPr lang="zh-CN" altLang="en-US" sz="900" b="1" kern="0" dirty="0">
                <a:solidFill>
                  <a:sysClr val="window" lastClr="FFFFFF"/>
                </a:solidFill>
                <a:latin typeface="微软雅黑" pitchFamily="34" charset="-122"/>
                <a:ea typeface="微软雅黑" pitchFamily="34" charset="-122"/>
                <a:sym typeface="微软雅黑" pitchFamily="34" charset="-122"/>
              </a:rPr>
              <a:t>翻页笔</a:t>
            </a:r>
          </a:p>
        </p:txBody>
      </p:sp>
      <p:sp>
        <p:nvSpPr>
          <p:cNvPr id="63" name="矩形 62"/>
          <p:cNvSpPr/>
          <p:nvPr/>
        </p:nvSpPr>
        <p:spPr>
          <a:xfrm>
            <a:off x="-314789" y="626211"/>
            <a:ext cx="3964367" cy="533869"/>
          </a:xfrm>
          <a:prstGeom prst="rect">
            <a:avLst/>
          </a:prstGeom>
        </p:spPr>
        <p:txBody>
          <a:bodyPr wrap="square" lIns="117226" tIns="58613" rIns="117226" bIns="58613">
            <a:spAutoFit/>
          </a:bodyPr>
          <a:lstStyle/>
          <a:p>
            <a:pPr indent="455879">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赛</a:t>
            </a:r>
            <a:r>
              <a:rPr lang="zh-CN" altLang="en-US" b="1" dirty="0">
                <a:solidFill>
                  <a:srgbClr val="C00000"/>
                </a:solidFill>
                <a:latin typeface="微软雅黑" pitchFamily="34" charset="-122"/>
                <a:ea typeface="微软雅黑" pitchFamily="34" charset="-122"/>
              </a:rPr>
              <a:t>名师智慧课堂整体设计</a:t>
            </a:r>
          </a:p>
        </p:txBody>
      </p:sp>
    </p:spTree>
    <p:extLst>
      <p:ext uri="{BB962C8B-B14F-4D97-AF65-F5344CB8AC3E}">
        <p14:creationId xmlns:p14="http://schemas.microsoft.com/office/powerpoint/2010/main" val="7881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80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543077" y="1630779"/>
            <a:ext cx="8778986" cy="4457439"/>
            <a:chOff x="862517" y="1409961"/>
            <a:chExt cx="7558993" cy="3488863"/>
          </a:xfrm>
        </p:grpSpPr>
        <p:grpSp>
          <p:nvGrpSpPr>
            <p:cNvPr id="43" name="组合 42"/>
            <p:cNvGrpSpPr/>
            <p:nvPr/>
          </p:nvGrpSpPr>
          <p:grpSpPr>
            <a:xfrm>
              <a:off x="862517" y="1409961"/>
              <a:ext cx="7558993" cy="3488863"/>
              <a:chOff x="1186399" y="1914645"/>
              <a:chExt cx="6697969" cy="3962627"/>
            </a:xfrm>
          </p:grpSpPr>
          <p:grpSp>
            <p:nvGrpSpPr>
              <p:cNvPr id="48" name="组合 47"/>
              <p:cNvGrpSpPr/>
              <p:nvPr/>
            </p:nvGrpSpPr>
            <p:grpSpPr>
              <a:xfrm>
                <a:off x="1186399" y="3701190"/>
                <a:ext cx="6697969" cy="2176082"/>
                <a:chOff x="1762463" y="3444842"/>
                <a:chExt cx="5689857" cy="2176082"/>
              </a:xfrm>
              <a:effectLst>
                <a:outerShdw blurRad="76200" dir="18900000" sy="23000" kx="-1200000" algn="bl" rotWithShape="0">
                  <a:prstClr val="black">
                    <a:alpha val="20000"/>
                  </a:prstClr>
                </a:outerShdw>
              </a:effectLst>
            </p:grpSpPr>
            <p:sp>
              <p:nvSpPr>
                <p:cNvPr id="60" name="椭圆 59"/>
                <p:cNvSpPr/>
                <p:nvPr/>
              </p:nvSpPr>
              <p:spPr>
                <a:xfrm>
                  <a:off x="1762463" y="3573016"/>
                  <a:ext cx="5688632" cy="2047908"/>
                </a:xfrm>
                <a:prstGeom prst="ellipse">
                  <a:avLst/>
                </a:prstGeom>
                <a:gradFill flip="none" rotWithShape="1">
                  <a:gsLst>
                    <a:gs pos="91000">
                      <a:sysClr val="window" lastClr="FFFFFF">
                        <a:lumMod val="75000"/>
                      </a:sysClr>
                    </a:gs>
                    <a:gs pos="0">
                      <a:srgbClr val="60A929">
                        <a:alpha val="0"/>
                      </a:srgbClr>
                    </a:gs>
                    <a:gs pos="69000">
                      <a:sysClr val="window" lastClr="FFFFFF">
                        <a:lumMod val="50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1" name="椭圆 60"/>
                <p:cNvSpPr/>
                <p:nvPr/>
              </p:nvSpPr>
              <p:spPr>
                <a:xfrm>
                  <a:off x="1763688" y="3444842"/>
                  <a:ext cx="5688632" cy="2047908"/>
                </a:xfrm>
                <a:prstGeom prst="ellipse">
                  <a:avLst/>
                </a:prstGeom>
                <a:gradFill flip="none" rotWithShape="1">
                  <a:gsLst>
                    <a:gs pos="3000">
                      <a:srgbClr val="60A929">
                        <a:alpha val="0"/>
                      </a:srgbClr>
                    </a:gs>
                    <a:gs pos="72000">
                      <a:sysClr val="window" lastClr="FFFFFF"/>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9" name="矩形 48"/>
              <p:cNvSpPr/>
              <p:nvPr/>
            </p:nvSpPr>
            <p:spPr>
              <a:xfrm>
                <a:off x="1619672" y="1914645"/>
                <a:ext cx="2520280" cy="2880320"/>
              </a:xfrm>
              <a:prstGeom prst="rect">
                <a:avLst/>
              </a:prstGeom>
              <a:gradFill flip="none" rotWithShape="1">
                <a:gsLst>
                  <a:gs pos="100000">
                    <a:srgbClr val="FFC000"/>
                  </a:gs>
                  <a:gs pos="7000">
                    <a:srgbClr val="FB4B05"/>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矩形 6"/>
              <p:cNvSpPr/>
              <p:nvPr/>
            </p:nvSpPr>
            <p:spPr>
              <a:xfrm>
                <a:off x="3509690"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矩形 50"/>
              <p:cNvSpPr/>
              <p:nvPr/>
            </p:nvSpPr>
            <p:spPr>
              <a:xfrm>
                <a:off x="4944727" y="1914645"/>
                <a:ext cx="2520280" cy="2880320"/>
              </a:xfrm>
              <a:prstGeom prst="rect">
                <a:avLst/>
              </a:prstGeom>
              <a:gradFill flip="none" rotWithShape="1">
                <a:gsLst>
                  <a:gs pos="100000">
                    <a:srgbClr val="F4EE00"/>
                  </a:gs>
                  <a:gs pos="20000">
                    <a:srgbClr val="DAA600"/>
                  </a:gs>
                </a:gsLst>
                <a:lin ang="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矩形 6"/>
              <p:cNvSpPr/>
              <p:nvPr/>
            </p:nvSpPr>
            <p:spPr>
              <a:xfrm flipH="1">
                <a:off x="4944727"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矩形 52"/>
              <p:cNvSpPr/>
              <p:nvPr/>
            </p:nvSpPr>
            <p:spPr>
              <a:xfrm>
                <a:off x="3491770" y="2132856"/>
                <a:ext cx="2111492" cy="2880320"/>
              </a:xfrm>
              <a:prstGeom prst="rect">
                <a:avLst/>
              </a:prstGeom>
              <a:gradFill flip="none" rotWithShape="1">
                <a:gsLst>
                  <a:gs pos="100000">
                    <a:srgbClr val="BED016"/>
                  </a:gs>
                  <a:gs pos="0">
                    <a:srgbClr val="8CA414"/>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54" name="直接连接符 53"/>
              <p:cNvCxnSpPr/>
              <p:nvPr/>
            </p:nvCxnSpPr>
            <p:spPr>
              <a:xfrm>
                <a:off x="1737518" y="2535482"/>
                <a:ext cx="1720492" cy="0"/>
              </a:xfrm>
              <a:prstGeom prst="line">
                <a:avLst/>
              </a:prstGeom>
              <a:noFill/>
              <a:ln w="19050" cap="flat" cmpd="sng" algn="ctr">
                <a:solidFill>
                  <a:sysClr val="window" lastClr="FFFFFF"/>
                </a:solidFill>
                <a:prstDash val="sysDash"/>
              </a:ln>
              <a:effectLst/>
            </p:spPr>
          </p:cxnSp>
          <p:sp>
            <p:nvSpPr>
              <p:cNvPr id="55" name="TextBox 54"/>
              <p:cNvSpPr txBox="1"/>
              <p:nvPr/>
            </p:nvSpPr>
            <p:spPr>
              <a:xfrm>
                <a:off x="1786838" y="2103434"/>
                <a:ext cx="15121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校本教材</a:t>
                </a:r>
              </a:p>
            </p:txBody>
          </p:sp>
          <p:cxnSp>
            <p:nvCxnSpPr>
              <p:cNvPr id="56" name="直接连接符 55"/>
              <p:cNvCxnSpPr/>
              <p:nvPr/>
            </p:nvCxnSpPr>
            <p:spPr>
              <a:xfrm>
                <a:off x="3791487" y="2754871"/>
                <a:ext cx="1512168" cy="0"/>
              </a:xfrm>
              <a:prstGeom prst="line">
                <a:avLst/>
              </a:prstGeom>
              <a:noFill/>
              <a:ln w="19050" cap="flat" cmpd="sng" algn="ctr">
                <a:solidFill>
                  <a:sysClr val="window" lastClr="FFFFFF"/>
                </a:solidFill>
                <a:prstDash val="sysDash"/>
              </a:ln>
              <a:effectLst/>
            </p:spPr>
          </p:cxnSp>
          <p:sp>
            <p:nvSpPr>
              <p:cNvPr id="57" name="TextBox 56"/>
              <p:cNvSpPr txBox="1"/>
              <p:nvPr/>
            </p:nvSpPr>
            <p:spPr>
              <a:xfrm>
                <a:off x="3839203" y="2322823"/>
                <a:ext cx="146445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ysClr val="window" lastClr="FFFFFF"/>
                    </a:solidFill>
                    <a:latin typeface="微软雅黑" pitchFamily="34" charset="-122"/>
                    <a:ea typeface="微软雅黑" pitchFamily="34" charset="-122"/>
                  </a:rPr>
                  <a:t>教学</a:t>
                </a:r>
                <a:r>
                  <a:rPr lang="en-US" altLang="zh-CN" sz="1800" b="1" kern="0" dirty="0">
                    <a:solidFill>
                      <a:sysClr val="window" lastClr="FFFFFF"/>
                    </a:solidFill>
                    <a:latin typeface="微软雅黑" pitchFamily="34" charset="-122"/>
                    <a:ea typeface="微软雅黑" pitchFamily="34" charset="-122"/>
                  </a:rPr>
                  <a:t>PPT</a:t>
                </a:r>
              </a:p>
            </p:txBody>
          </p:sp>
          <p:cxnSp>
            <p:nvCxnSpPr>
              <p:cNvPr id="58" name="直接连接符 57"/>
              <p:cNvCxnSpPr/>
              <p:nvPr/>
            </p:nvCxnSpPr>
            <p:spPr>
              <a:xfrm>
                <a:off x="5662816" y="2572789"/>
                <a:ext cx="1668638" cy="0"/>
              </a:xfrm>
              <a:prstGeom prst="line">
                <a:avLst/>
              </a:prstGeom>
              <a:noFill/>
              <a:ln w="19050" cap="flat" cmpd="sng" algn="ctr">
                <a:solidFill>
                  <a:sysClr val="window" lastClr="FFFFFF"/>
                </a:solidFill>
                <a:prstDash val="sysDash"/>
              </a:ln>
              <a:effectLst/>
            </p:spPr>
          </p:cxnSp>
          <p:sp>
            <p:nvSpPr>
              <p:cNvPr id="59" name="TextBox 58"/>
              <p:cNvSpPr txBox="1"/>
              <p:nvPr/>
            </p:nvSpPr>
            <p:spPr>
              <a:xfrm>
                <a:off x="5819286" y="2140742"/>
                <a:ext cx="147830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微课</a:t>
                </a:r>
                <a:endParaRPr lang="zh-CN" altLang="en-US" sz="1800" b="1" kern="0" dirty="0">
                  <a:solidFill>
                    <a:sysClr val="window" lastClr="FFFFFF"/>
                  </a:solidFill>
                  <a:latin typeface="微软雅黑" pitchFamily="34" charset="-122"/>
                  <a:ea typeface="微软雅黑" pitchFamily="34" charset="-122"/>
                </a:endParaRPr>
              </a:p>
            </p:txBody>
          </p:sp>
        </p:grpSp>
        <p:sp>
          <p:nvSpPr>
            <p:cNvPr id="44" name="MH_Title_1"/>
            <p:cNvSpPr txBox="1"/>
            <p:nvPr>
              <p:custDataLst>
                <p:tags r:id="rId1"/>
              </p:custDataLst>
            </p:nvPr>
          </p:nvSpPr>
          <p:spPr>
            <a:xfrm>
              <a:off x="2930669" y="4208013"/>
              <a:ext cx="3421062" cy="414073"/>
            </a:xfrm>
            <a:prstGeom prst="rect">
              <a:avLst/>
            </a:prstGeom>
            <a:noFill/>
            <a:scene3d>
              <a:camera prst="orthographicFront"/>
              <a:lightRig rig="threePt" dir="t"/>
            </a:scene3d>
            <a:sp3d>
              <a:bevelT/>
            </a:sp3d>
          </p:spPr>
          <p:txBody>
            <a:bodyPr anchor="ctr">
              <a:noAutofit/>
            </a:bodyPr>
            <a:lstStyle/>
            <a:p>
              <a:pPr algn="ctr" eaLnBrk="1" fontAlgn="auto" hangingPunct="1">
                <a:lnSpc>
                  <a:spcPct val="150000"/>
                </a:lnSpc>
                <a:spcBef>
                  <a:spcPts val="0"/>
                </a:spcBef>
                <a:spcAft>
                  <a:spcPts val="0"/>
                </a:spcAft>
                <a:defRPr/>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教学资源包</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749" y="2088023"/>
              <a:ext cx="1999394" cy="1717834"/>
            </a:xfrm>
            <a:prstGeom prst="rect">
              <a:avLst/>
            </a:prstGeom>
          </p:spPr>
        </p:pic>
        <p:pic>
          <p:nvPicPr>
            <p:cNvPr id="47" name="图片 4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858065" y="2094514"/>
              <a:ext cx="1995763" cy="1576325"/>
            </a:xfrm>
            <a:prstGeom prst="rect">
              <a:avLst/>
            </a:prstGeom>
          </p:spPr>
        </p:pic>
      </p:grpSp>
      <p:pic>
        <p:nvPicPr>
          <p:cNvPr id="6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200" y="2738454"/>
            <a:ext cx="2737317" cy="18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矩形 37"/>
          <p:cNvSpPr/>
          <p:nvPr/>
        </p:nvSpPr>
        <p:spPr>
          <a:xfrm>
            <a:off x="-209629" y="599767"/>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课程</a:t>
            </a:r>
            <a:r>
              <a:rPr lang="zh-CN" altLang="en-US" b="1" dirty="0">
                <a:solidFill>
                  <a:srgbClr val="C00000"/>
                </a:solidFill>
                <a:latin typeface="微软雅黑" pitchFamily="34" charset="-122"/>
                <a:ea typeface="微软雅黑" pitchFamily="34" charset="-122"/>
              </a:rPr>
              <a:t>资源</a:t>
            </a:r>
            <a:r>
              <a:rPr lang="zh-CN" altLang="en-US" b="1" dirty="0" smtClean="0">
                <a:solidFill>
                  <a:srgbClr val="C00000"/>
                </a:solidFill>
                <a:latin typeface="微软雅黑" pitchFamily="34" charset="-122"/>
                <a:ea typeface="微软雅黑" pitchFamily="34" charset="-122"/>
              </a:rPr>
              <a:t>开发</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220578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22</a:t>
            </a:r>
            <a:endParaRPr lang="zh-CN" altLang="en-US" sz="1600" b="1" dirty="0">
              <a:solidFill>
                <a:prstClr val="white"/>
              </a:solidFill>
            </a:endParaRPr>
          </a:p>
        </p:txBody>
      </p:sp>
      <p:sp>
        <p:nvSpPr>
          <p:cNvPr id="38" name="文本框 51"/>
          <p:cNvSpPr txBox="1"/>
          <p:nvPr/>
        </p:nvSpPr>
        <p:spPr>
          <a:xfrm>
            <a:off x="9374516" y="2641346"/>
            <a:ext cx="495001" cy="400110"/>
          </a:xfrm>
          <a:prstGeom prst="rect">
            <a:avLst/>
          </a:prstGeom>
          <a:noFill/>
        </p:spPr>
        <p:txBody>
          <a:bodyPr wrap="square" rtlCol="0">
            <a:spAutoFit/>
          </a:bodyPr>
          <a:lstStyle/>
          <a:p>
            <a:pPr algn="ctr" fontAlgn="auto">
              <a:spcBef>
                <a:spcPts val="0"/>
              </a:spcBef>
              <a:spcAft>
                <a:spcPts val="0"/>
              </a:spcAft>
              <a:defRPr/>
            </a:pPr>
            <a:r>
              <a:rPr lang="en-US" altLang="zh-CN" sz="2000" kern="0" dirty="0">
                <a:solidFill>
                  <a:sysClr val="window" lastClr="FFFFFF"/>
                </a:solidFill>
                <a:latin typeface="微软雅黑" panose="020B0503020204020204" pitchFamily="34" charset="-122"/>
                <a:ea typeface="微软雅黑" panose="020B0503020204020204" pitchFamily="34" charset="-122"/>
              </a:rPr>
              <a:t>3</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29" name="Rounded Rectangle 5">
            <a:extLst>
              <a:ext uri="{FF2B5EF4-FFF2-40B4-BE49-F238E27FC236}">
                <a16:creationId xmlns="" xmlns:a16="http://schemas.microsoft.com/office/drawing/2014/main" id="{50B2C443-F06F-4188-A010-A1A2F8A3C83C}"/>
              </a:ext>
            </a:extLst>
          </p:cNvPr>
          <p:cNvSpPr>
            <a:spLocks noChangeArrowheads="1"/>
          </p:cNvSpPr>
          <p:nvPr/>
        </p:nvSpPr>
        <p:spPr bwMode="auto">
          <a:xfrm>
            <a:off x="4848361" y="3166086"/>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sp>
        <p:nvSpPr>
          <p:cNvPr id="37" name="Rounded Rectangle 5">
            <a:extLst>
              <a:ext uri="{FF2B5EF4-FFF2-40B4-BE49-F238E27FC236}">
                <a16:creationId xmlns="" xmlns:a16="http://schemas.microsoft.com/office/drawing/2014/main" id="{50B2C443-F06F-4188-A010-A1A2F8A3C83C}"/>
              </a:ext>
            </a:extLst>
          </p:cNvPr>
          <p:cNvSpPr>
            <a:spLocks noChangeArrowheads="1"/>
          </p:cNvSpPr>
          <p:nvPr/>
        </p:nvSpPr>
        <p:spPr bwMode="auto">
          <a:xfrm>
            <a:off x="1354234" y="2444444"/>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54" name="Straight Connector 24">
            <a:extLst>
              <a:ext uri="{FF2B5EF4-FFF2-40B4-BE49-F238E27FC236}">
                <a16:creationId xmlns="" xmlns:a16="http://schemas.microsoft.com/office/drawing/2014/main" id="{3A1563EF-ED7A-4C94-9B4D-0D245C0F1F26}"/>
              </a:ext>
            </a:extLst>
          </p:cNvPr>
          <p:cNvCxnSpPr>
            <a:cxnSpLocks noChangeShapeType="1"/>
          </p:cNvCxnSpPr>
          <p:nvPr/>
        </p:nvCxnSpPr>
        <p:spPr bwMode="auto">
          <a:xfrm flipV="1">
            <a:off x="1317930" y="3495073"/>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55" name="Isosceles Triangle 27">
            <a:extLst>
              <a:ext uri="{FF2B5EF4-FFF2-40B4-BE49-F238E27FC236}">
                <a16:creationId xmlns="" xmlns:a16="http://schemas.microsoft.com/office/drawing/2014/main" id="{9EFE044C-CD8F-4831-98FC-132087449C7B}"/>
              </a:ext>
            </a:extLst>
          </p:cNvPr>
          <p:cNvSpPr>
            <a:spLocks noChangeArrowheads="1"/>
          </p:cNvSpPr>
          <p:nvPr/>
        </p:nvSpPr>
        <p:spPr bwMode="auto">
          <a:xfrm flipV="1">
            <a:off x="2310943" y="3498380"/>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56" name="TextBox 13">
            <a:extLst>
              <a:ext uri="{FF2B5EF4-FFF2-40B4-BE49-F238E27FC236}">
                <a16:creationId xmlns="" xmlns:a16="http://schemas.microsoft.com/office/drawing/2014/main" id="{22CC5C4D-9F56-4499-ADCB-856B6AF128DC}"/>
              </a:ext>
            </a:extLst>
          </p:cNvPr>
          <p:cNvSpPr txBox="1">
            <a:spLocks noChangeArrowheads="1"/>
          </p:cNvSpPr>
          <p:nvPr/>
        </p:nvSpPr>
        <p:spPr bwMode="auto">
          <a:xfrm>
            <a:off x="2596572" y="2656735"/>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教师</a:t>
            </a:r>
            <a:endParaRPr lang="en-US" sz="2400" b="1" dirty="0">
              <a:solidFill>
                <a:schemeClr val="bg1"/>
              </a:solidFill>
              <a:latin typeface="Arial" pitchFamily="34" charset="0"/>
              <a:ea typeface="微软雅黑" pitchFamily="34" charset="-122"/>
              <a:sym typeface="Arial" pitchFamily="34" charset="0"/>
            </a:endParaRPr>
          </a:p>
        </p:txBody>
      </p:sp>
      <p:sp>
        <p:nvSpPr>
          <p:cNvPr id="57"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5941394" y="3384732"/>
            <a:ext cx="1013222" cy="369332"/>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管理者</a:t>
            </a:r>
            <a:endParaRPr lang="en-US" sz="2400" b="1" dirty="0">
              <a:solidFill>
                <a:schemeClr val="bg1"/>
              </a:solidFill>
              <a:latin typeface="Arial" pitchFamily="34" charset="0"/>
              <a:ea typeface="微软雅黑" pitchFamily="34" charset="-122"/>
              <a:sym typeface="Arial" pitchFamily="34" charset="0"/>
            </a:endParaRPr>
          </a:p>
        </p:txBody>
      </p:sp>
      <p:cxnSp>
        <p:nvCxnSpPr>
          <p:cNvPr id="58" name="Straight Connector 17">
            <a:extLst>
              <a:ext uri="{FF2B5EF4-FFF2-40B4-BE49-F238E27FC236}">
                <a16:creationId xmlns="" xmlns:a16="http://schemas.microsoft.com/office/drawing/2014/main" id="{CABEE291-3919-4F25-B783-5F88D3C802AC}"/>
              </a:ext>
            </a:extLst>
          </p:cNvPr>
          <p:cNvCxnSpPr>
            <a:cxnSpLocks noChangeShapeType="1"/>
          </p:cNvCxnSpPr>
          <p:nvPr/>
        </p:nvCxnSpPr>
        <p:spPr bwMode="auto">
          <a:xfrm flipV="1">
            <a:off x="9226092" y="2402376"/>
            <a:ext cx="0" cy="79904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59" name="TextBox 13">
            <a:extLst>
              <a:ext uri="{FF2B5EF4-FFF2-40B4-BE49-F238E27FC236}">
                <a16:creationId xmlns="" xmlns:a16="http://schemas.microsoft.com/office/drawing/2014/main" id="{E8CCE7DA-F697-437A-8C4D-BBC3BC822D4C}"/>
              </a:ext>
            </a:extLst>
          </p:cNvPr>
          <p:cNvSpPr txBox="1">
            <a:spLocks noChangeArrowheads="1"/>
          </p:cNvSpPr>
          <p:nvPr/>
        </p:nvSpPr>
        <p:spPr bwMode="auto">
          <a:xfrm>
            <a:off x="9454693" y="2596712"/>
            <a:ext cx="706040" cy="384721"/>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500" b="1" dirty="0">
                <a:solidFill>
                  <a:prstClr val="white"/>
                </a:solidFill>
                <a:latin typeface="Arial" pitchFamily="34" charset="0"/>
                <a:ea typeface="微软雅黑" pitchFamily="34" charset="-122"/>
                <a:sym typeface="Arial" pitchFamily="34" charset="0"/>
              </a:rPr>
              <a:t>学生</a:t>
            </a:r>
            <a:endParaRPr lang="en-US" sz="2500" b="1" dirty="0">
              <a:solidFill>
                <a:prstClr val="white"/>
              </a:solidFill>
              <a:latin typeface="Arial" pitchFamily="34" charset="0"/>
              <a:ea typeface="微软雅黑" pitchFamily="34" charset="-122"/>
              <a:sym typeface="Arial" pitchFamily="34" charset="0"/>
            </a:endParaRPr>
          </a:p>
        </p:txBody>
      </p:sp>
      <p:sp>
        <p:nvSpPr>
          <p:cNvPr id="60" name="Freeform 135">
            <a:extLst>
              <a:ext uri="{FF2B5EF4-FFF2-40B4-BE49-F238E27FC236}">
                <a16:creationId xmlns="" xmlns:a16="http://schemas.microsoft.com/office/drawing/2014/main" id="{AE9AC6F3-107C-4706-8B76-CBBCE635FB9F}"/>
              </a:ext>
            </a:extLst>
          </p:cNvPr>
          <p:cNvSpPr>
            <a:spLocks noChangeAspect="1" noEditPoints="1"/>
          </p:cNvSpPr>
          <p:nvPr/>
        </p:nvSpPr>
        <p:spPr bwMode="auto">
          <a:xfrm>
            <a:off x="8441120" y="2553259"/>
            <a:ext cx="556373" cy="540000"/>
          </a:xfrm>
          <a:custGeom>
            <a:avLst/>
            <a:gdLst>
              <a:gd name="T0" fmla="*/ 2147483647 w 73"/>
              <a:gd name="T1" fmla="*/ 2147483647 h 68"/>
              <a:gd name="T2" fmla="*/ 2147483647 w 73"/>
              <a:gd name="T3" fmla="*/ 2147483647 h 68"/>
              <a:gd name="T4" fmla="*/ 0 w 73"/>
              <a:gd name="T5" fmla="*/ 2147483647 h 68"/>
              <a:gd name="T6" fmla="*/ 2147483647 w 73"/>
              <a:gd name="T7" fmla="*/ 2147483647 h 68"/>
              <a:gd name="T8" fmla="*/ 2147483647 w 73"/>
              <a:gd name="T9" fmla="*/ 2147483647 h 68"/>
              <a:gd name="T10" fmla="*/ 2147483647 w 73"/>
              <a:gd name="T11" fmla="*/ 2147483647 h 68"/>
              <a:gd name="T12" fmla="*/ 2147483647 w 73"/>
              <a:gd name="T13" fmla="*/ 2147483647 h 68"/>
              <a:gd name="T14" fmla="*/ 2147483647 w 73"/>
              <a:gd name="T15" fmla="*/ 2147483647 h 68"/>
              <a:gd name="T16" fmla="*/ 2147483647 w 73"/>
              <a:gd name="T17" fmla="*/ 2147483647 h 68"/>
              <a:gd name="T18" fmla="*/ 2147483647 w 73"/>
              <a:gd name="T19" fmla="*/ 2147483647 h 68"/>
              <a:gd name="T20" fmla="*/ 2147483647 w 73"/>
              <a:gd name="T21" fmla="*/ 2147483647 h 68"/>
              <a:gd name="T22" fmla="*/ 2147483647 w 73"/>
              <a:gd name="T23" fmla="*/ 0 h 68"/>
              <a:gd name="T24" fmla="*/ 2147483647 w 73"/>
              <a:gd name="T25" fmla="*/ 2147483647 h 68"/>
              <a:gd name="T26" fmla="*/ 2147483647 w 73"/>
              <a:gd name="T27" fmla="*/ 2147483647 h 68"/>
              <a:gd name="T28" fmla="*/ 2147483647 w 73"/>
              <a:gd name="T29" fmla="*/ 2147483647 h 68"/>
              <a:gd name="T30" fmla="*/ 2147483647 w 73"/>
              <a:gd name="T31" fmla="*/ 2147483647 h 68"/>
              <a:gd name="T32" fmla="*/ 2147483647 w 73"/>
              <a:gd name="T33" fmla="*/ 2147483647 h 68"/>
              <a:gd name="T34" fmla="*/ 2147483647 w 73"/>
              <a:gd name="T35" fmla="*/ 2147483647 h 68"/>
              <a:gd name="T36" fmla="*/ 2147483647 w 73"/>
              <a:gd name="T37" fmla="*/ 2147483647 h 68"/>
              <a:gd name="T38" fmla="*/ 2147483647 w 73"/>
              <a:gd name="T39" fmla="*/ 2147483647 h 68"/>
              <a:gd name="T40" fmla="*/ 2147483647 w 73"/>
              <a:gd name="T41" fmla="*/ 2147483647 h 68"/>
              <a:gd name="T42" fmla="*/ 2147483647 w 73"/>
              <a:gd name="T43" fmla="*/ 2147483647 h 68"/>
              <a:gd name="T44" fmla="*/ 2147483647 w 73"/>
              <a:gd name="T45" fmla="*/ 2147483647 h 68"/>
              <a:gd name="T46" fmla="*/ 2147483647 w 73"/>
              <a:gd name="T47" fmla="*/ 2147483647 h 68"/>
              <a:gd name="T48" fmla="*/ 2147483647 w 73"/>
              <a:gd name="T49" fmla="*/ 2147483647 h 68"/>
              <a:gd name="T50" fmla="*/ 2147483647 w 73"/>
              <a:gd name="T51" fmla="*/ 2147483647 h 68"/>
              <a:gd name="T52" fmla="*/ 2147483647 w 73"/>
              <a:gd name="T53" fmla="*/ 2147483647 h 68"/>
              <a:gd name="T54" fmla="*/ 2147483647 w 73"/>
              <a:gd name="T55" fmla="*/ 2147483647 h 68"/>
              <a:gd name="T56" fmla="*/ 2147483647 w 73"/>
              <a:gd name="T57" fmla="*/ 2147483647 h 68"/>
              <a:gd name="T58" fmla="*/ 2147483647 w 73"/>
              <a:gd name="T59" fmla="*/ 0 h 68"/>
              <a:gd name="T60" fmla="*/ 2147483647 w 73"/>
              <a:gd name="T61" fmla="*/ 2147483647 h 68"/>
              <a:gd name="T62" fmla="*/ 2147483647 w 73"/>
              <a:gd name="T63" fmla="*/ 2147483647 h 68"/>
              <a:gd name="T64" fmla="*/ 2147483647 w 73"/>
              <a:gd name="T65" fmla="*/ 2147483647 h 68"/>
              <a:gd name="T66" fmla="*/ 2147483647 w 73"/>
              <a:gd name="T67" fmla="*/ 2147483647 h 68"/>
              <a:gd name="T68" fmla="*/ 2147483647 w 73"/>
              <a:gd name="T69" fmla="*/ 2147483647 h 68"/>
              <a:gd name="T70" fmla="*/ 2147483647 w 73"/>
              <a:gd name="T71" fmla="*/ 2147483647 h 68"/>
              <a:gd name="T72" fmla="*/ 2147483647 w 73"/>
              <a:gd name="T73" fmla="*/ 2147483647 h 68"/>
              <a:gd name="T74" fmla="*/ 2147483647 w 73"/>
              <a:gd name="T75" fmla="*/ 2147483647 h 68"/>
              <a:gd name="T76" fmla="*/ 2147483647 w 73"/>
              <a:gd name="T77" fmla="*/ 2147483647 h 68"/>
              <a:gd name="T78" fmla="*/ 2147483647 w 73"/>
              <a:gd name="T79" fmla="*/ 2147483647 h 68"/>
              <a:gd name="T80" fmla="*/ 2147483647 w 73"/>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5">
              <a:lumMod val="50000"/>
            </a:schemeClr>
          </a:solidFill>
          <a:ln>
            <a:noFill/>
          </a:ln>
          <a:extLst/>
        </p:spPr>
        <p:txBody>
          <a:bodyPr lIns="94912" tIns="47456" rIns="94912" bIns="47456"/>
          <a:lstStyle/>
          <a:p>
            <a:endParaRPr lang="zh-CN" altLang="en-US">
              <a:solidFill>
                <a:prstClr val="black"/>
              </a:solidFill>
            </a:endParaRPr>
          </a:p>
        </p:txBody>
      </p:sp>
      <p:sp>
        <p:nvSpPr>
          <p:cNvPr id="61" name="Rounded Rectangle 5">
            <a:extLst>
              <a:ext uri="{FF2B5EF4-FFF2-40B4-BE49-F238E27FC236}">
                <a16:creationId xmlns="" xmlns:a16="http://schemas.microsoft.com/office/drawing/2014/main" id="{50B2C443-F06F-4188-A010-A1A2F8A3C83C}"/>
              </a:ext>
            </a:extLst>
          </p:cNvPr>
          <p:cNvSpPr>
            <a:spLocks noChangeArrowheads="1"/>
          </p:cNvSpPr>
          <p:nvPr/>
        </p:nvSpPr>
        <p:spPr bwMode="auto">
          <a:xfrm>
            <a:off x="8102057" y="2444444"/>
            <a:ext cx="2160000" cy="864000"/>
          </a:xfrm>
          <a:prstGeom prst="roundRect">
            <a:avLst>
              <a:gd name="adj" fmla="val 5755"/>
            </a:avLst>
          </a:prstGeom>
          <a:solidFill>
            <a:schemeClr val="accent5">
              <a:lumMod val="50000"/>
            </a:schemeClr>
          </a:solidFill>
          <a:ln>
            <a:noFill/>
          </a:ln>
          <a:extLst/>
        </p:spPr>
        <p:txBody>
          <a:bodyPr lIns="71323" tIns="35662" rIns="71323" bIns="35662" anchor="ctr"/>
          <a:lstStyle/>
          <a:p>
            <a:pPr algn="ctr" defTabSz="949738"/>
            <a:endParaRPr lang="en-US" altLang="zh-CN" sz="2400" dirty="0">
              <a:solidFill>
                <a:srgbClr val="FFFFFF"/>
              </a:solidFill>
              <a:ea typeface="微软雅黑" pitchFamily="34" charset="-122"/>
              <a:sym typeface="Arial" pitchFamily="34" charset="0"/>
            </a:endParaRPr>
          </a:p>
        </p:txBody>
      </p:sp>
      <p:cxnSp>
        <p:nvCxnSpPr>
          <p:cNvPr id="62" name="Straight Connector 24">
            <a:extLst>
              <a:ext uri="{FF2B5EF4-FFF2-40B4-BE49-F238E27FC236}">
                <a16:creationId xmlns="" xmlns:a16="http://schemas.microsoft.com/office/drawing/2014/main" id="{3A1563EF-ED7A-4C94-9B4D-0D245C0F1F26}"/>
              </a:ext>
            </a:extLst>
          </p:cNvPr>
          <p:cNvCxnSpPr>
            <a:cxnSpLocks noChangeShapeType="1"/>
          </p:cNvCxnSpPr>
          <p:nvPr/>
        </p:nvCxnSpPr>
        <p:spPr bwMode="auto">
          <a:xfrm flipV="1">
            <a:off x="8102057" y="3542775"/>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63" name="Isosceles Triangle 27">
            <a:extLst>
              <a:ext uri="{FF2B5EF4-FFF2-40B4-BE49-F238E27FC236}">
                <a16:creationId xmlns="" xmlns:a16="http://schemas.microsoft.com/office/drawing/2014/main" id="{9EFE044C-CD8F-4831-98FC-132087449C7B}"/>
              </a:ext>
            </a:extLst>
          </p:cNvPr>
          <p:cNvSpPr>
            <a:spLocks noChangeArrowheads="1"/>
          </p:cNvSpPr>
          <p:nvPr/>
        </p:nvSpPr>
        <p:spPr bwMode="auto">
          <a:xfrm flipV="1">
            <a:off x="9113195" y="3550382"/>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64" name="TextBox 13">
            <a:extLst>
              <a:ext uri="{FF2B5EF4-FFF2-40B4-BE49-F238E27FC236}">
                <a16:creationId xmlns="" xmlns:a16="http://schemas.microsoft.com/office/drawing/2014/main" id="{22CC5C4D-9F56-4499-ADCB-856B6AF128DC}"/>
              </a:ext>
            </a:extLst>
          </p:cNvPr>
          <p:cNvSpPr txBox="1">
            <a:spLocks noChangeArrowheads="1"/>
          </p:cNvSpPr>
          <p:nvPr/>
        </p:nvSpPr>
        <p:spPr bwMode="auto">
          <a:xfrm>
            <a:off x="9426839" y="2695498"/>
            <a:ext cx="706040" cy="369332"/>
          </a:xfrm>
          <a:prstGeom prst="rect">
            <a:avLst/>
          </a:prstGeom>
          <a:solidFill>
            <a:schemeClr val="accent5">
              <a:lumMod val="50000"/>
            </a:schemeClr>
          </a:solidFill>
          <a:ln>
            <a:noFill/>
          </a:ln>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2400" b="1" dirty="0" smtClean="0">
                <a:solidFill>
                  <a:schemeClr val="bg1"/>
                </a:solidFill>
                <a:latin typeface="Arial" pitchFamily="34" charset="0"/>
                <a:ea typeface="微软雅黑" pitchFamily="34" charset="-122"/>
                <a:sym typeface="Arial" pitchFamily="34" charset="0"/>
              </a:rPr>
              <a:t>学生</a:t>
            </a:r>
            <a:endParaRPr lang="en-US" sz="2400" b="1" dirty="0">
              <a:solidFill>
                <a:schemeClr val="bg1"/>
              </a:solidFill>
              <a:latin typeface="Arial" pitchFamily="34" charset="0"/>
              <a:ea typeface="微软雅黑" pitchFamily="34" charset="-122"/>
              <a:sym typeface="Arial" pitchFamily="34" charset="0"/>
            </a:endParaRPr>
          </a:p>
        </p:txBody>
      </p:sp>
      <p:cxnSp>
        <p:nvCxnSpPr>
          <p:cNvPr id="65" name="Straight Connector 24">
            <a:extLst>
              <a:ext uri="{FF2B5EF4-FFF2-40B4-BE49-F238E27FC236}">
                <a16:creationId xmlns="" xmlns:a16="http://schemas.microsoft.com/office/drawing/2014/main" id="{3A1563EF-ED7A-4C94-9B4D-0D245C0F1F26}"/>
              </a:ext>
            </a:extLst>
          </p:cNvPr>
          <p:cNvCxnSpPr>
            <a:cxnSpLocks noChangeShapeType="1"/>
          </p:cNvCxnSpPr>
          <p:nvPr/>
        </p:nvCxnSpPr>
        <p:spPr bwMode="auto">
          <a:xfrm flipV="1">
            <a:off x="4728615" y="4210227"/>
            <a:ext cx="2346127" cy="0"/>
          </a:xfrm>
          <a:prstGeom prst="line">
            <a:avLst/>
          </a:prstGeom>
          <a:noFill/>
          <a:ln w="19050">
            <a:solidFill>
              <a:srgbClr val="1074BB"/>
            </a:solidFill>
            <a:round/>
            <a:headEnd/>
            <a:tailEnd/>
          </a:ln>
          <a:extLst>
            <a:ext uri="{909E8E84-426E-40DD-AFC4-6F175D3DCCD1}">
              <a14:hiddenFill xmlns:a14="http://schemas.microsoft.com/office/drawing/2010/main">
                <a:noFill/>
              </a14:hiddenFill>
            </a:ext>
          </a:extLst>
        </p:spPr>
      </p:cxnSp>
      <p:sp>
        <p:nvSpPr>
          <p:cNvPr id="66" name="Isosceles Triangle 27">
            <a:extLst>
              <a:ext uri="{FF2B5EF4-FFF2-40B4-BE49-F238E27FC236}">
                <a16:creationId xmlns="" xmlns:a16="http://schemas.microsoft.com/office/drawing/2014/main" id="{9EFE044C-CD8F-4831-98FC-132087449C7B}"/>
              </a:ext>
            </a:extLst>
          </p:cNvPr>
          <p:cNvSpPr>
            <a:spLocks noChangeArrowheads="1"/>
          </p:cNvSpPr>
          <p:nvPr/>
        </p:nvSpPr>
        <p:spPr bwMode="auto">
          <a:xfrm flipV="1">
            <a:off x="5739753" y="4217834"/>
            <a:ext cx="176213" cy="169333"/>
          </a:xfrm>
          <a:prstGeom prst="triangle">
            <a:avLst>
              <a:gd name="adj" fmla="val 50000"/>
            </a:avLst>
          </a:prstGeom>
          <a:solidFill>
            <a:schemeClr val="accent5">
              <a:lumMod val="50000"/>
            </a:schemeClr>
          </a:solidFill>
          <a:ln>
            <a:solidFill>
              <a:srgbClr val="1074BB"/>
            </a:solidFill>
          </a:ln>
          <a:extLst/>
        </p:spPr>
        <p:txBody>
          <a:bodyPr lIns="71323" tIns="35662" rIns="71323" bIns="35662" anchor="ctr"/>
          <a:lstStyle/>
          <a:p>
            <a:pPr algn="ctr" defTabSz="949738"/>
            <a:endParaRPr lang="en-US" altLang="zh-CN" sz="2400">
              <a:solidFill>
                <a:srgbClr val="015A92"/>
              </a:solidFill>
              <a:ea typeface="微软雅黑" pitchFamily="34" charset="-122"/>
              <a:sym typeface="Arial" pitchFamily="34" charset="0"/>
            </a:endParaRPr>
          </a:p>
        </p:txBody>
      </p:sp>
      <p:sp>
        <p:nvSpPr>
          <p:cNvPr id="67"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4868916" y="3349326"/>
            <a:ext cx="845018"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68"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8128132" y="2673643"/>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sp>
        <p:nvSpPr>
          <p:cNvPr id="69" name="TextBox 13">
            <a:extLst>
              <a:ext uri="{FF2B5EF4-FFF2-40B4-BE49-F238E27FC236}">
                <a16:creationId xmlns="" xmlns:a16="http://schemas.microsoft.com/office/drawing/2014/main" id="{97C4A4E6-B562-4EF1-8793-E1AA2B4AA9ED}"/>
              </a:ext>
            </a:extLst>
          </p:cNvPr>
          <p:cNvSpPr txBox="1">
            <a:spLocks noChangeArrowheads="1"/>
          </p:cNvSpPr>
          <p:nvPr/>
        </p:nvSpPr>
        <p:spPr bwMode="auto">
          <a:xfrm>
            <a:off x="1385827" y="2620258"/>
            <a:ext cx="1013222" cy="492443"/>
          </a:xfrm>
          <a:prstGeom prst="rect">
            <a:avLst/>
          </a:prstGeom>
          <a:solidFill>
            <a:schemeClr val="accent5">
              <a:lumMod val="50000"/>
            </a:schemeClr>
          </a:solidFill>
          <a:ln>
            <a:noFill/>
          </a:ln>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3200" b="1" dirty="0" smtClean="0">
                <a:solidFill>
                  <a:schemeClr val="bg1"/>
                </a:solidFill>
                <a:latin typeface="微软雅黑" panose="020B0503020204020204" pitchFamily="34" charset="-122"/>
                <a:ea typeface="微软雅黑" panose="020B0503020204020204" pitchFamily="34" charset="-122"/>
                <a:sym typeface="Arial" pitchFamily="34" charset="0"/>
              </a:rPr>
              <a:t>TO</a:t>
            </a:r>
            <a:endParaRPr lang="en-US" sz="3200" b="1" dirty="0">
              <a:solidFill>
                <a:schemeClr val="bg1"/>
              </a:solidFill>
              <a:latin typeface="微软雅黑" panose="020B0503020204020204" pitchFamily="34" charset="-122"/>
              <a:ea typeface="微软雅黑" panose="020B0503020204020204" pitchFamily="34" charset="-122"/>
              <a:sym typeface="Arial" pitchFamily="34" charset="0"/>
            </a:endParaRPr>
          </a:p>
        </p:txBody>
      </p:sp>
      <p:grpSp>
        <p:nvGrpSpPr>
          <p:cNvPr id="70" name="组合 69"/>
          <p:cNvGrpSpPr/>
          <p:nvPr/>
        </p:nvGrpSpPr>
        <p:grpSpPr>
          <a:xfrm>
            <a:off x="4848361" y="1684574"/>
            <a:ext cx="2130591" cy="1351299"/>
            <a:chOff x="5052708" y="3322071"/>
            <a:chExt cx="3968524" cy="3277000"/>
          </a:xfrm>
        </p:grpSpPr>
        <p:pic>
          <p:nvPicPr>
            <p:cNvPr id="71"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708" y="3322071"/>
              <a:ext cx="3968524" cy="3277000"/>
            </a:xfrm>
            <a:prstGeom prst="rect">
              <a:avLst/>
            </a:prstGeom>
          </p:spPr>
        </p:pic>
        <p:pic>
          <p:nvPicPr>
            <p:cNvPr id="7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938" y="3439831"/>
              <a:ext cx="3541301" cy="20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73" name="Straight Connector 17">
            <a:extLst>
              <a:ext uri="{FF2B5EF4-FFF2-40B4-BE49-F238E27FC236}">
                <a16:creationId xmlns="" xmlns:a16="http://schemas.microsoft.com/office/drawing/2014/main" id="{557C1528-E9D5-428A-B711-C2266A4256CD}"/>
              </a:ext>
            </a:extLst>
          </p:cNvPr>
          <p:cNvCxnSpPr>
            <a:cxnSpLocks noChangeShapeType="1"/>
          </p:cNvCxnSpPr>
          <p:nvPr/>
        </p:nvCxnSpPr>
        <p:spPr bwMode="auto">
          <a:xfrm flipV="1">
            <a:off x="5807174" y="3279208"/>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74" name="矩形 73"/>
          <p:cNvSpPr/>
          <p:nvPr/>
        </p:nvSpPr>
        <p:spPr>
          <a:xfrm>
            <a:off x="992715" y="3752232"/>
            <a:ext cx="3041054" cy="24929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资源和素材丰富，备课简单快捷，可最大化减轻教师</a:t>
            </a:r>
            <a:r>
              <a:rPr lang="zh-CN" altLang="en-US" sz="1200" dirty="0" smtClean="0">
                <a:latin typeface="微软雅黑" panose="020B0503020204020204" pitchFamily="34" charset="-122"/>
                <a:ea typeface="微软雅黑" panose="020B0503020204020204" pitchFamily="34" charset="-122"/>
              </a:rPr>
              <a:t>负担；          </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内容非富多样，交互性强，可营造轻松、高效的上课</a:t>
            </a:r>
            <a:r>
              <a:rPr lang="zh-CN" altLang="en-US" sz="1200" dirty="0" smtClean="0">
                <a:latin typeface="微软雅黑" panose="020B0503020204020204" pitchFamily="34" charset="-122"/>
                <a:ea typeface="微软雅黑" panose="020B0503020204020204" pitchFamily="34" charset="-122"/>
              </a:rPr>
              <a:t>氛围；</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过程管理智能化，可帮助教师轻易掌控教学</a:t>
            </a:r>
            <a:r>
              <a:rPr lang="zh-CN" altLang="en-US" sz="1200" dirty="0" smtClean="0">
                <a:latin typeface="微软雅黑" panose="020B0503020204020204" pitchFamily="34" charset="-122"/>
                <a:ea typeface="微软雅黑" panose="020B0503020204020204" pitchFamily="34" charset="-122"/>
              </a:rPr>
              <a:t>节奏；</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效果可跟踪、可实时调整，可帮助教师实时掌握学生</a:t>
            </a:r>
            <a:r>
              <a:rPr lang="zh-CN" altLang="en-US" sz="1200" dirty="0" smtClean="0">
                <a:latin typeface="微软雅黑" panose="020B0503020204020204" pitchFamily="34" charset="-122"/>
                <a:ea typeface="微软雅黑" panose="020B0503020204020204" pitchFamily="34" charset="-122"/>
              </a:rPr>
              <a:t>情况。</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75" name="矩形 74"/>
          <p:cNvSpPr/>
          <p:nvPr/>
        </p:nvSpPr>
        <p:spPr>
          <a:xfrm>
            <a:off x="7946619" y="3882307"/>
            <a:ext cx="3016147" cy="17216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形式丰富多样，互动性强、可进一步激发学生学习</a:t>
            </a:r>
            <a:r>
              <a:rPr lang="zh-CN" altLang="en-US" sz="1200" dirty="0" smtClean="0">
                <a:latin typeface="微软雅黑" panose="020B0503020204020204" pitchFamily="34" charset="-122"/>
                <a:ea typeface="微软雅黑" panose="020B0503020204020204" pitchFamily="34" charset="-122"/>
              </a:rPr>
              <a:t>热情；</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内容紧跟前沿科学技术（</a:t>
            </a:r>
            <a:r>
              <a:rPr lang="en-US" altLang="zh-CN" sz="1200" dirty="0">
                <a:latin typeface="微软雅黑" panose="020B0503020204020204" pitchFamily="34" charset="-122"/>
                <a:ea typeface="微软雅黑" panose="020B0503020204020204" pitchFamily="34" charset="-122"/>
              </a:rPr>
              <a:t>VR</a:t>
            </a:r>
            <a:r>
              <a:rPr lang="zh-CN" altLang="en-US" sz="1200" dirty="0">
                <a:latin typeface="微软雅黑" panose="020B0503020204020204" pitchFamily="34" charset="-122"/>
                <a:ea typeface="微软雅黑" panose="020B0503020204020204" pitchFamily="34" charset="-122"/>
              </a:rPr>
              <a:t>、机器人），可增加学生</a:t>
            </a:r>
            <a:r>
              <a:rPr lang="zh-CN" altLang="en-US" sz="1200" dirty="0" smtClean="0">
                <a:latin typeface="微软雅黑" panose="020B0503020204020204" pitchFamily="34" charset="-122"/>
                <a:ea typeface="微软雅黑" panose="020B0503020204020204" pitchFamily="34" charset="-122"/>
              </a:rPr>
              <a:t>创造力；</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学生</a:t>
            </a:r>
            <a:r>
              <a:rPr lang="zh-CN" altLang="en-US" sz="1200" dirty="0">
                <a:latin typeface="微软雅黑" panose="020B0503020204020204" pitchFamily="34" charset="-122"/>
                <a:ea typeface="微软雅黑" panose="020B0503020204020204" pitchFamily="34" charset="-122"/>
              </a:rPr>
              <a:t>可随时随地的预习、复习、测试等，可增强学生学习</a:t>
            </a:r>
            <a:r>
              <a:rPr lang="zh-CN" altLang="en-US" sz="1200" dirty="0" smtClean="0">
                <a:latin typeface="微软雅黑" panose="020B0503020204020204" pitchFamily="34" charset="-122"/>
                <a:ea typeface="微软雅黑" panose="020B0503020204020204" pitchFamily="34" charset="-122"/>
              </a:rPr>
              <a:t>积极性。</a:t>
            </a:r>
            <a:endParaRPr lang="zh-CN" altLang="en-US" sz="1200" dirty="0">
              <a:latin typeface="微软雅黑" panose="020B0503020204020204" pitchFamily="34" charset="-122"/>
              <a:ea typeface="微软雅黑" panose="020B0503020204020204" pitchFamily="34" charset="-122"/>
            </a:endParaRPr>
          </a:p>
        </p:txBody>
      </p:sp>
      <p:sp>
        <p:nvSpPr>
          <p:cNvPr id="76" name="矩形 75"/>
          <p:cNvSpPr/>
          <p:nvPr/>
        </p:nvSpPr>
        <p:spPr>
          <a:xfrm>
            <a:off x="4367014" y="4437112"/>
            <a:ext cx="3358330" cy="172169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质量可实时监测、诊断与评价，全面提升学校教学</a:t>
            </a:r>
            <a:r>
              <a:rPr lang="zh-CN" altLang="en-US" sz="1200" dirty="0" smtClean="0">
                <a:latin typeface="微软雅黑" panose="020B0503020204020204" pitchFamily="34" charset="-122"/>
                <a:ea typeface="微软雅黑" panose="020B0503020204020204" pitchFamily="34" charset="-122"/>
              </a:rPr>
              <a:t>质量；</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优质</a:t>
            </a:r>
            <a:r>
              <a:rPr lang="zh-CN" altLang="en-US" sz="1200" dirty="0">
                <a:latin typeface="微软雅黑" panose="020B0503020204020204" pitchFamily="34" charset="-122"/>
                <a:ea typeface="微软雅黑" panose="020B0503020204020204" pitchFamily="34" charset="-122"/>
              </a:rPr>
              <a:t>资源可快速开发、分享与传播，着力打造学校核心</a:t>
            </a:r>
            <a:r>
              <a:rPr lang="zh-CN" altLang="en-US" sz="1200" dirty="0" smtClean="0">
                <a:latin typeface="微软雅黑" panose="020B0503020204020204" pitchFamily="34" charset="-122"/>
                <a:ea typeface="微软雅黑" panose="020B0503020204020204" pitchFamily="34" charset="-122"/>
              </a:rPr>
              <a:t>竞争力；</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smtClean="0">
                <a:latin typeface="微软雅黑" panose="020B0503020204020204" pitchFamily="34" charset="-122"/>
                <a:ea typeface="微软雅黑" panose="020B0503020204020204" pitchFamily="34" charset="-122"/>
              </a:rPr>
              <a:t>教学</a:t>
            </a:r>
            <a:r>
              <a:rPr lang="zh-CN" altLang="en-US" sz="1200" dirty="0">
                <a:latin typeface="微软雅黑" panose="020B0503020204020204" pitchFamily="34" charset="-122"/>
                <a:ea typeface="微软雅黑" panose="020B0503020204020204" pitchFamily="34" charset="-122"/>
              </a:rPr>
              <a:t>资源管理系统化、智能化，助力构建职教教学资源</a:t>
            </a:r>
            <a:r>
              <a:rPr lang="zh-CN" altLang="en-US" sz="1200" dirty="0" smtClean="0">
                <a:latin typeface="微软雅黑" panose="020B0503020204020204" pitchFamily="34" charset="-122"/>
                <a:ea typeface="微软雅黑" panose="020B0503020204020204" pitchFamily="34" charset="-122"/>
              </a:rPr>
              <a:t>体系。</a:t>
            </a:r>
            <a:endParaRPr lang="zh-CN" altLang="en-US" sz="1200" dirty="0">
              <a:latin typeface="微软雅黑" panose="020B0503020204020204" pitchFamily="34" charset="-122"/>
              <a:ea typeface="微软雅黑" panose="020B0503020204020204" pitchFamily="34" charset="-122"/>
            </a:endParaRPr>
          </a:p>
        </p:txBody>
      </p:sp>
      <p:cxnSp>
        <p:nvCxnSpPr>
          <p:cNvPr id="77" name="Straight Connector 17">
            <a:extLst>
              <a:ext uri="{FF2B5EF4-FFF2-40B4-BE49-F238E27FC236}">
                <a16:creationId xmlns="" xmlns:a16="http://schemas.microsoft.com/office/drawing/2014/main" id="{557C1528-E9D5-428A-B711-C2266A4256CD}"/>
              </a:ext>
            </a:extLst>
          </p:cNvPr>
          <p:cNvCxnSpPr>
            <a:cxnSpLocks noChangeShapeType="1"/>
          </p:cNvCxnSpPr>
          <p:nvPr/>
        </p:nvCxnSpPr>
        <p:spPr bwMode="auto">
          <a:xfrm flipV="1">
            <a:off x="9208612" y="2544966"/>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cxnSp>
        <p:nvCxnSpPr>
          <p:cNvPr id="78" name="Straight Connector 17">
            <a:extLst>
              <a:ext uri="{FF2B5EF4-FFF2-40B4-BE49-F238E27FC236}">
                <a16:creationId xmlns="" xmlns:a16="http://schemas.microsoft.com/office/drawing/2014/main" id="{557C1528-E9D5-428A-B711-C2266A4256CD}"/>
              </a:ext>
            </a:extLst>
          </p:cNvPr>
          <p:cNvCxnSpPr>
            <a:cxnSpLocks noChangeShapeType="1"/>
          </p:cNvCxnSpPr>
          <p:nvPr/>
        </p:nvCxnSpPr>
        <p:spPr bwMode="auto">
          <a:xfrm flipV="1">
            <a:off x="2417637" y="2553305"/>
            <a:ext cx="0" cy="684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cxnSp>
      <p:sp>
        <p:nvSpPr>
          <p:cNvPr id="2" name="矩形 1"/>
          <p:cNvSpPr/>
          <p:nvPr/>
        </p:nvSpPr>
        <p:spPr>
          <a:xfrm>
            <a:off x="5051534" y="913598"/>
            <a:ext cx="4570482" cy="458908"/>
          </a:xfrm>
          <a:prstGeom prst="rect">
            <a:avLst/>
          </a:prstGeom>
        </p:spPr>
        <p:txBody>
          <a:bodyPr wrap="none">
            <a:spAutoFit/>
          </a:bodyPr>
          <a:lstStyle/>
          <a:p>
            <a:pPr defTabSz="1086994">
              <a:lnSpc>
                <a:spcPct val="150000"/>
              </a:lnSpc>
            </a:pPr>
            <a:r>
              <a:rPr lang="zh-CN" altLang="zh-CN" b="1" kern="0" dirty="0">
                <a:solidFill>
                  <a:schemeClr val="accent1">
                    <a:lumMod val="50000"/>
                  </a:schemeClr>
                </a:solidFill>
                <a:latin typeface="微软雅黑" panose="020B0503020204020204" pitchFamily="34" charset="-122"/>
                <a:ea typeface="微软雅黑" panose="020B0503020204020204" pitchFamily="34" charset="-122"/>
                <a:cs typeface="宋体"/>
              </a:rPr>
              <a:t>全方位融入教学过程，一站式解决教学难题</a:t>
            </a:r>
            <a:endParaRPr lang="en-US" altLang="zh-CN" b="1" kern="0" dirty="0">
              <a:solidFill>
                <a:schemeClr val="accent1">
                  <a:lumMod val="50000"/>
                </a:schemeClr>
              </a:solidFill>
              <a:latin typeface="微软雅黑" panose="020B0503020204020204" pitchFamily="34" charset="-122"/>
              <a:ea typeface="微软雅黑" panose="020B0503020204020204" pitchFamily="34" charset="-122"/>
              <a:cs typeface="宋体"/>
            </a:endParaRPr>
          </a:p>
        </p:txBody>
      </p:sp>
      <p:cxnSp>
        <p:nvCxnSpPr>
          <p:cNvPr id="42" name="直接连接符 41"/>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9629" y="588337"/>
            <a:ext cx="3723863"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5. </a:t>
            </a:r>
            <a:r>
              <a:rPr lang="zh-CN" altLang="en-US" b="1" dirty="0" smtClean="0">
                <a:solidFill>
                  <a:srgbClr val="C00000"/>
                </a:solidFill>
                <a:latin typeface="微软雅黑" pitchFamily="34" charset="-122"/>
                <a:ea typeface="微软雅黑" pitchFamily="34" charset="-122"/>
              </a:rPr>
              <a:t>赛</a:t>
            </a:r>
            <a:r>
              <a:rPr lang="zh-CN" altLang="en-US" b="1" dirty="0">
                <a:solidFill>
                  <a:srgbClr val="C00000"/>
                </a:solidFill>
                <a:latin typeface="微软雅黑" pitchFamily="34" charset="-122"/>
                <a:ea typeface="微软雅黑" pitchFamily="34" charset="-122"/>
              </a:rPr>
              <a:t>名师</a:t>
            </a:r>
            <a:r>
              <a:rPr lang="zh-CN" altLang="en-US" b="1" dirty="0" smtClean="0">
                <a:solidFill>
                  <a:srgbClr val="C00000"/>
                </a:solidFill>
                <a:latin typeface="微软雅黑" pitchFamily="34" charset="-122"/>
                <a:ea typeface="微软雅黑" pitchFamily="34" charset="-122"/>
              </a:rPr>
              <a:t>平台</a:t>
            </a:r>
            <a:r>
              <a:rPr lang="en-US" altLang="zh-CN" b="1" dirty="0" smtClean="0">
                <a:solidFill>
                  <a:srgbClr val="C00000"/>
                </a:solidFill>
                <a:latin typeface="微软雅黑" pitchFamily="34" charset="-122"/>
                <a:ea typeface="微软雅黑" pitchFamily="34" charset="-122"/>
              </a:rPr>
              <a:t>+</a:t>
            </a:r>
            <a:r>
              <a:rPr lang="zh-CN" altLang="en-US" b="1" dirty="0" smtClean="0">
                <a:solidFill>
                  <a:srgbClr val="C00000"/>
                </a:solidFill>
                <a:latin typeface="微软雅黑" pitchFamily="34" charset="-122"/>
                <a:ea typeface="微软雅黑" pitchFamily="34" charset="-122"/>
              </a:rPr>
              <a:t>课程资源建设</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52369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23</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169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97276" y="1547936"/>
            <a:ext cx="10381133" cy="787523"/>
          </a:xfrm>
          <a:prstGeom prst="rect">
            <a:avLst/>
          </a:prstGeom>
        </p:spPr>
        <p:txBody>
          <a:bodyPr wrap="square">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国泰安全新开发碎片化知识点“</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赛名师课程</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”，打造线上名师专业教学，提升线下师资教学水平，实现线上线下课程融会贯通，真正做到名师课程的普及与推广。</a:t>
            </a:r>
          </a:p>
        </p:txBody>
      </p:sp>
      <p:sp>
        <p:nvSpPr>
          <p:cNvPr id="16" name="MH_Other_1"/>
          <p:cNvSpPr/>
          <p:nvPr>
            <p:custDataLst>
              <p:tags r:id="rId1"/>
            </p:custDataLst>
          </p:nvPr>
        </p:nvSpPr>
        <p:spPr>
          <a:xfrm rot="9257143">
            <a:off x="5903385" y="5426076"/>
            <a:ext cx="1720849" cy="365125"/>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a:p>
        </p:txBody>
      </p:sp>
      <p:sp>
        <p:nvSpPr>
          <p:cNvPr id="17" name="MH_Other_2"/>
          <p:cNvSpPr/>
          <p:nvPr>
            <p:custDataLst>
              <p:tags r:id="rId2"/>
            </p:custDataLst>
          </p:nvPr>
        </p:nvSpPr>
        <p:spPr>
          <a:xfrm rot="12342857">
            <a:off x="4567767" y="5426076"/>
            <a:ext cx="1720851" cy="365125"/>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a:p>
        </p:txBody>
      </p:sp>
      <p:sp>
        <p:nvSpPr>
          <p:cNvPr id="18" name="MH_Other_3"/>
          <p:cNvSpPr/>
          <p:nvPr>
            <p:custDataLst>
              <p:tags r:id="rId3"/>
            </p:custDataLst>
          </p:nvPr>
        </p:nvSpPr>
        <p:spPr>
          <a:xfrm rot="15428571">
            <a:off x="3949966" y="4581790"/>
            <a:ext cx="1290637" cy="486833"/>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19" name="MH_Other_4"/>
          <p:cNvSpPr/>
          <p:nvPr>
            <p:custDataLst>
              <p:tags r:id="rId4"/>
            </p:custDataLst>
          </p:nvPr>
        </p:nvSpPr>
        <p:spPr>
          <a:xfrm rot="18514286">
            <a:off x="4247092" y="3604684"/>
            <a:ext cx="1289050" cy="486833"/>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solidFill>
                <a:srgbClr val="003399"/>
              </a:solidFill>
            </a:endParaRPr>
          </a:p>
        </p:txBody>
      </p:sp>
      <p:sp>
        <p:nvSpPr>
          <p:cNvPr id="20" name="MH_Other_5"/>
          <p:cNvSpPr/>
          <p:nvPr>
            <p:custDataLst>
              <p:tags r:id="rId5"/>
            </p:custDataLst>
          </p:nvPr>
        </p:nvSpPr>
        <p:spPr>
          <a:xfrm>
            <a:off x="5236634" y="3230564"/>
            <a:ext cx="1718733" cy="365125"/>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a:p>
        </p:txBody>
      </p:sp>
      <p:sp>
        <p:nvSpPr>
          <p:cNvPr id="21" name="MH_Other_6"/>
          <p:cNvSpPr/>
          <p:nvPr>
            <p:custDataLst>
              <p:tags r:id="rId6"/>
            </p:custDataLst>
          </p:nvPr>
        </p:nvSpPr>
        <p:spPr>
          <a:xfrm rot="3085714">
            <a:off x="6655859" y="3604684"/>
            <a:ext cx="1289050" cy="486833"/>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22" name="MH_Other_7"/>
          <p:cNvSpPr/>
          <p:nvPr>
            <p:custDataLst>
              <p:tags r:id="rId7"/>
            </p:custDataLst>
          </p:nvPr>
        </p:nvSpPr>
        <p:spPr>
          <a:xfrm rot="6171428">
            <a:off x="6951399" y="4581790"/>
            <a:ext cx="1290637" cy="486833"/>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23" name="MH_Title_1"/>
          <p:cNvSpPr>
            <a:spLocks noChangeArrowheads="1"/>
          </p:cNvSpPr>
          <p:nvPr>
            <p:custDataLst>
              <p:tags r:id="rId8"/>
            </p:custDataLst>
          </p:nvPr>
        </p:nvSpPr>
        <p:spPr bwMode="auto">
          <a:xfrm>
            <a:off x="5139267" y="3998913"/>
            <a:ext cx="193251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dirty="0" smtClean="0">
                <a:solidFill>
                  <a:srgbClr val="C00000"/>
                </a:solidFill>
                <a:latin typeface="微软雅黑" panose="020B0503020204020204" pitchFamily="34" charset="-122"/>
              </a:rPr>
              <a:t>教学资源</a:t>
            </a:r>
          </a:p>
        </p:txBody>
      </p:sp>
      <p:sp>
        <p:nvSpPr>
          <p:cNvPr id="24" name="MH_SubTitle_1"/>
          <p:cNvSpPr/>
          <p:nvPr>
            <p:custDataLst>
              <p:tags r:id="rId9"/>
            </p:custDataLst>
          </p:nvPr>
        </p:nvSpPr>
        <p:spPr>
          <a:xfrm>
            <a:off x="4518906" y="2613466"/>
            <a:ext cx="3173237" cy="338137"/>
          </a:xfrm>
          <a:prstGeom prst="rect">
            <a:avLst/>
          </a:prstGeom>
        </p:spPr>
        <p:txBody>
          <a:bodyPr>
            <a:noAutofit/>
          </a:bodyPr>
          <a:lstStyle/>
          <a:p>
            <a:pPr>
              <a:lnSpc>
                <a:spcPct val="13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混合动力汽车结构原理与检修</a:t>
            </a:r>
          </a:p>
        </p:txBody>
      </p:sp>
      <p:sp>
        <p:nvSpPr>
          <p:cNvPr id="25" name="MH_SubTitle_2"/>
          <p:cNvSpPr/>
          <p:nvPr>
            <p:custDataLst>
              <p:tags r:id="rId10"/>
            </p:custDataLst>
          </p:nvPr>
        </p:nvSpPr>
        <p:spPr>
          <a:xfrm>
            <a:off x="7977628" y="3429000"/>
            <a:ext cx="2781301" cy="338138"/>
          </a:xfrm>
          <a:prstGeom prst="rect">
            <a:avLst/>
          </a:prstGeom>
        </p:spPr>
        <p:txBody>
          <a:bodyPr>
            <a:noAutofit/>
          </a:bodyPr>
          <a:lstStyle/>
          <a:p>
            <a:pPr>
              <a:lnSpc>
                <a:spcPct val="13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新能源汽车结构与检修</a:t>
            </a:r>
          </a:p>
        </p:txBody>
      </p:sp>
      <p:sp>
        <p:nvSpPr>
          <p:cNvPr id="29" name="MH_SubTitle_3"/>
          <p:cNvSpPr/>
          <p:nvPr>
            <p:custDataLst>
              <p:tags r:id="rId11"/>
            </p:custDataLst>
          </p:nvPr>
        </p:nvSpPr>
        <p:spPr>
          <a:xfrm>
            <a:off x="8133953" y="4770439"/>
            <a:ext cx="2434167" cy="338137"/>
          </a:xfrm>
          <a:prstGeom prst="rect">
            <a:avLst/>
          </a:prstGeom>
        </p:spPr>
        <p:txBody>
          <a:bodyPr>
            <a:noAutofit/>
          </a:bodyPr>
          <a:lstStyle/>
          <a:p>
            <a:pPr>
              <a:lnSpc>
                <a:spcPct val="13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新能源汽车技术</a:t>
            </a:r>
          </a:p>
        </p:txBody>
      </p:sp>
      <p:sp>
        <p:nvSpPr>
          <p:cNvPr id="38" name="MH_SubTitle_4"/>
          <p:cNvSpPr/>
          <p:nvPr>
            <p:custDataLst>
              <p:tags r:id="rId12"/>
            </p:custDataLst>
          </p:nvPr>
        </p:nvSpPr>
        <p:spPr>
          <a:xfrm>
            <a:off x="7066953" y="5808310"/>
            <a:ext cx="3492501" cy="338137"/>
          </a:xfrm>
          <a:prstGeom prst="rect">
            <a:avLst/>
          </a:prstGeom>
        </p:spPr>
        <p:txBody>
          <a:bodyPr>
            <a:noAutofit/>
          </a:bodyPr>
          <a:lstStyle/>
          <a:p>
            <a:pPr>
              <a:lnSpc>
                <a:spcPct val="13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动力电池及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BMS</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的检测与维修</a:t>
            </a:r>
          </a:p>
        </p:txBody>
      </p:sp>
      <p:sp>
        <p:nvSpPr>
          <p:cNvPr id="39" name="MH_SubTitle_5"/>
          <p:cNvSpPr/>
          <p:nvPr>
            <p:custDataLst>
              <p:tags r:id="rId13"/>
            </p:custDataLst>
          </p:nvPr>
        </p:nvSpPr>
        <p:spPr>
          <a:xfrm>
            <a:off x="2184401" y="5808310"/>
            <a:ext cx="3243791" cy="338137"/>
          </a:xfrm>
          <a:prstGeom prst="rect">
            <a:avLst/>
          </a:prstGeom>
        </p:spPr>
        <p:txBody>
          <a:bodyPr>
            <a:noAutofit/>
          </a:bodyPr>
          <a:lstStyle/>
          <a:p>
            <a:pPr>
              <a:lnSpc>
                <a:spcPct val="13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电池及管理系统的检测与维修</a:t>
            </a:r>
          </a:p>
        </p:txBody>
      </p:sp>
      <p:sp>
        <p:nvSpPr>
          <p:cNvPr id="41" name="MH_SubTitle_6"/>
          <p:cNvSpPr/>
          <p:nvPr>
            <p:custDataLst>
              <p:tags r:id="rId14"/>
            </p:custDataLst>
          </p:nvPr>
        </p:nvSpPr>
        <p:spPr>
          <a:xfrm>
            <a:off x="1097275" y="4770439"/>
            <a:ext cx="3188977" cy="338137"/>
          </a:xfrm>
          <a:prstGeom prst="rect">
            <a:avLst/>
          </a:prstGeom>
        </p:spPr>
        <p:txBody>
          <a:bodyPr>
            <a:noAutofit/>
          </a:bodyPr>
          <a:lstStyle/>
          <a:p>
            <a:pPr>
              <a:lnSpc>
                <a:spcPct val="140000"/>
              </a:lnSpc>
              <a:defRPr/>
            </a:pP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电机及控制系统的检测与维修</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MH_SubTitle_7"/>
          <p:cNvSpPr/>
          <p:nvPr>
            <p:custDataLst>
              <p:tags r:id="rId15"/>
            </p:custDataLst>
          </p:nvPr>
        </p:nvSpPr>
        <p:spPr>
          <a:xfrm>
            <a:off x="1376979" y="3429000"/>
            <a:ext cx="3243706" cy="338138"/>
          </a:xfrm>
          <a:prstGeom prst="rect">
            <a:avLst/>
          </a:prstGeom>
        </p:spPr>
        <p:txBody>
          <a:bodyPr>
            <a:noAutofit/>
          </a:bodyPr>
          <a:lstStyle/>
          <a:p>
            <a:pPr>
              <a:lnSpc>
                <a:spcPct val="130000"/>
              </a:lnSpc>
              <a:defRPr/>
            </a:pP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纯电动力汽车结构原理与检修</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209629" y="622627"/>
            <a:ext cx="3723863"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6. </a:t>
            </a:r>
            <a:r>
              <a:rPr lang="zh-CN" altLang="en-US" b="1" dirty="0" smtClean="0">
                <a:solidFill>
                  <a:srgbClr val="C00000"/>
                </a:solidFill>
                <a:latin typeface="微软雅黑" pitchFamily="34" charset="-122"/>
                <a:ea typeface="微软雅黑" pitchFamily="34" charset="-122"/>
              </a:rPr>
              <a:t>课程</a:t>
            </a:r>
            <a:r>
              <a:rPr lang="zh-CN" altLang="en-US" b="1" dirty="0" smtClean="0">
                <a:solidFill>
                  <a:srgbClr val="C00000"/>
                </a:solidFill>
                <a:latin typeface="微软雅黑" pitchFamily="34" charset="-122"/>
                <a:ea typeface="微软雅黑" pitchFamily="34" charset="-122"/>
              </a:rPr>
              <a:t>资源开发利用</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27172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80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357966" y="1661714"/>
            <a:ext cx="9221283" cy="4571739"/>
            <a:chOff x="862517" y="1409961"/>
            <a:chExt cx="7558993" cy="3488863"/>
          </a:xfrm>
        </p:grpSpPr>
        <p:grpSp>
          <p:nvGrpSpPr>
            <p:cNvPr id="39" name="组合 38"/>
            <p:cNvGrpSpPr/>
            <p:nvPr/>
          </p:nvGrpSpPr>
          <p:grpSpPr>
            <a:xfrm>
              <a:off x="862517" y="1409961"/>
              <a:ext cx="7558993" cy="3488863"/>
              <a:chOff x="1186399" y="1914645"/>
              <a:chExt cx="6697969" cy="3962627"/>
            </a:xfrm>
          </p:grpSpPr>
          <p:grpSp>
            <p:nvGrpSpPr>
              <p:cNvPr id="65" name="组合 64"/>
              <p:cNvGrpSpPr/>
              <p:nvPr/>
            </p:nvGrpSpPr>
            <p:grpSpPr>
              <a:xfrm>
                <a:off x="1186399" y="3701190"/>
                <a:ext cx="6697969" cy="2176082"/>
                <a:chOff x="1762463" y="3444842"/>
                <a:chExt cx="5689857" cy="2176082"/>
              </a:xfrm>
              <a:effectLst>
                <a:outerShdw blurRad="76200" dir="18900000" sy="23000" kx="-1200000" algn="bl" rotWithShape="0">
                  <a:prstClr val="black">
                    <a:alpha val="20000"/>
                  </a:prstClr>
                </a:outerShdw>
              </a:effectLst>
            </p:grpSpPr>
            <p:sp>
              <p:nvSpPr>
                <p:cNvPr id="77" name="椭圆 76"/>
                <p:cNvSpPr/>
                <p:nvPr/>
              </p:nvSpPr>
              <p:spPr>
                <a:xfrm>
                  <a:off x="1762463" y="3573016"/>
                  <a:ext cx="5688632" cy="2047908"/>
                </a:xfrm>
                <a:prstGeom prst="ellipse">
                  <a:avLst/>
                </a:prstGeom>
                <a:gradFill flip="none" rotWithShape="1">
                  <a:gsLst>
                    <a:gs pos="91000">
                      <a:sysClr val="window" lastClr="FFFFFF">
                        <a:lumMod val="75000"/>
                      </a:sysClr>
                    </a:gs>
                    <a:gs pos="0">
                      <a:srgbClr val="60A929">
                        <a:alpha val="0"/>
                      </a:srgbClr>
                    </a:gs>
                    <a:gs pos="69000">
                      <a:sysClr val="window" lastClr="FFFFFF">
                        <a:lumMod val="50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8" name="椭圆 77"/>
                <p:cNvSpPr/>
                <p:nvPr/>
              </p:nvSpPr>
              <p:spPr>
                <a:xfrm>
                  <a:off x="1763688" y="3444842"/>
                  <a:ext cx="5688632" cy="2047908"/>
                </a:xfrm>
                <a:prstGeom prst="ellipse">
                  <a:avLst/>
                </a:prstGeom>
                <a:gradFill flip="none" rotWithShape="1">
                  <a:gsLst>
                    <a:gs pos="3000">
                      <a:srgbClr val="60A929">
                        <a:alpha val="0"/>
                      </a:srgbClr>
                    </a:gs>
                    <a:gs pos="72000">
                      <a:sysClr val="window" lastClr="FFFFFF"/>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6" name="矩形 65"/>
              <p:cNvSpPr/>
              <p:nvPr/>
            </p:nvSpPr>
            <p:spPr>
              <a:xfrm>
                <a:off x="1619672" y="1914645"/>
                <a:ext cx="2520280" cy="2880320"/>
              </a:xfrm>
              <a:prstGeom prst="rect">
                <a:avLst/>
              </a:prstGeom>
              <a:gradFill flip="none" rotWithShape="1">
                <a:gsLst>
                  <a:gs pos="100000">
                    <a:srgbClr val="FFC000"/>
                  </a:gs>
                  <a:gs pos="7000">
                    <a:srgbClr val="FB4B05"/>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7" name="矩形 6"/>
              <p:cNvSpPr/>
              <p:nvPr/>
            </p:nvSpPr>
            <p:spPr>
              <a:xfrm>
                <a:off x="3509690"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矩形 67"/>
              <p:cNvSpPr/>
              <p:nvPr/>
            </p:nvSpPr>
            <p:spPr>
              <a:xfrm>
                <a:off x="4944727" y="1914645"/>
                <a:ext cx="2520280" cy="2880320"/>
              </a:xfrm>
              <a:prstGeom prst="rect">
                <a:avLst/>
              </a:prstGeom>
              <a:gradFill flip="none" rotWithShape="1">
                <a:gsLst>
                  <a:gs pos="100000">
                    <a:srgbClr val="F4EE00"/>
                  </a:gs>
                  <a:gs pos="20000">
                    <a:srgbClr val="DAA600"/>
                  </a:gs>
                </a:gsLst>
                <a:lin ang="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矩形 6"/>
              <p:cNvSpPr/>
              <p:nvPr/>
            </p:nvSpPr>
            <p:spPr>
              <a:xfrm flipH="1">
                <a:off x="4944727" y="1926220"/>
                <a:ext cx="653412" cy="3005082"/>
              </a:xfrm>
              <a:custGeom>
                <a:avLst/>
                <a:gdLst>
                  <a:gd name="connsiteX0" fmla="*/ 0 w 653412"/>
                  <a:gd name="connsiteY0" fmla="*/ 0 h 2880320"/>
                  <a:gd name="connsiteX1" fmla="*/ 653412 w 653412"/>
                  <a:gd name="connsiteY1" fmla="*/ 0 h 2880320"/>
                  <a:gd name="connsiteX2" fmla="*/ 653412 w 653412"/>
                  <a:gd name="connsiteY2" fmla="*/ 2880320 h 2880320"/>
                  <a:gd name="connsiteX3" fmla="*/ 0 w 653412"/>
                  <a:gd name="connsiteY3" fmla="*/ 2880320 h 2880320"/>
                  <a:gd name="connsiteX4" fmla="*/ 0 w 653412"/>
                  <a:gd name="connsiteY4" fmla="*/ 0 h 2880320"/>
                  <a:gd name="connsiteX0" fmla="*/ 0 w 653412"/>
                  <a:gd name="connsiteY0" fmla="*/ 196770 h 3077090"/>
                  <a:gd name="connsiteX1" fmla="*/ 641838 w 653412"/>
                  <a:gd name="connsiteY1" fmla="*/ 0 h 3077090"/>
                  <a:gd name="connsiteX2" fmla="*/ 653412 w 653412"/>
                  <a:gd name="connsiteY2" fmla="*/ 3077090 h 3077090"/>
                  <a:gd name="connsiteX3" fmla="*/ 0 w 653412"/>
                  <a:gd name="connsiteY3" fmla="*/ 3077090 h 3077090"/>
                  <a:gd name="connsiteX4" fmla="*/ 0 w 653412"/>
                  <a:gd name="connsiteY4" fmla="*/ 196770 h 30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12" h="3077090">
                    <a:moveTo>
                      <a:pt x="0" y="196770"/>
                    </a:moveTo>
                    <a:lnTo>
                      <a:pt x="641838" y="0"/>
                    </a:lnTo>
                    <a:lnTo>
                      <a:pt x="653412" y="3077090"/>
                    </a:lnTo>
                    <a:lnTo>
                      <a:pt x="0" y="3077090"/>
                    </a:lnTo>
                    <a:lnTo>
                      <a:pt x="0" y="19677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0" name="矩形 69"/>
              <p:cNvSpPr/>
              <p:nvPr/>
            </p:nvSpPr>
            <p:spPr>
              <a:xfrm>
                <a:off x="3491770" y="2132856"/>
                <a:ext cx="2111492" cy="2880320"/>
              </a:xfrm>
              <a:prstGeom prst="rect">
                <a:avLst/>
              </a:prstGeom>
              <a:gradFill flip="none" rotWithShape="1">
                <a:gsLst>
                  <a:gs pos="100000">
                    <a:srgbClr val="BED016"/>
                  </a:gs>
                  <a:gs pos="0">
                    <a:srgbClr val="8CA414"/>
                  </a:gs>
                </a:gsLst>
                <a:lin ang="10800000" scaled="1"/>
                <a:tileRect/>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71" name="直接连接符 70"/>
              <p:cNvCxnSpPr/>
              <p:nvPr/>
            </p:nvCxnSpPr>
            <p:spPr>
              <a:xfrm>
                <a:off x="1737518" y="2535482"/>
                <a:ext cx="1720492" cy="0"/>
              </a:xfrm>
              <a:prstGeom prst="line">
                <a:avLst/>
              </a:prstGeom>
              <a:noFill/>
              <a:ln w="19050" cap="flat" cmpd="sng" algn="ctr">
                <a:solidFill>
                  <a:sysClr val="window" lastClr="FFFFFF"/>
                </a:solidFill>
                <a:prstDash val="sysDash"/>
              </a:ln>
              <a:effectLst/>
            </p:spPr>
          </p:cxnSp>
          <p:sp>
            <p:nvSpPr>
              <p:cNvPr id="72" name="TextBox 71"/>
              <p:cNvSpPr txBox="1"/>
              <p:nvPr/>
            </p:nvSpPr>
            <p:spPr>
              <a:xfrm>
                <a:off x="1786838" y="2103434"/>
                <a:ext cx="1512168" cy="4194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案例</a:t>
                </a:r>
                <a:endParaRPr lang="zh-CN" altLang="en-US" sz="1800" b="1" kern="0" dirty="0">
                  <a:solidFill>
                    <a:sysClr val="window" lastClr="FFFFFF"/>
                  </a:solidFill>
                  <a:latin typeface="微软雅黑" pitchFamily="34" charset="-122"/>
                  <a:ea typeface="微软雅黑" pitchFamily="34" charset="-122"/>
                </a:endParaRPr>
              </a:p>
            </p:txBody>
          </p:sp>
          <p:cxnSp>
            <p:nvCxnSpPr>
              <p:cNvPr id="73" name="直接连接符 72"/>
              <p:cNvCxnSpPr/>
              <p:nvPr/>
            </p:nvCxnSpPr>
            <p:spPr>
              <a:xfrm>
                <a:off x="3791487" y="2754871"/>
                <a:ext cx="1512168" cy="0"/>
              </a:xfrm>
              <a:prstGeom prst="line">
                <a:avLst/>
              </a:prstGeom>
              <a:noFill/>
              <a:ln w="19050" cap="flat" cmpd="sng" algn="ctr">
                <a:solidFill>
                  <a:sysClr val="window" lastClr="FFFFFF"/>
                </a:solidFill>
                <a:prstDash val="sysDash"/>
              </a:ln>
              <a:effectLst/>
            </p:spPr>
          </p:cxnSp>
          <p:sp>
            <p:nvSpPr>
              <p:cNvPr id="74" name="TextBox 73"/>
              <p:cNvSpPr txBox="1"/>
              <p:nvPr/>
            </p:nvSpPr>
            <p:spPr>
              <a:xfrm>
                <a:off x="3839203" y="2322823"/>
                <a:ext cx="1464451" cy="4194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动画</a:t>
                </a:r>
                <a:endParaRPr lang="en-US" altLang="zh-CN" sz="1800" b="1" kern="0" dirty="0">
                  <a:solidFill>
                    <a:sysClr val="window" lastClr="FFFFFF"/>
                  </a:solidFill>
                  <a:latin typeface="微软雅黑" pitchFamily="34" charset="-122"/>
                  <a:ea typeface="微软雅黑" pitchFamily="34" charset="-122"/>
                </a:endParaRPr>
              </a:p>
            </p:txBody>
          </p:sp>
          <p:cxnSp>
            <p:nvCxnSpPr>
              <p:cNvPr id="75" name="直接连接符 74"/>
              <p:cNvCxnSpPr/>
              <p:nvPr/>
            </p:nvCxnSpPr>
            <p:spPr>
              <a:xfrm>
                <a:off x="5662816" y="2572789"/>
                <a:ext cx="1668638" cy="0"/>
              </a:xfrm>
              <a:prstGeom prst="line">
                <a:avLst/>
              </a:prstGeom>
              <a:noFill/>
              <a:ln w="19050" cap="flat" cmpd="sng" algn="ctr">
                <a:solidFill>
                  <a:sysClr val="window" lastClr="FFFFFF"/>
                </a:solidFill>
                <a:prstDash val="sysDash"/>
              </a:ln>
              <a:effectLst/>
            </p:spPr>
          </p:cxnSp>
          <p:sp>
            <p:nvSpPr>
              <p:cNvPr id="76" name="TextBox 75"/>
              <p:cNvSpPr txBox="1"/>
              <p:nvPr/>
            </p:nvSpPr>
            <p:spPr>
              <a:xfrm>
                <a:off x="5819286" y="2140742"/>
                <a:ext cx="1478306" cy="4194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ysClr val="window" lastClr="FFFFFF"/>
                    </a:solidFill>
                    <a:latin typeface="微软雅黑" pitchFamily="34" charset="-122"/>
                    <a:ea typeface="微软雅黑" pitchFamily="34" charset="-122"/>
                  </a:rPr>
                  <a:t>习题</a:t>
                </a:r>
                <a:endParaRPr lang="zh-CN" altLang="en-US" sz="1800" b="1" kern="0" dirty="0">
                  <a:solidFill>
                    <a:sysClr val="window" lastClr="FFFFFF"/>
                  </a:solidFill>
                  <a:latin typeface="微软雅黑" pitchFamily="34" charset="-122"/>
                  <a:ea typeface="微软雅黑" pitchFamily="34" charset="-122"/>
                </a:endParaRPr>
              </a:p>
            </p:txBody>
          </p:sp>
        </p:grpSp>
        <p:sp>
          <p:nvSpPr>
            <p:cNvPr id="41" name="MH_Title_1"/>
            <p:cNvSpPr txBox="1"/>
            <p:nvPr>
              <p:custDataLst>
                <p:tags r:id="rId1"/>
              </p:custDataLst>
            </p:nvPr>
          </p:nvSpPr>
          <p:spPr>
            <a:xfrm>
              <a:off x="2930669" y="4208013"/>
              <a:ext cx="3421062" cy="414073"/>
            </a:xfrm>
            <a:prstGeom prst="rect">
              <a:avLst/>
            </a:prstGeom>
            <a:noFill/>
            <a:scene3d>
              <a:camera prst="orthographicFront"/>
              <a:lightRig rig="threePt" dir="t"/>
            </a:scene3d>
            <a:sp3d>
              <a:bevelT/>
            </a:sp3d>
          </p:spPr>
          <p:txBody>
            <a:bodyPr anchor="ctr">
              <a:noAutofit/>
            </a:bodyPr>
            <a:lstStyle/>
            <a:p>
              <a:pPr algn="ctr" eaLnBrk="1" fontAlgn="auto" hangingPunct="1">
                <a:lnSpc>
                  <a:spcPct val="150000"/>
                </a:lnSpc>
                <a:spcBef>
                  <a:spcPts val="0"/>
                </a:spcBef>
                <a:spcAft>
                  <a:spcPts val="0"/>
                </a:spcAft>
                <a:defRPr/>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教学资源包</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749" y="2151983"/>
              <a:ext cx="1999394" cy="1589913"/>
            </a:xfrm>
            <a:prstGeom prst="rect">
              <a:avLst/>
            </a:prstGeom>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377" y="2101194"/>
              <a:ext cx="1995763" cy="1703837"/>
            </a:xfrm>
            <a:prstGeom prst="rect">
              <a:avLst/>
            </a:prstGeom>
          </p:spPr>
        </p:pic>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4467" y="2394564"/>
              <a:ext cx="2321958" cy="1551352"/>
            </a:xfrm>
            <a:prstGeom prst="rect">
              <a:avLst/>
            </a:prstGeom>
          </p:spPr>
        </p:pic>
      </p:grpSp>
      <p:sp>
        <p:nvSpPr>
          <p:cNvPr id="40" name="矩形 39"/>
          <p:cNvSpPr/>
          <p:nvPr/>
        </p:nvSpPr>
        <p:spPr>
          <a:xfrm>
            <a:off x="-209629" y="622627"/>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7. </a:t>
            </a:r>
            <a:r>
              <a:rPr lang="zh-CN" altLang="en-US" b="1" dirty="0" smtClean="0">
                <a:solidFill>
                  <a:srgbClr val="C00000"/>
                </a:solidFill>
                <a:latin typeface="微软雅黑" pitchFamily="34" charset="-122"/>
                <a:ea typeface="微软雅黑" pitchFamily="34" charset="-122"/>
              </a:rPr>
              <a:t>教学</a:t>
            </a:r>
            <a:r>
              <a:rPr lang="zh-CN" altLang="en-US" b="1" dirty="0" smtClean="0">
                <a:solidFill>
                  <a:srgbClr val="C00000"/>
                </a:solidFill>
                <a:latin typeface="微软雅黑" pitchFamily="34" charset="-122"/>
                <a:ea typeface="微软雅黑" pitchFamily="34" charset="-122"/>
              </a:rPr>
              <a:t>资源包的应用</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5217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25</a:t>
            </a:r>
            <a:endParaRPr lang="zh-CN" altLang="en-US" sz="1600" b="1" dirty="0"/>
          </a:p>
        </p:txBody>
      </p:sp>
      <p:sp>
        <p:nvSpPr>
          <p:cNvPr id="28" name="文本框 18"/>
          <p:cNvSpPr txBox="1"/>
          <p:nvPr/>
        </p:nvSpPr>
        <p:spPr>
          <a:xfrm>
            <a:off x="7709240" y="1342215"/>
            <a:ext cx="601447" cy="584775"/>
          </a:xfrm>
          <a:prstGeom prst="rect">
            <a:avLst/>
          </a:prstGeom>
          <a:noFill/>
        </p:spPr>
        <p:txBody>
          <a:bodyPr wrap="none" rtlCol="0">
            <a:spAutoFit/>
          </a:bodyPr>
          <a:lstStyle/>
          <a:p>
            <a:r>
              <a:rPr lang="en-US" altLang="zh-CN" sz="3200" b="1" dirty="0" smtClean="0">
                <a:solidFill>
                  <a:schemeClr val="accent6">
                    <a:lumMod val="75000"/>
                  </a:schemeClr>
                </a:solidFill>
              </a:rPr>
              <a:t>01</a:t>
            </a:r>
            <a:endParaRPr lang="zh-CN" altLang="en-US" sz="3200" b="1" dirty="0">
              <a:solidFill>
                <a:schemeClr val="accent6">
                  <a:lumMod val="75000"/>
                </a:schemeClr>
              </a:solidFill>
            </a:endParaRPr>
          </a:p>
        </p:txBody>
      </p:sp>
      <p:grpSp>
        <p:nvGrpSpPr>
          <p:cNvPr id="10" name="组合 9"/>
          <p:cNvGrpSpPr/>
          <p:nvPr/>
        </p:nvGrpSpPr>
        <p:grpSpPr>
          <a:xfrm>
            <a:off x="1227979" y="1471162"/>
            <a:ext cx="9153514" cy="4370243"/>
            <a:chOff x="1227979" y="1470143"/>
            <a:chExt cx="9847941" cy="4835592"/>
          </a:xfrm>
        </p:grpSpPr>
        <p:sp>
          <p:nvSpPr>
            <p:cNvPr id="12" name="Freeform 5"/>
            <p:cNvSpPr/>
            <p:nvPr/>
          </p:nvSpPr>
          <p:spPr bwMode="auto">
            <a:xfrm>
              <a:off x="5264948" y="1634092"/>
              <a:ext cx="4679950" cy="4448175"/>
            </a:xfrm>
            <a:custGeom>
              <a:avLst/>
              <a:gdLst>
                <a:gd name="T0" fmla="*/ 1142 w 1245"/>
                <a:gd name="T1" fmla="*/ 1006 h 1183"/>
                <a:gd name="T2" fmla="*/ 999 w 1245"/>
                <a:gd name="T3" fmla="*/ 947 h 1183"/>
                <a:gd name="T4" fmla="*/ 950 w 1245"/>
                <a:gd name="T5" fmla="*/ 899 h 1183"/>
                <a:gd name="T6" fmla="*/ 669 w 1245"/>
                <a:gd name="T7" fmla="*/ 947 h 1183"/>
                <a:gd name="T8" fmla="*/ 277 w 1245"/>
                <a:gd name="T9" fmla="*/ 1006 h 1183"/>
                <a:gd name="T10" fmla="*/ 281 w 1245"/>
                <a:gd name="T11" fmla="*/ 959 h 1183"/>
                <a:gd name="T12" fmla="*/ 329 w 1245"/>
                <a:gd name="T13" fmla="*/ 723 h 1183"/>
                <a:gd name="T14" fmla="*/ 281 w 1245"/>
                <a:gd name="T15" fmla="*/ 675 h 1183"/>
                <a:gd name="T16" fmla="*/ 277 w 1245"/>
                <a:gd name="T17" fmla="*/ 624 h 1183"/>
                <a:gd name="T18" fmla="*/ 438 w 1245"/>
                <a:gd name="T19" fmla="*/ 684 h 1183"/>
                <a:gd name="T20" fmla="*/ 719 w 1245"/>
                <a:gd name="T21" fmla="*/ 733 h 1183"/>
                <a:gd name="T22" fmla="*/ 768 w 1245"/>
                <a:gd name="T23" fmla="*/ 624 h 1183"/>
                <a:gd name="T24" fmla="*/ 1067 w 1245"/>
                <a:gd name="T25" fmla="*/ 506 h 1183"/>
                <a:gd name="T26" fmla="*/ 1202 w 1245"/>
                <a:gd name="T27" fmla="*/ 457 h 1183"/>
                <a:gd name="T28" fmla="*/ 1187 w 1245"/>
                <a:gd name="T29" fmla="*/ 236 h 1183"/>
                <a:gd name="T30" fmla="*/ 1066 w 1245"/>
                <a:gd name="T31" fmla="*/ 222 h 1183"/>
                <a:gd name="T32" fmla="*/ 645 w 1245"/>
                <a:gd name="T33" fmla="*/ 109 h 1183"/>
                <a:gd name="T34" fmla="*/ 631 w 1245"/>
                <a:gd name="T35" fmla="*/ 15 h 1183"/>
                <a:gd name="T36" fmla="*/ 364 w 1245"/>
                <a:gd name="T37" fmla="*/ 0 h 1183"/>
                <a:gd name="T38" fmla="*/ 316 w 1245"/>
                <a:gd name="T39" fmla="*/ 109 h 1183"/>
                <a:gd name="T40" fmla="*/ 157 w 1245"/>
                <a:gd name="T41" fmla="*/ 88 h 1183"/>
                <a:gd name="T42" fmla="*/ 157 w 1245"/>
                <a:gd name="T43" fmla="*/ 202 h 1183"/>
                <a:gd name="T44" fmla="*/ 316 w 1245"/>
                <a:gd name="T45" fmla="*/ 176 h 1183"/>
                <a:gd name="T46" fmla="*/ 364 w 1245"/>
                <a:gd name="T47" fmla="*/ 284 h 1183"/>
                <a:gd name="T48" fmla="*/ 645 w 1245"/>
                <a:gd name="T49" fmla="*/ 236 h 1183"/>
                <a:gd name="T50" fmla="*/ 925 w 1245"/>
                <a:gd name="T51" fmla="*/ 176 h 1183"/>
                <a:gd name="T52" fmla="*/ 920 w 1245"/>
                <a:gd name="T53" fmla="*/ 222 h 1183"/>
                <a:gd name="T54" fmla="*/ 872 w 1245"/>
                <a:gd name="T55" fmla="*/ 457 h 1183"/>
                <a:gd name="T56" fmla="*/ 999 w 1245"/>
                <a:gd name="T57" fmla="*/ 506 h 1183"/>
                <a:gd name="T58" fmla="*/ 768 w 1245"/>
                <a:gd name="T59" fmla="*/ 557 h 1183"/>
                <a:gd name="T60" fmla="*/ 754 w 1245"/>
                <a:gd name="T61" fmla="*/ 463 h 1183"/>
                <a:gd name="T62" fmla="*/ 487 w 1245"/>
                <a:gd name="T63" fmla="*/ 449 h 1183"/>
                <a:gd name="T64" fmla="*/ 438 w 1245"/>
                <a:gd name="T65" fmla="*/ 557 h 1183"/>
                <a:gd name="T66" fmla="*/ 134 w 1245"/>
                <a:gd name="T67" fmla="*/ 675 h 1183"/>
                <a:gd name="T68" fmla="*/ 0 w 1245"/>
                <a:gd name="T69" fmla="*/ 723 h 1183"/>
                <a:gd name="T70" fmla="*/ 48 w 1245"/>
                <a:gd name="T71" fmla="*/ 959 h 1183"/>
                <a:gd name="T72" fmla="*/ 277 w 1245"/>
                <a:gd name="T73" fmla="*/ 1072 h 1183"/>
                <a:gd name="T74" fmla="*/ 669 w 1245"/>
                <a:gd name="T75" fmla="*/ 1134 h 1183"/>
                <a:gd name="T76" fmla="*/ 950 w 1245"/>
                <a:gd name="T77" fmla="*/ 1183 h 1183"/>
                <a:gd name="T78" fmla="*/ 999 w 1245"/>
                <a:gd name="T79" fmla="*/ 1072 h 1183"/>
                <a:gd name="T80" fmla="*/ 1189 w 1245"/>
                <a:gd name="T81" fmla="*/ 1095 h 1183"/>
                <a:gd name="T82" fmla="*/ 1189 w 1245"/>
                <a:gd name="T83" fmla="*/ 982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5" h="1183">
                  <a:moveTo>
                    <a:pt x="1189" y="982"/>
                  </a:moveTo>
                  <a:cubicBezTo>
                    <a:pt x="1170" y="982"/>
                    <a:pt x="1153" y="991"/>
                    <a:pt x="1142" y="1006"/>
                  </a:cubicBezTo>
                  <a:cubicBezTo>
                    <a:pt x="999" y="1006"/>
                    <a:pt x="999" y="1006"/>
                    <a:pt x="999" y="1006"/>
                  </a:cubicBezTo>
                  <a:cubicBezTo>
                    <a:pt x="999" y="947"/>
                    <a:pt x="999" y="947"/>
                    <a:pt x="999" y="947"/>
                  </a:cubicBezTo>
                  <a:cubicBezTo>
                    <a:pt x="999" y="934"/>
                    <a:pt x="994" y="922"/>
                    <a:pt x="985" y="913"/>
                  </a:cubicBezTo>
                  <a:cubicBezTo>
                    <a:pt x="975" y="904"/>
                    <a:pt x="963" y="899"/>
                    <a:pt x="950" y="899"/>
                  </a:cubicBezTo>
                  <a:cubicBezTo>
                    <a:pt x="718" y="899"/>
                    <a:pt x="718" y="899"/>
                    <a:pt x="718" y="899"/>
                  </a:cubicBezTo>
                  <a:cubicBezTo>
                    <a:pt x="691" y="899"/>
                    <a:pt x="669" y="921"/>
                    <a:pt x="669" y="947"/>
                  </a:cubicBezTo>
                  <a:cubicBezTo>
                    <a:pt x="669" y="1006"/>
                    <a:pt x="669" y="1006"/>
                    <a:pt x="669" y="1006"/>
                  </a:cubicBezTo>
                  <a:cubicBezTo>
                    <a:pt x="277" y="1006"/>
                    <a:pt x="277" y="1006"/>
                    <a:pt x="277" y="1006"/>
                  </a:cubicBezTo>
                  <a:cubicBezTo>
                    <a:pt x="245" y="1006"/>
                    <a:pt x="217" y="986"/>
                    <a:pt x="205" y="959"/>
                  </a:cubicBezTo>
                  <a:cubicBezTo>
                    <a:pt x="281" y="959"/>
                    <a:pt x="281" y="959"/>
                    <a:pt x="281" y="959"/>
                  </a:cubicBezTo>
                  <a:cubicBezTo>
                    <a:pt x="308" y="959"/>
                    <a:pt x="329" y="937"/>
                    <a:pt x="329" y="910"/>
                  </a:cubicBezTo>
                  <a:cubicBezTo>
                    <a:pt x="329" y="723"/>
                    <a:pt x="329" y="723"/>
                    <a:pt x="329" y="723"/>
                  </a:cubicBezTo>
                  <a:cubicBezTo>
                    <a:pt x="329" y="710"/>
                    <a:pt x="324" y="698"/>
                    <a:pt x="315" y="689"/>
                  </a:cubicBezTo>
                  <a:cubicBezTo>
                    <a:pt x="306" y="680"/>
                    <a:pt x="294" y="675"/>
                    <a:pt x="281" y="675"/>
                  </a:cubicBezTo>
                  <a:cubicBezTo>
                    <a:pt x="203" y="675"/>
                    <a:pt x="203" y="675"/>
                    <a:pt x="203" y="675"/>
                  </a:cubicBezTo>
                  <a:cubicBezTo>
                    <a:pt x="214" y="645"/>
                    <a:pt x="243" y="624"/>
                    <a:pt x="277" y="624"/>
                  </a:cubicBezTo>
                  <a:cubicBezTo>
                    <a:pt x="438" y="624"/>
                    <a:pt x="438" y="624"/>
                    <a:pt x="438" y="624"/>
                  </a:cubicBezTo>
                  <a:cubicBezTo>
                    <a:pt x="438" y="684"/>
                    <a:pt x="438" y="684"/>
                    <a:pt x="438" y="684"/>
                  </a:cubicBezTo>
                  <a:cubicBezTo>
                    <a:pt x="438" y="711"/>
                    <a:pt x="460" y="733"/>
                    <a:pt x="487" y="733"/>
                  </a:cubicBezTo>
                  <a:cubicBezTo>
                    <a:pt x="719" y="733"/>
                    <a:pt x="719" y="733"/>
                    <a:pt x="719" y="733"/>
                  </a:cubicBezTo>
                  <a:cubicBezTo>
                    <a:pt x="746" y="733"/>
                    <a:pt x="768" y="711"/>
                    <a:pt x="768" y="684"/>
                  </a:cubicBezTo>
                  <a:cubicBezTo>
                    <a:pt x="768" y="624"/>
                    <a:pt x="768" y="624"/>
                    <a:pt x="768" y="624"/>
                  </a:cubicBezTo>
                  <a:cubicBezTo>
                    <a:pt x="925" y="624"/>
                    <a:pt x="925" y="624"/>
                    <a:pt x="925" y="624"/>
                  </a:cubicBezTo>
                  <a:cubicBezTo>
                    <a:pt x="996" y="624"/>
                    <a:pt x="1055" y="573"/>
                    <a:pt x="1067" y="506"/>
                  </a:cubicBezTo>
                  <a:cubicBezTo>
                    <a:pt x="1153" y="506"/>
                    <a:pt x="1153" y="506"/>
                    <a:pt x="1153" y="506"/>
                  </a:cubicBezTo>
                  <a:cubicBezTo>
                    <a:pt x="1180" y="506"/>
                    <a:pt x="1202" y="484"/>
                    <a:pt x="1202" y="457"/>
                  </a:cubicBezTo>
                  <a:cubicBezTo>
                    <a:pt x="1202" y="270"/>
                    <a:pt x="1202" y="270"/>
                    <a:pt x="1202" y="270"/>
                  </a:cubicBezTo>
                  <a:cubicBezTo>
                    <a:pt x="1202" y="257"/>
                    <a:pt x="1196" y="245"/>
                    <a:pt x="1187" y="236"/>
                  </a:cubicBezTo>
                  <a:cubicBezTo>
                    <a:pt x="1178" y="227"/>
                    <a:pt x="1166" y="222"/>
                    <a:pt x="1153" y="222"/>
                  </a:cubicBezTo>
                  <a:cubicBezTo>
                    <a:pt x="1066" y="222"/>
                    <a:pt x="1066" y="222"/>
                    <a:pt x="1066" y="222"/>
                  </a:cubicBezTo>
                  <a:cubicBezTo>
                    <a:pt x="1051" y="157"/>
                    <a:pt x="994" y="109"/>
                    <a:pt x="925" y="109"/>
                  </a:cubicBezTo>
                  <a:cubicBezTo>
                    <a:pt x="645" y="109"/>
                    <a:pt x="645" y="109"/>
                    <a:pt x="645" y="109"/>
                  </a:cubicBezTo>
                  <a:cubicBezTo>
                    <a:pt x="645" y="49"/>
                    <a:pt x="645" y="49"/>
                    <a:pt x="645" y="49"/>
                  </a:cubicBezTo>
                  <a:cubicBezTo>
                    <a:pt x="645" y="36"/>
                    <a:pt x="640" y="24"/>
                    <a:pt x="631" y="15"/>
                  </a:cubicBezTo>
                  <a:cubicBezTo>
                    <a:pt x="622" y="5"/>
                    <a:pt x="610" y="0"/>
                    <a:pt x="597" y="0"/>
                  </a:cubicBezTo>
                  <a:cubicBezTo>
                    <a:pt x="364" y="0"/>
                    <a:pt x="364" y="0"/>
                    <a:pt x="364" y="0"/>
                  </a:cubicBezTo>
                  <a:cubicBezTo>
                    <a:pt x="338" y="0"/>
                    <a:pt x="316" y="22"/>
                    <a:pt x="316" y="49"/>
                  </a:cubicBezTo>
                  <a:cubicBezTo>
                    <a:pt x="316" y="109"/>
                    <a:pt x="316" y="109"/>
                    <a:pt x="316" y="109"/>
                  </a:cubicBezTo>
                  <a:cubicBezTo>
                    <a:pt x="200" y="109"/>
                    <a:pt x="200" y="109"/>
                    <a:pt x="200" y="109"/>
                  </a:cubicBezTo>
                  <a:cubicBezTo>
                    <a:pt x="190" y="96"/>
                    <a:pt x="174" y="88"/>
                    <a:pt x="157" y="88"/>
                  </a:cubicBezTo>
                  <a:cubicBezTo>
                    <a:pt x="125" y="88"/>
                    <a:pt x="100" y="114"/>
                    <a:pt x="100" y="145"/>
                  </a:cubicBezTo>
                  <a:cubicBezTo>
                    <a:pt x="100" y="176"/>
                    <a:pt x="125" y="202"/>
                    <a:pt x="157" y="202"/>
                  </a:cubicBezTo>
                  <a:cubicBezTo>
                    <a:pt x="177" y="202"/>
                    <a:pt x="194" y="191"/>
                    <a:pt x="204" y="176"/>
                  </a:cubicBezTo>
                  <a:cubicBezTo>
                    <a:pt x="316" y="176"/>
                    <a:pt x="316" y="176"/>
                    <a:pt x="316" y="176"/>
                  </a:cubicBezTo>
                  <a:cubicBezTo>
                    <a:pt x="316" y="236"/>
                    <a:pt x="316" y="236"/>
                    <a:pt x="316" y="236"/>
                  </a:cubicBezTo>
                  <a:cubicBezTo>
                    <a:pt x="316" y="263"/>
                    <a:pt x="338" y="284"/>
                    <a:pt x="364" y="284"/>
                  </a:cubicBezTo>
                  <a:cubicBezTo>
                    <a:pt x="597" y="284"/>
                    <a:pt x="597" y="284"/>
                    <a:pt x="597" y="284"/>
                  </a:cubicBezTo>
                  <a:cubicBezTo>
                    <a:pt x="624" y="284"/>
                    <a:pt x="645" y="263"/>
                    <a:pt x="645" y="236"/>
                  </a:cubicBezTo>
                  <a:cubicBezTo>
                    <a:pt x="645" y="176"/>
                    <a:pt x="645" y="176"/>
                    <a:pt x="645" y="176"/>
                  </a:cubicBezTo>
                  <a:cubicBezTo>
                    <a:pt x="925" y="176"/>
                    <a:pt x="925" y="176"/>
                    <a:pt x="925" y="176"/>
                  </a:cubicBezTo>
                  <a:cubicBezTo>
                    <a:pt x="956" y="176"/>
                    <a:pt x="984" y="195"/>
                    <a:pt x="996" y="222"/>
                  </a:cubicBezTo>
                  <a:cubicBezTo>
                    <a:pt x="920" y="222"/>
                    <a:pt x="920" y="222"/>
                    <a:pt x="920" y="222"/>
                  </a:cubicBezTo>
                  <a:cubicBezTo>
                    <a:pt x="894" y="222"/>
                    <a:pt x="872" y="244"/>
                    <a:pt x="872" y="270"/>
                  </a:cubicBezTo>
                  <a:cubicBezTo>
                    <a:pt x="872" y="457"/>
                    <a:pt x="872" y="457"/>
                    <a:pt x="872" y="457"/>
                  </a:cubicBezTo>
                  <a:cubicBezTo>
                    <a:pt x="872" y="484"/>
                    <a:pt x="894" y="506"/>
                    <a:pt x="920" y="506"/>
                  </a:cubicBezTo>
                  <a:cubicBezTo>
                    <a:pt x="999" y="506"/>
                    <a:pt x="999" y="506"/>
                    <a:pt x="999" y="506"/>
                  </a:cubicBezTo>
                  <a:cubicBezTo>
                    <a:pt x="988" y="536"/>
                    <a:pt x="959" y="557"/>
                    <a:pt x="925" y="557"/>
                  </a:cubicBezTo>
                  <a:cubicBezTo>
                    <a:pt x="768" y="557"/>
                    <a:pt x="768" y="557"/>
                    <a:pt x="768" y="557"/>
                  </a:cubicBezTo>
                  <a:cubicBezTo>
                    <a:pt x="768" y="497"/>
                    <a:pt x="768" y="497"/>
                    <a:pt x="768" y="497"/>
                  </a:cubicBezTo>
                  <a:cubicBezTo>
                    <a:pt x="768" y="484"/>
                    <a:pt x="763" y="472"/>
                    <a:pt x="754" y="463"/>
                  </a:cubicBezTo>
                  <a:cubicBezTo>
                    <a:pt x="745" y="454"/>
                    <a:pt x="732" y="449"/>
                    <a:pt x="719" y="449"/>
                  </a:cubicBezTo>
                  <a:cubicBezTo>
                    <a:pt x="487" y="449"/>
                    <a:pt x="487" y="449"/>
                    <a:pt x="487" y="449"/>
                  </a:cubicBezTo>
                  <a:cubicBezTo>
                    <a:pt x="460" y="449"/>
                    <a:pt x="438" y="471"/>
                    <a:pt x="438" y="497"/>
                  </a:cubicBezTo>
                  <a:cubicBezTo>
                    <a:pt x="438" y="557"/>
                    <a:pt x="438" y="557"/>
                    <a:pt x="438" y="557"/>
                  </a:cubicBezTo>
                  <a:cubicBezTo>
                    <a:pt x="277" y="557"/>
                    <a:pt x="277" y="557"/>
                    <a:pt x="277" y="557"/>
                  </a:cubicBezTo>
                  <a:cubicBezTo>
                    <a:pt x="206" y="557"/>
                    <a:pt x="147" y="608"/>
                    <a:pt x="134" y="675"/>
                  </a:cubicBezTo>
                  <a:cubicBezTo>
                    <a:pt x="48" y="675"/>
                    <a:pt x="48" y="675"/>
                    <a:pt x="48" y="675"/>
                  </a:cubicBezTo>
                  <a:cubicBezTo>
                    <a:pt x="22" y="675"/>
                    <a:pt x="0" y="697"/>
                    <a:pt x="0" y="723"/>
                  </a:cubicBezTo>
                  <a:cubicBezTo>
                    <a:pt x="0" y="910"/>
                    <a:pt x="0" y="910"/>
                    <a:pt x="0" y="910"/>
                  </a:cubicBezTo>
                  <a:cubicBezTo>
                    <a:pt x="0" y="937"/>
                    <a:pt x="22" y="959"/>
                    <a:pt x="48" y="959"/>
                  </a:cubicBezTo>
                  <a:cubicBezTo>
                    <a:pt x="135" y="959"/>
                    <a:pt x="135" y="959"/>
                    <a:pt x="135" y="959"/>
                  </a:cubicBezTo>
                  <a:cubicBezTo>
                    <a:pt x="149" y="1024"/>
                    <a:pt x="207" y="1072"/>
                    <a:pt x="277" y="1072"/>
                  </a:cubicBezTo>
                  <a:cubicBezTo>
                    <a:pt x="669" y="1072"/>
                    <a:pt x="669" y="1072"/>
                    <a:pt x="669" y="1072"/>
                  </a:cubicBezTo>
                  <a:cubicBezTo>
                    <a:pt x="669" y="1134"/>
                    <a:pt x="669" y="1134"/>
                    <a:pt x="669" y="1134"/>
                  </a:cubicBezTo>
                  <a:cubicBezTo>
                    <a:pt x="669" y="1161"/>
                    <a:pt x="691" y="1183"/>
                    <a:pt x="718" y="1183"/>
                  </a:cubicBezTo>
                  <a:cubicBezTo>
                    <a:pt x="950" y="1183"/>
                    <a:pt x="950" y="1183"/>
                    <a:pt x="950" y="1183"/>
                  </a:cubicBezTo>
                  <a:cubicBezTo>
                    <a:pt x="977" y="1183"/>
                    <a:pt x="999" y="1161"/>
                    <a:pt x="999" y="1134"/>
                  </a:cubicBezTo>
                  <a:cubicBezTo>
                    <a:pt x="999" y="1072"/>
                    <a:pt x="999" y="1072"/>
                    <a:pt x="999" y="1072"/>
                  </a:cubicBezTo>
                  <a:cubicBezTo>
                    <a:pt x="1144" y="1072"/>
                    <a:pt x="1144" y="1072"/>
                    <a:pt x="1144" y="1072"/>
                  </a:cubicBezTo>
                  <a:cubicBezTo>
                    <a:pt x="1154" y="1086"/>
                    <a:pt x="1170" y="1095"/>
                    <a:pt x="1189" y="1095"/>
                  </a:cubicBezTo>
                  <a:cubicBezTo>
                    <a:pt x="1220" y="1095"/>
                    <a:pt x="1245" y="1070"/>
                    <a:pt x="1245" y="1038"/>
                  </a:cubicBezTo>
                  <a:cubicBezTo>
                    <a:pt x="1245" y="1007"/>
                    <a:pt x="1220" y="982"/>
                    <a:pt x="1189" y="982"/>
                  </a:cubicBezTo>
                  <a:close/>
                </a:path>
              </a:pathLst>
            </a:custGeom>
            <a:solidFill>
              <a:srgbClr val="FFFFFF"/>
            </a:solidFill>
            <a:ln w="9525">
              <a:solidFill>
                <a:schemeClr val="tx1">
                  <a:lumMod val="50000"/>
                  <a:lumOff val="50000"/>
                </a:schemeClr>
              </a:solidFill>
              <a:round/>
            </a:ln>
            <a:effectLst>
              <a:outerShdw blurRad="101600" dist="88900" dir="2700000" algn="t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13" name="圆角矩形 12"/>
            <p:cNvSpPr/>
            <p:nvPr/>
          </p:nvSpPr>
          <p:spPr>
            <a:xfrm>
              <a:off x="6629290" y="1751566"/>
              <a:ext cx="899886" cy="828000"/>
            </a:xfrm>
            <a:prstGeom prst="roundRect">
              <a:avLst/>
            </a:prstGeom>
            <a:solidFill>
              <a:schemeClr val="accent6">
                <a:lumMod val="75000"/>
              </a:schemeClr>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079233" y="3444179"/>
              <a:ext cx="899886" cy="828000"/>
            </a:xfrm>
            <a:prstGeom prst="roundRect">
              <a:avLst/>
            </a:prstGeom>
            <a:solidFill>
              <a:srgbClr val="7030A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733182" y="2579566"/>
              <a:ext cx="899886" cy="828000"/>
            </a:xfrm>
            <a:prstGeom prst="roundRect">
              <a:avLst/>
            </a:prstGeom>
            <a:solidFill>
              <a:srgbClr val="A2B93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950091" y="5136792"/>
              <a:ext cx="899886" cy="828000"/>
            </a:xfrm>
            <a:prstGeom prst="roundRect">
              <a:avLst/>
            </a:prstGeom>
            <a:solidFill>
              <a:srgbClr val="00B0F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424605" y="4276927"/>
              <a:ext cx="899886" cy="828000"/>
            </a:xfrm>
            <a:prstGeom prst="roundRect">
              <a:avLst/>
            </a:prstGeom>
            <a:solidFill>
              <a:srgbClr val="C00000"/>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5723577" y="2046538"/>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9609703" y="5410162"/>
              <a:ext cx="252000" cy="25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9"/>
            <p:cNvSpPr>
              <a:spLocks noChangeAspect="1" noEditPoints="1"/>
            </p:cNvSpPr>
            <p:nvPr/>
          </p:nvSpPr>
          <p:spPr bwMode="auto">
            <a:xfrm>
              <a:off x="7129406" y="3604283"/>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3" name="Freeform 5"/>
            <p:cNvSpPr>
              <a:spLocks noChangeAspect="1" noEditPoints="1"/>
            </p:cNvSpPr>
            <p:nvPr/>
          </p:nvSpPr>
          <p:spPr bwMode="auto">
            <a:xfrm>
              <a:off x="8878124" y="2771112"/>
              <a:ext cx="610002" cy="504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4" name="Freeform 17"/>
            <p:cNvSpPr>
              <a:spLocks noChangeAspect="1" noEditPoints="1"/>
            </p:cNvSpPr>
            <p:nvPr/>
          </p:nvSpPr>
          <p:spPr bwMode="auto">
            <a:xfrm>
              <a:off x="6850576" y="1916587"/>
              <a:ext cx="440999" cy="504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5" name="Freeform 27"/>
            <p:cNvSpPr>
              <a:spLocks noChangeAspect="1" noEditPoints="1"/>
            </p:cNvSpPr>
            <p:nvPr/>
          </p:nvSpPr>
          <p:spPr bwMode="auto">
            <a:xfrm>
              <a:off x="5625572" y="4438927"/>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26" name="Freeform 13"/>
            <p:cNvSpPr>
              <a:spLocks noChangeAspect="1" noEditPoints="1"/>
            </p:cNvSpPr>
            <p:nvPr/>
          </p:nvSpPr>
          <p:spPr bwMode="auto">
            <a:xfrm>
              <a:off x="8120879" y="5298792"/>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27" name="文本框 17"/>
            <p:cNvSpPr txBox="1"/>
            <p:nvPr/>
          </p:nvSpPr>
          <p:spPr>
            <a:xfrm>
              <a:off x="8659019" y="1470143"/>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优化专业知识</a:t>
              </a:r>
              <a:endParaRPr lang="en-US" altLang="zh-CN" sz="1400" b="1" dirty="0">
                <a:latin typeface="微软雅黑" pitchFamily="34" charset="-122"/>
                <a:ea typeface="微软雅黑" pitchFamily="34" charset="-122"/>
              </a:endParaRPr>
            </a:p>
          </p:txBody>
        </p:sp>
        <p:sp>
          <p:nvSpPr>
            <p:cNvPr id="29" name="文本框 19"/>
            <p:cNvSpPr txBox="1"/>
            <p:nvPr/>
          </p:nvSpPr>
          <p:spPr>
            <a:xfrm>
              <a:off x="7059961" y="4519824"/>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专家培训交流</a:t>
              </a:r>
              <a:endParaRPr lang="en-US" altLang="zh-CN" sz="1400" b="1" dirty="0">
                <a:latin typeface="微软雅黑" pitchFamily="34" charset="-122"/>
                <a:ea typeface="微软雅黑" pitchFamily="34" charset="-122"/>
              </a:endParaRPr>
            </a:p>
          </p:txBody>
        </p:sp>
        <p:sp>
          <p:nvSpPr>
            <p:cNvPr id="30" name="文本框 20"/>
            <p:cNvSpPr txBox="1"/>
            <p:nvPr/>
          </p:nvSpPr>
          <p:spPr>
            <a:xfrm>
              <a:off x="6554298" y="4358875"/>
              <a:ext cx="601447" cy="584775"/>
            </a:xfrm>
            <a:prstGeom prst="rect">
              <a:avLst/>
            </a:prstGeom>
            <a:noFill/>
          </p:spPr>
          <p:txBody>
            <a:bodyPr wrap="none" rtlCol="0">
              <a:spAutoFit/>
            </a:bodyPr>
            <a:lstStyle/>
            <a:p>
              <a:r>
                <a:rPr lang="en-US" altLang="zh-CN" sz="3200" b="1" dirty="0" smtClean="0">
                  <a:solidFill>
                    <a:srgbClr val="C00000"/>
                  </a:solidFill>
                </a:rPr>
                <a:t>0</a:t>
              </a:r>
              <a:r>
                <a:rPr lang="en-US" altLang="zh-CN" sz="3200" dirty="0" smtClean="0">
                  <a:solidFill>
                    <a:srgbClr val="C00000"/>
                  </a:solidFill>
                  <a:effectLst>
                    <a:outerShdw blurRad="38100" dist="38100" dir="2700000" algn="tl">
                      <a:srgbClr val="000000">
                        <a:alpha val="43137"/>
                      </a:srgbClr>
                    </a:outerShdw>
                  </a:effectLst>
                </a:rPr>
                <a:t>4</a:t>
              </a:r>
              <a:endParaRPr lang="zh-CN" altLang="en-US" sz="3200" dirty="0">
                <a:solidFill>
                  <a:srgbClr val="C00000"/>
                </a:solidFill>
                <a:effectLst>
                  <a:outerShdw blurRad="38100" dist="38100" dir="2700000" algn="tl">
                    <a:srgbClr val="000000">
                      <a:alpha val="43137"/>
                    </a:srgbClr>
                  </a:outerShdw>
                </a:effectLst>
              </a:endParaRPr>
            </a:p>
          </p:txBody>
        </p:sp>
        <p:sp>
          <p:nvSpPr>
            <p:cNvPr id="31" name="文本框 21"/>
            <p:cNvSpPr txBox="1"/>
            <p:nvPr/>
          </p:nvSpPr>
          <p:spPr>
            <a:xfrm>
              <a:off x="6003194" y="5883265"/>
              <a:ext cx="1270091"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微软雅黑" pitchFamily="34" charset="-122"/>
                  <a:ea typeface="微软雅黑" pitchFamily="34" charset="-122"/>
                </a:rPr>
                <a:t>GTA</a:t>
              </a:r>
              <a:r>
                <a:rPr lang="zh-CN" altLang="en-US" sz="1400" b="1" dirty="0" smtClean="0">
                  <a:solidFill>
                    <a:schemeClr val="tx1">
                      <a:lumMod val="75000"/>
                      <a:lumOff val="25000"/>
                    </a:schemeClr>
                  </a:solidFill>
                  <a:latin typeface="微软雅黑" pitchFamily="34" charset="-122"/>
                  <a:ea typeface="微软雅黑" pitchFamily="34" charset="-122"/>
                </a:rPr>
                <a:t>培训师资</a:t>
              </a:r>
              <a:endParaRPr lang="en-US" altLang="zh-CN" sz="1400" b="1" dirty="0" smtClean="0">
                <a:solidFill>
                  <a:schemeClr val="tx1">
                    <a:lumMod val="75000"/>
                    <a:lumOff val="25000"/>
                  </a:schemeClr>
                </a:solidFill>
                <a:latin typeface="微软雅黑" pitchFamily="34" charset="-122"/>
                <a:ea typeface="微软雅黑" pitchFamily="34" charset="-122"/>
              </a:endParaRPr>
            </a:p>
          </p:txBody>
        </p:sp>
        <p:sp>
          <p:nvSpPr>
            <p:cNvPr id="32" name="文本框 22"/>
            <p:cNvSpPr txBox="1"/>
            <p:nvPr/>
          </p:nvSpPr>
          <p:spPr>
            <a:xfrm>
              <a:off x="5436469" y="5720960"/>
              <a:ext cx="601447" cy="584775"/>
            </a:xfrm>
            <a:prstGeom prst="rect">
              <a:avLst/>
            </a:prstGeom>
            <a:noFill/>
          </p:spPr>
          <p:txBody>
            <a:bodyPr wrap="none" rtlCol="0">
              <a:spAutoFit/>
            </a:bodyPr>
            <a:lstStyle/>
            <a:p>
              <a:r>
                <a:rPr lang="en-US" altLang="zh-CN" sz="3200" b="1" dirty="0" smtClean="0">
                  <a:solidFill>
                    <a:srgbClr val="00B0F0"/>
                  </a:solidFill>
                </a:rPr>
                <a:t>05</a:t>
              </a:r>
              <a:endParaRPr lang="zh-CN" altLang="en-US" sz="3200" b="1" dirty="0">
                <a:solidFill>
                  <a:srgbClr val="00B0F0"/>
                </a:solidFill>
              </a:endParaRPr>
            </a:p>
          </p:txBody>
        </p:sp>
        <p:sp>
          <p:nvSpPr>
            <p:cNvPr id="33" name="文本框 23"/>
            <p:cNvSpPr txBox="1"/>
            <p:nvPr/>
          </p:nvSpPr>
          <p:spPr>
            <a:xfrm>
              <a:off x="6702721" y="2885149"/>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smtClean="0">
                  <a:latin typeface="微软雅黑" pitchFamily="34" charset="-122"/>
                  <a:ea typeface="微软雅黑" pitchFamily="34" charset="-122"/>
                </a:rPr>
                <a:t>加强实践锻炼</a:t>
              </a:r>
              <a:endParaRPr lang="en-US" altLang="zh-CN" sz="1400" b="1" dirty="0">
                <a:latin typeface="微软雅黑" pitchFamily="34" charset="-122"/>
                <a:ea typeface="微软雅黑" pitchFamily="34" charset="-122"/>
              </a:endParaRPr>
            </a:p>
          </p:txBody>
        </p:sp>
        <p:sp>
          <p:nvSpPr>
            <p:cNvPr id="34" name="文本框 24"/>
            <p:cNvSpPr txBox="1"/>
            <p:nvPr/>
          </p:nvSpPr>
          <p:spPr>
            <a:xfrm>
              <a:off x="6234297" y="2730725"/>
              <a:ext cx="601447" cy="584775"/>
            </a:xfrm>
            <a:prstGeom prst="rect">
              <a:avLst/>
            </a:prstGeom>
            <a:noFill/>
          </p:spPr>
          <p:txBody>
            <a:bodyPr wrap="none" rtlCol="0">
              <a:spAutoFit/>
            </a:bodyPr>
            <a:lstStyle/>
            <a:p>
              <a:r>
                <a:rPr lang="en-US" altLang="zh-CN" sz="3200" b="1" dirty="0" smtClean="0">
                  <a:solidFill>
                    <a:srgbClr val="A2B932"/>
                  </a:solidFill>
                </a:rPr>
                <a:t>02</a:t>
              </a:r>
              <a:endParaRPr lang="zh-CN" altLang="en-US" sz="3200" b="1" dirty="0">
                <a:solidFill>
                  <a:srgbClr val="A2B932"/>
                </a:solidFill>
              </a:endParaRPr>
            </a:p>
          </p:txBody>
        </p:sp>
        <p:sp>
          <p:nvSpPr>
            <p:cNvPr id="35" name="文本框 25"/>
            <p:cNvSpPr txBox="1"/>
            <p:nvPr/>
          </p:nvSpPr>
          <p:spPr>
            <a:xfrm>
              <a:off x="5138688" y="3379615"/>
              <a:ext cx="1261884" cy="307777"/>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sz="1400" b="1" dirty="0">
                  <a:latin typeface="微软雅黑" pitchFamily="34" charset="-122"/>
                  <a:ea typeface="微软雅黑" pitchFamily="34" charset="-122"/>
                </a:rPr>
                <a:t>校</a:t>
              </a:r>
              <a:r>
                <a:rPr lang="zh-CN" altLang="en-US" sz="1400" b="1" dirty="0" smtClean="0">
                  <a:latin typeface="微软雅黑" pitchFamily="34" charset="-122"/>
                  <a:ea typeface="微软雅黑" pitchFamily="34" charset="-122"/>
                </a:rPr>
                <a:t>企人才互聘</a:t>
              </a:r>
              <a:endParaRPr lang="en-US" altLang="zh-CN" sz="1400" b="1" dirty="0">
                <a:latin typeface="微软雅黑" pitchFamily="34" charset="-122"/>
                <a:ea typeface="微软雅黑" pitchFamily="34" charset="-122"/>
              </a:endParaRPr>
            </a:p>
          </p:txBody>
        </p:sp>
        <p:sp>
          <p:nvSpPr>
            <p:cNvPr id="36" name="文本框 26"/>
            <p:cNvSpPr txBox="1"/>
            <p:nvPr/>
          </p:nvSpPr>
          <p:spPr>
            <a:xfrm>
              <a:off x="4606686" y="3223412"/>
              <a:ext cx="601447" cy="584775"/>
            </a:xfrm>
            <a:prstGeom prst="rect">
              <a:avLst/>
            </a:prstGeom>
            <a:noFill/>
          </p:spPr>
          <p:txBody>
            <a:bodyPr wrap="none" rtlCol="0">
              <a:spAutoFit/>
            </a:bodyPr>
            <a:lstStyle/>
            <a:p>
              <a:r>
                <a:rPr lang="en-US" altLang="zh-CN" sz="3200" b="1" dirty="0" smtClean="0">
                  <a:solidFill>
                    <a:srgbClr val="7030A0"/>
                  </a:solidFill>
                </a:rPr>
                <a:t>03</a:t>
              </a:r>
              <a:endParaRPr lang="zh-CN" altLang="en-US" sz="3200" b="1" dirty="0">
                <a:solidFill>
                  <a:srgbClr val="7030A0"/>
                </a:solidFill>
              </a:endParaRPr>
            </a:p>
          </p:txBody>
        </p:sp>
        <p:sp>
          <p:nvSpPr>
            <p:cNvPr id="37" name="TextBox 116"/>
            <p:cNvSpPr txBox="1"/>
            <p:nvPr/>
          </p:nvSpPr>
          <p:spPr>
            <a:xfrm>
              <a:off x="9958157" y="5206156"/>
              <a:ext cx="1117763" cy="919483"/>
            </a:xfrm>
            <a:prstGeom prst="rect">
              <a:avLst/>
            </a:prstGeom>
            <a:noFill/>
          </p:spPr>
          <p:txBody>
            <a:bodyPr wrap="square" rtlCol="0">
              <a:spAutoFit/>
            </a:bodyPr>
            <a:lstStyle/>
            <a:p>
              <a:pPr algn="ctr"/>
              <a:r>
                <a:rPr lang="zh-CN" altLang="en-US" sz="1600" b="1" dirty="0" smtClean="0">
                  <a:solidFill>
                    <a:schemeClr val="accent3">
                      <a:lumMod val="75000"/>
                    </a:schemeClr>
                  </a:solidFill>
                  <a:latin typeface="微软雅黑" pitchFamily="34" charset="-122"/>
                  <a:ea typeface="微软雅黑" pitchFamily="34" charset="-122"/>
                </a:rPr>
                <a:t>国泰安</a:t>
              </a:r>
              <a:endParaRPr lang="en-US" altLang="zh-CN" sz="1600" b="1" dirty="0" smtClean="0">
                <a:solidFill>
                  <a:schemeClr val="accent3">
                    <a:lumMod val="75000"/>
                  </a:schemeClr>
                </a:solidFill>
                <a:latin typeface="微软雅黑" pitchFamily="34" charset="-122"/>
                <a:ea typeface="微软雅黑" pitchFamily="34" charset="-122"/>
              </a:endParaRPr>
            </a:p>
            <a:p>
              <a:pPr algn="ctr"/>
              <a:r>
                <a:rPr lang="zh-CN" altLang="en-US" sz="1600" b="1" dirty="0" smtClean="0">
                  <a:solidFill>
                    <a:schemeClr val="accent3">
                      <a:lumMod val="75000"/>
                    </a:schemeClr>
                  </a:solidFill>
                  <a:latin typeface="微软雅黑" pitchFamily="34" charset="-122"/>
                  <a:ea typeface="微软雅黑" pitchFamily="34" charset="-122"/>
                </a:rPr>
                <a:t>师资队伍强化方案</a:t>
              </a:r>
              <a:endParaRPr lang="zh-CN" altLang="en-US" sz="1600" b="1" dirty="0">
                <a:solidFill>
                  <a:schemeClr val="accent3">
                    <a:lumMod val="75000"/>
                  </a:schemeClr>
                </a:solidFill>
                <a:latin typeface="微软雅黑" pitchFamily="34" charset="-122"/>
                <a:ea typeface="微软雅黑" pitchFamily="34" charset="-122"/>
              </a:endParaRPr>
            </a:p>
          </p:txBody>
        </p:sp>
        <p:sp>
          <p:nvSpPr>
            <p:cNvPr id="38" name="TextBox 117"/>
            <p:cNvSpPr txBox="1"/>
            <p:nvPr/>
          </p:nvSpPr>
          <p:spPr>
            <a:xfrm>
              <a:off x="4509958" y="1788490"/>
              <a:ext cx="1115614" cy="830997"/>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 培养“双师型”师资队伍</a:t>
              </a:r>
              <a:endParaRPr lang="zh-CN" altLang="en-US" sz="1600" b="1" dirty="0">
                <a:solidFill>
                  <a:srgbClr val="C00000"/>
                </a:solidFill>
                <a:latin typeface="微软雅黑" pitchFamily="34" charset="-122"/>
                <a:ea typeface="微软雅黑" pitchFamily="34" charset="-122"/>
              </a:endParaRPr>
            </a:p>
          </p:txBody>
        </p:sp>
        <p:grpSp>
          <p:nvGrpSpPr>
            <p:cNvPr id="39" name="组合 38"/>
            <p:cNvGrpSpPr/>
            <p:nvPr/>
          </p:nvGrpSpPr>
          <p:grpSpPr>
            <a:xfrm>
              <a:off x="1227979" y="2993565"/>
              <a:ext cx="3077468" cy="3173669"/>
              <a:chOff x="293053" y="2147107"/>
              <a:chExt cx="3077468" cy="3215096"/>
            </a:xfrm>
          </p:grpSpPr>
          <p:sp>
            <p:nvSpPr>
              <p:cNvPr id="40" name="AutoShape 4"/>
              <p:cNvSpPr>
                <a:spLocks noChangeArrowheads="1"/>
              </p:cNvSpPr>
              <p:nvPr/>
            </p:nvSpPr>
            <p:spPr bwMode="gray">
              <a:xfrm>
                <a:off x="1039877" y="2147107"/>
                <a:ext cx="2330644" cy="3215096"/>
              </a:xfrm>
              <a:prstGeom prst="upArrow">
                <a:avLst>
                  <a:gd name="adj1" fmla="val 56361"/>
                  <a:gd name="adj2" fmla="val 78299"/>
                </a:avLst>
              </a:prstGeom>
              <a:solidFill>
                <a:srgbClr val="00B0F0"/>
              </a:solidFill>
              <a:ln w="9525">
                <a:miter lim="800000"/>
              </a:ln>
              <a:effectLst/>
              <a:scene3d>
                <a:camera prst="legacyObliqueTopRight">
                  <a:rot lat="0" lon="19199998" rev="0"/>
                </a:camera>
                <a:lightRig rig="legacyFlat3" dir="t"/>
              </a:scene3d>
              <a:sp3d extrusionH="430200" prstMaterial="legacyPlastic">
                <a:bevelT w="13500" h="13500" prst="angle"/>
                <a:bevelB w="13500" h="13500" prst="angle"/>
                <a:extrusionClr>
                  <a:srgbClr val="006699"/>
                </a:extrusionClr>
                <a:contourClr>
                  <a:srgbClr val="006699"/>
                </a:contourClr>
              </a:sp3d>
            </p:spPr>
            <p:txBody>
              <a:bodyPr wrap="none" anchor="ctr">
                <a:flatTx/>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41" name="组合 40"/>
              <p:cNvGrpSpPr/>
              <p:nvPr/>
            </p:nvGrpSpPr>
            <p:grpSpPr>
              <a:xfrm>
                <a:off x="293053" y="3040840"/>
                <a:ext cx="2065467" cy="2173332"/>
                <a:chOff x="173952" y="3040840"/>
                <a:chExt cx="2184081" cy="2173332"/>
              </a:xfrm>
            </p:grpSpPr>
            <p:sp>
              <p:nvSpPr>
                <p:cNvPr id="42" name="AutoShape 7"/>
                <p:cNvSpPr>
                  <a:spLocks noChangeArrowheads="1"/>
                </p:cNvSpPr>
                <p:nvPr/>
              </p:nvSpPr>
              <p:spPr bwMode="gray">
                <a:xfrm>
                  <a:off x="187920" y="3040840"/>
                  <a:ext cx="2170113" cy="474529"/>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3" name="AutoShape 8"/>
                <p:cNvSpPr>
                  <a:spLocks noChangeArrowheads="1"/>
                </p:cNvSpPr>
                <p:nvPr/>
              </p:nvSpPr>
              <p:spPr bwMode="gray">
                <a:xfrm>
                  <a:off x="181835" y="3609828"/>
                  <a:ext cx="2170113" cy="49573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4" name="AutoShape 9"/>
                <p:cNvSpPr>
                  <a:spLocks noChangeArrowheads="1"/>
                </p:cNvSpPr>
                <p:nvPr/>
              </p:nvSpPr>
              <p:spPr bwMode="gray">
                <a:xfrm>
                  <a:off x="181835" y="4189249"/>
                  <a:ext cx="2170113" cy="480420"/>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5" name="Text Box 38"/>
                <p:cNvSpPr txBox="1">
                  <a:spLocks noChangeArrowheads="1"/>
                </p:cNvSpPr>
                <p:nvPr/>
              </p:nvSpPr>
              <p:spPr bwMode="gray">
                <a:xfrm>
                  <a:off x="230309" y="3129784"/>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专业师资素质不高</a:t>
                  </a:r>
                  <a:endParaRPr lang="en-US" altLang="zh-CN" sz="1400" dirty="0">
                    <a:solidFill>
                      <a:srgbClr val="080808"/>
                    </a:solidFill>
                    <a:latin typeface="微软雅黑" pitchFamily="34" charset="-122"/>
                    <a:ea typeface="微软雅黑" pitchFamily="34" charset="-122"/>
                  </a:endParaRPr>
                </a:p>
              </p:txBody>
            </p:sp>
            <p:sp>
              <p:nvSpPr>
                <p:cNvPr id="46" name="Text Box 38"/>
                <p:cNvSpPr txBox="1">
                  <a:spLocks noChangeArrowheads="1"/>
                </p:cNvSpPr>
                <p:nvPr/>
              </p:nvSpPr>
              <p:spPr bwMode="gray">
                <a:xfrm>
                  <a:off x="238191" y="37312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师资团队建设不完善</a:t>
                  </a:r>
                  <a:endParaRPr lang="en-US" altLang="zh-CN" sz="1400" dirty="0">
                    <a:solidFill>
                      <a:srgbClr val="080808"/>
                    </a:solidFill>
                    <a:latin typeface="微软雅黑" pitchFamily="34" charset="-122"/>
                    <a:ea typeface="微软雅黑" pitchFamily="34" charset="-122"/>
                  </a:endParaRPr>
                </a:p>
              </p:txBody>
            </p:sp>
            <p:sp>
              <p:nvSpPr>
                <p:cNvPr id="47" name="Text Box 38"/>
                <p:cNvSpPr txBox="1">
                  <a:spLocks noChangeArrowheads="1"/>
                </p:cNvSpPr>
                <p:nvPr/>
              </p:nvSpPr>
              <p:spPr bwMode="gray">
                <a:xfrm>
                  <a:off x="253271" y="4291783"/>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专业师资结构不合理</a:t>
                  </a:r>
                  <a:endParaRPr lang="en-US" altLang="zh-CN" sz="1400" dirty="0">
                    <a:solidFill>
                      <a:srgbClr val="080808"/>
                    </a:solidFill>
                    <a:latin typeface="微软雅黑" pitchFamily="34" charset="-122"/>
                    <a:ea typeface="微软雅黑" pitchFamily="34" charset="-122"/>
                  </a:endParaRPr>
                </a:p>
              </p:txBody>
            </p:sp>
            <p:sp>
              <p:nvSpPr>
                <p:cNvPr id="48" name="AutoShape 9"/>
                <p:cNvSpPr>
                  <a:spLocks noChangeArrowheads="1"/>
                </p:cNvSpPr>
                <p:nvPr/>
              </p:nvSpPr>
              <p:spPr bwMode="gray">
                <a:xfrm>
                  <a:off x="173952" y="4753995"/>
                  <a:ext cx="2170113" cy="460177"/>
                </a:xfrm>
                <a:prstGeom prst="roundRect">
                  <a:avLst>
                    <a:gd name="adj" fmla="val 16667"/>
                  </a:avLst>
                </a:prstGeom>
                <a:solidFill>
                  <a:srgbClr val="FFFFFF">
                    <a:alpha val="89803"/>
                  </a:srgbClr>
                </a:solidFill>
                <a:ln w="28575">
                  <a:solidFill>
                    <a:schemeClr val="accent6">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9" name="Text Box 38"/>
                <p:cNvSpPr txBox="1">
                  <a:spLocks noChangeArrowheads="1"/>
                </p:cNvSpPr>
                <p:nvPr/>
              </p:nvSpPr>
              <p:spPr bwMode="gray">
                <a:xfrm>
                  <a:off x="230309" y="4846609"/>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400" dirty="0" smtClean="0">
                      <a:solidFill>
                        <a:srgbClr val="080808"/>
                      </a:solidFill>
                      <a:latin typeface="微软雅黑" pitchFamily="34" charset="-122"/>
                      <a:ea typeface="微软雅黑" pitchFamily="34" charset="-122"/>
                    </a:rPr>
                    <a:t>专业师资数量不足</a:t>
                  </a:r>
                  <a:endParaRPr lang="en-US" altLang="zh-CN" sz="1400" dirty="0">
                    <a:solidFill>
                      <a:srgbClr val="080808"/>
                    </a:solidFill>
                    <a:latin typeface="微软雅黑" pitchFamily="34" charset="-122"/>
                    <a:ea typeface="微软雅黑" pitchFamily="34" charset="-122"/>
                  </a:endParaRPr>
                </a:p>
              </p:txBody>
            </p:sp>
          </p:grpSp>
        </p:grpSp>
        <p:sp>
          <p:nvSpPr>
            <p:cNvPr id="50" name="TextBox 130"/>
            <p:cNvSpPr txBox="1"/>
            <p:nvPr/>
          </p:nvSpPr>
          <p:spPr>
            <a:xfrm>
              <a:off x="2261562" y="1802579"/>
              <a:ext cx="1520255" cy="584775"/>
            </a:xfrm>
            <a:prstGeom prst="rect">
              <a:avLst/>
            </a:prstGeom>
            <a:noFill/>
          </p:spPr>
          <p:txBody>
            <a:bodyPr wrap="square" rtlCol="0">
              <a:spAutoFit/>
            </a:bodyPr>
            <a:lstStyle/>
            <a:p>
              <a:pPr algn="ctr"/>
              <a:r>
                <a:rPr lang="zh-CN" altLang="en-US" sz="1600" b="1" dirty="0" smtClean="0">
                  <a:solidFill>
                    <a:schemeClr val="accent6">
                      <a:lumMod val="50000"/>
                    </a:schemeClr>
                  </a:solidFill>
                  <a:latin typeface="微软雅黑" pitchFamily="34" charset="-122"/>
                  <a:ea typeface="微软雅黑" pitchFamily="34" charset="-122"/>
                </a:rPr>
                <a:t>机电一体化专业教学</a:t>
              </a:r>
              <a:endParaRPr lang="zh-CN" altLang="en-US" sz="1600" b="1" dirty="0">
                <a:solidFill>
                  <a:schemeClr val="accent6">
                    <a:lumMod val="50000"/>
                  </a:schemeClr>
                </a:solidFill>
                <a:latin typeface="微软雅黑" pitchFamily="34" charset="-122"/>
                <a:ea typeface="微软雅黑" pitchFamily="34" charset="-122"/>
              </a:endParaRPr>
            </a:p>
          </p:txBody>
        </p:sp>
        <p:sp>
          <p:nvSpPr>
            <p:cNvPr id="51" name="TextBox 131"/>
            <p:cNvSpPr txBox="1"/>
            <p:nvPr/>
          </p:nvSpPr>
          <p:spPr>
            <a:xfrm>
              <a:off x="3211019" y="3515800"/>
              <a:ext cx="463576" cy="2601704"/>
            </a:xfrm>
            <a:prstGeom prst="rect">
              <a:avLst/>
            </a:prstGeom>
            <a:noFill/>
          </p:spPr>
          <p:txBody>
            <a:bodyPr vert="eaVert" wrap="square" rtlCol="0">
              <a:spAutoFit/>
            </a:bodyPr>
            <a:lstStyle/>
            <a:p>
              <a:r>
                <a:rPr lang="zh-CN" altLang="en-US" sz="1600" b="1" dirty="0" smtClean="0">
                  <a:solidFill>
                    <a:schemeClr val="bg1"/>
                  </a:solidFill>
                  <a:latin typeface="微软雅黑" pitchFamily="34" charset="-122"/>
                  <a:ea typeface="微软雅黑" pitchFamily="34" charset="-122"/>
                </a:rPr>
                <a:t>新能源汽车专业师资现状</a:t>
              </a:r>
              <a:endParaRPr lang="zh-CN" altLang="en-US" sz="1600" b="1" dirty="0">
                <a:solidFill>
                  <a:schemeClr val="bg1"/>
                </a:solidFill>
                <a:latin typeface="微软雅黑" pitchFamily="34" charset="-122"/>
                <a:ea typeface="微软雅黑" pitchFamily="34" charset="-122"/>
              </a:endParaRPr>
            </a:p>
          </p:txBody>
        </p:sp>
        <p:sp>
          <p:nvSpPr>
            <p:cNvPr id="52" name="右箭头 51"/>
            <p:cNvSpPr/>
            <p:nvPr/>
          </p:nvSpPr>
          <p:spPr>
            <a:xfrm rot="16200000">
              <a:off x="2775538" y="2497657"/>
              <a:ext cx="436386" cy="252000"/>
            </a:xfrm>
            <a:prstGeom prs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133"/>
            <p:cNvSpPr txBox="1"/>
            <p:nvPr/>
          </p:nvSpPr>
          <p:spPr>
            <a:xfrm>
              <a:off x="3095571" y="2577517"/>
              <a:ext cx="369332" cy="447437"/>
            </a:xfrm>
            <a:prstGeom prst="rect">
              <a:avLst/>
            </a:prstGeom>
            <a:noFill/>
          </p:spPr>
          <p:txBody>
            <a:bodyPr vert="eaVert" wrap="square" rtlCol="0">
              <a:spAutoFit/>
            </a:bodyPr>
            <a:lstStyle/>
            <a:p>
              <a:r>
                <a:rPr lang="zh-CN" altLang="en-US" sz="1200" dirty="0" smtClean="0">
                  <a:latin typeface="微软雅黑" pitchFamily="34" charset="-122"/>
                  <a:ea typeface="微软雅黑" pitchFamily="34" charset="-122"/>
                </a:rPr>
                <a:t>制约</a:t>
              </a:r>
              <a:endParaRPr lang="zh-CN" altLang="en-US" sz="1200" dirty="0">
                <a:latin typeface="微软雅黑" pitchFamily="34" charset="-122"/>
                <a:ea typeface="微软雅黑" pitchFamily="34" charset="-122"/>
              </a:endParaRPr>
            </a:p>
          </p:txBody>
        </p:sp>
        <p:sp>
          <p:nvSpPr>
            <p:cNvPr id="54" name="左右箭头 53"/>
            <p:cNvSpPr/>
            <p:nvPr/>
          </p:nvSpPr>
          <p:spPr>
            <a:xfrm>
              <a:off x="3820839" y="2057961"/>
              <a:ext cx="566583" cy="217591"/>
            </a:xfrm>
            <a:prstGeom prst="leftRightArrow">
              <a:avLst/>
            </a:prstGeom>
            <a:solidFill>
              <a:srgbClr val="A2B932"/>
            </a:solidFill>
            <a:ln>
              <a:solidFill>
                <a:srgbClr val="A2B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135"/>
            <p:cNvSpPr txBox="1"/>
            <p:nvPr/>
          </p:nvSpPr>
          <p:spPr>
            <a:xfrm>
              <a:off x="3874722" y="1765504"/>
              <a:ext cx="619207"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需</a:t>
              </a:r>
              <a:r>
                <a:rPr lang="zh-CN" altLang="en-US" sz="1200" dirty="0" smtClean="0">
                  <a:latin typeface="微软雅黑" pitchFamily="34" charset="-122"/>
                  <a:ea typeface="微软雅黑" pitchFamily="34" charset="-122"/>
                </a:rPr>
                <a:t>求</a:t>
              </a:r>
              <a:endParaRPr lang="zh-CN" altLang="en-US" sz="1200" dirty="0">
                <a:latin typeface="微软雅黑" pitchFamily="34" charset="-122"/>
                <a:ea typeface="微软雅黑" pitchFamily="34" charset="-122"/>
              </a:endParaRPr>
            </a:p>
          </p:txBody>
        </p:sp>
        <p:sp>
          <p:nvSpPr>
            <p:cNvPr id="56" name="TextBox 136"/>
            <p:cNvSpPr txBox="1"/>
            <p:nvPr/>
          </p:nvSpPr>
          <p:spPr>
            <a:xfrm>
              <a:off x="3847779" y="2308372"/>
              <a:ext cx="622183" cy="306494"/>
            </a:xfrm>
            <a:prstGeom prst="rect">
              <a:avLst/>
            </a:prstGeom>
            <a:noFill/>
          </p:spPr>
          <p:txBody>
            <a:bodyPr wrap="square" rtlCol="0">
              <a:spAutoFit/>
            </a:bodyPr>
            <a:lstStyle/>
            <a:p>
              <a:r>
                <a:rPr lang="zh-CN" altLang="en-US" sz="1200" dirty="0">
                  <a:latin typeface="微软雅黑" pitchFamily="34" charset="-122"/>
                  <a:ea typeface="微软雅黑" pitchFamily="34" charset="-122"/>
                </a:rPr>
                <a:t>促进</a:t>
              </a:r>
            </a:p>
          </p:txBody>
        </p:sp>
      </p:grpSp>
      <p:sp>
        <p:nvSpPr>
          <p:cNvPr id="57" name="矩形 2"/>
          <p:cNvSpPr>
            <a:spLocks noChangeArrowheads="1"/>
          </p:cNvSpPr>
          <p:nvPr/>
        </p:nvSpPr>
        <p:spPr bwMode="auto">
          <a:xfrm>
            <a:off x="4275431" y="864682"/>
            <a:ext cx="43129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smtClean="0">
                <a:solidFill>
                  <a:srgbClr val="002060"/>
                </a:solidFill>
                <a:latin typeface="微软雅黑" pitchFamily="34" charset="-122"/>
                <a:ea typeface="微软雅黑" pitchFamily="34" charset="-122"/>
                <a:sym typeface="宋体" pitchFamily="2" charset="-122"/>
              </a:rPr>
              <a:t>内</a:t>
            </a:r>
            <a:r>
              <a:rPr lang="zh-CN" altLang="en-US" sz="1600" b="1" dirty="0">
                <a:solidFill>
                  <a:srgbClr val="002060"/>
                </a:solidFill>
                <a:latin typeface="微软雅黑" pitchFamily="34" charset="-122"/>
                <a:ea typeface="微软雅黑" pitchFamily="34" charset="-122"/>
                <a:sym typeface="宋体" pitchFamily="2" charset="-122"/>
              </a:rPr>
              <a:t>培外引交流，打造双师队伍强化师资力量</a:t>
            </a:r>
            <a:endParaRPr lang="zh-CN" altLang="en-US" sz="1600" b="1" dirty="0">
              <a:solidFill>
                <a:srgbClr val="002060"/>
              </a:solidFill>
              <a:latin typeface="微软雅黑" pitchFamily="34" charset="-122"/>
              <a:ea typeface="微软雅黑" pitchFamily="34" charset="-122"/>
            </a:endParaRPr>
          </a:p>
        </p:txBody>
      </p:sp>
      <p:grpSp>
        <p:nvGrpSpPr>
          <p:cNvPr id="58" name="组合 57"/>
          <p:cNvGrpSpPr/>
          <p:nvPr/>
        </p:nvGrpSpPr>
        <p:grpSpPr>
          <a:xfrm>
            <a:off x="-1" y="350874"/>
            <a:ext cx="11553715" cy="295169"/>
            <a:chOff x="0" y="404813"/>
            <a:chExt cx="10020232" cy="241230"/>
          </a:xfrm>
        </p:grpSpPr>
        <p:cxnSp>
          <p:nvCxnSpPr>
            <p:cNvPr id="59" name="直接连接符 58"/>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4" name="MH_Other_5"/>
          <p:cNvSpPr>
            <a:spLocks noChangeArrowheads="1"/>
          </p:cNvSpPr>
          <p:nvPr>
            <p:custDataLst>
              <p:tags r:id="rId1"/>
            </p:custDataLst>
          </p:nvPr>
        </p:nvSpPr>
        <p:spPr bwMode="auto">
          <a:xfrm>
            <a:off x="276086" y="701798"/>
            <a:ext cx="3019649" cy="519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（五）专业教学团队建设</a:t>
            </a:r>
            <a:endParaRPr lang="zh-CN" altLang="en-US" sz="2000" b="1" dirty="0">
              <a:solidFill>
                <a:srgbClr val="FFFFFF"/>
              </a:solidFill>
              <a:ea typeface="微软雅黑" pitchFamily="34" charset="-122"/>
            </a:endParaRPr>
          </a:p>
        </p:txBody>
      </p:sp>
      <p:sp>
        <p:nvSpPr>
          <p:cNvPr id="65" name="矩形 64"/>
          <p:cNvSpPr/>
          <p:nvPr/>
        </p:nvSpPr>
        <p:spPr>
          <a:xfrm>
            <a:off x="-167571" y="1165409"/>
            <a:ext cx="3723863"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专业</a:t>
            </a:r>
            <a:r>
              <a:rPr lang="zh-CN" altLang="en-US" b="1" dirty="0" smtClean="0">
                <a:solidFill>
                  <a:srgbClr val="C00000"/>
                </a:solidFill>
                <a:latin typeface="微软雅黑" pitchFamily="34" charset="-122"/>
                <a:ea typeface="微软雅黑" pitchFamily="34" charset="-122"/>
              </a:rPr>
              <a:t>教学团队培养建设</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911446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26</a:t>
            </a:r>
            <a:endParaRPr lang="zh-CN" altLang="en-US" sz="1600" b="1" dirty="0"/>
          </a:p>
        </p:txBody>
      </p:sp>
      <p:graphicFrame>
        <p:nvGraphicFramePr>
          <p:cNvPr id="17" name="表格 16"/>
          <p:cNvGraphicFramePr>
            <a:graphicFrameLocks noGrp="1"/>
          </p:cNvGraphicFramePr>
          <p:nvPr>
            <p:extLst>
              <p:ext uri="{D42A27DB-BD31-4B8C-83A1-F6EECF244321}">
                <p14:modId xmlns:p14="http://schemas.microsoft.com/office/powerpoint/2010/main" val="166730734"/>
              </p:ext>
            </p:extLst>
          </p:nvPr>
        </p:nvGraphicFramePr>
        <p:xfrm>
          <a:off x="5068778" y="751790"/>
          <a:ext cx="6000841" cy="5581593"/>
        </p:xfrm>
        <a:graphic>
          <a:graphicData uri="http://schemas.openxmlformats.org/drawingml/2006/table">
            <a:tbl>
              <a:tblPr firstRow="1" firstCol="1" bandRow="1">
                <a:tableStyleId>{5C22544A-7EE6-4342-B048-85BDC9FD1C3A}</a:tableStyleId>
              </a:tblPr>
              <a:tblGrid>
                <a:gridCol w="1345726">
                  <a:extLst>
                    <a:ext uri="{9D8B030D-6E8A-4147-A177-3AD203B41FA5}">
                      <a16:colId xmlns:a16="http://schemas.microsoft.com/office/drawing/2014/main" xmlns="" val="20000"/>
                    </a:ext>
                  </a:extLst>
                </a:gridCol>
                <a:gridCol w="3581366">
                  <a:extLst>
                    <a:ext uri="{9D8B030D-6E8A-4147-A177-3AD203B41FA5}">
                      <a16:colId xmlns:a16="http://schemas.microsoft.com/office/drawing/2014/main" xmlns="" val="20001"/>
                    </a:ext>
                  </a:extLst>
                </a:gridCol>
                <a:gridCol w="1073749">
                  <a:extLst>
                    <a:ext uri="{9D8B030D-6E8A-4147-A177-3AD203B41FA5}">
                      <a16:colId xmlns:a16="http://schemas.microsoft.com/office/drawing/2014/main" xmlns="" val="20002"/>
                    </a:ext>
                  </a:extLst>
                </a:gridCol>
              </a:tblGrid>
              <a:tr h="247593">
                <a:tc>
                  <a:txBody>
                    <a:bodyPr/>
                    <a:lstStyle/>
                    <a:p>
                      <a:pPr algn="ctr">
                        <a:spcAft>
                          <a:spcPts val="0"/>
                        </a:spcAft>
                      </a:pPr>
                      <a:r>
                        <a:rPr lang="zh-CN" sz="1400" b="1" kern="100" dirty="0" smtClean="0">
                          <a:solidFill>
                            <a:schemeClr val="tx1"/>
                          </a:solidFill>
                          <a:effectLst/>
                          <a:latin typeface="微软雅黑" pitchFamily="34" charset="-122"/>
                          <a:ea typeface="微软雅黑" pitchFamily="34" charset="-122"/>
                        </a:rPr>
                        <a:t>培训</a:t>
                      </a:r>
                      <a:r>
                        <a:rPr lang="zh-CN" sz="1400" b="1" kern="100" dirty="0">
                          <a:solidFill>
                            <a:schemeClr val="tx1"/>
                          </a:solidFill>
                          <a:effectLst/>
                          <a:latin typeface="微软雅黑" pitchFamily="34" charset="-122"/>
                          <a:ea typeface="微软雅黑" pitchFamily="34" charset="-122"/>
                        </a:rPr>
                        <a:t>课程类别</a:t>
                      </a:r>
                      <a:endParaRPr lang="zh-CN" sz="1400" b="1" kern="100" dirty="0">
                        <a:solidFill>
                          <a:schemeClr val="tx1"/>
                        </a:solidFill>
                        <a:effectLst/>
                        <a:latin typeface="微软雅黑" pitchFamily="34" charset="-122"/>
                        <a:ea typeface="微软雅黑" pitchFamily="34" charset="-122"/>
                        <a:cs typeface="Times New Roman"/>
                      </a:endParaRPr>
                    </a:p>
                  </a:txBody>
                  <a:tcPr marL="61435" marR="61435" marT="0" marB="0"/>
                </a:tc>
                <a:tc>
                  <a:txBody>
                    <a:bodyPr/>
                    <a:lstStyle/>
                    <a:p>
                      <a:pPr algn="ctr">
                        <a:spcAft>
                          <a:spcPts val="0"/>
                        </a:spcAft>
                      </a:pPr>
                      <a:r>
                        <a:rPr lang="zh-CN" sz="1400" b="1" kern="100" dirty="0">
                          <a:solidFill>
                            <a:schemeClr val="tx1"/>
                          </a:solidFill>
                          <a:effectLst/>
                          <a:latin typeface="微软雅黑" pitchFamily="34" charset="-122"/>
                          <a:ea typeface="微软雅黑" pitchFamily="34" charset="-122"/>
                        </a:rPr>
                        <a:t>培训课程举例</a:t>
                      </a:r>
                      <a:endParaRPr lang="zh-CN" sz="1400" b="1" kern="100" dirty="0">
                        <a:solidFill>
                          <a:schemeClr val="tx1"/>
                        </a:solidFill>
                        <a:effectLst/>
                        <a:latin typeface="微软雅黑" pitchFamily="34" charset="-122"/>
                        <a:ea typeface="微软雅黑" pitchFamily="34" charset="-122"/>
                        <a:cs typeface="Times New Roman"/>
                      </a:endParaRPr>
                    </a:p>
                  </a:txBody>
                  <a:tcPr marL="61435" marR="61435" marT="0" marB="0"/>
                </a:tc>
                <a:tc>
                  <a:txBody>
                    <a:bodyPr/>
                    <a:lstStyle/>
                    <a:p>
                      <a:pPr algn="ctr">
                        <a:spcAft>
                          <a:spcPts val="0"/>
                        </a:spcAft>
                      </a:pPr>
                      <a:r>
                        <a:rPr lang="zh-CN" sz="1400" b="1" kern="100" dirty="0">
                          <a:solidFill>
                            <a:schemeClr val="tx1"/>
                          </a:solidFill>
                          <a:effectLst/>
                          <a:latin typeface="微软雅黑" pitchFamily="34" charset="-122"/>
                          <a:ea typeface="微软雅黑" pitchFamily="34" charset="-122"/>
                        </a:rPr>
                        <a:t>培训目标</a:t>
                      </a:r>
                      <a:endParaRPr lang="zh-CN" sz="1400" b="1" kern="100" dirty="0">
                        <a:solidFill>
                          <a:schemeClr val="tx1"/>
                        </a:solidFill>
                        <a:effectLst/>
                        <a:latin typeface="微软雅黑" pitchFamily="34" charset="-122"/>
                        <a:ea typeface="微软雅黑" pitchFamily="34" charset="-122"/>
                        <a:cs typeface="Times New Roman"/>
                      </a:endParaRPr>
                    </a:p>
                  </a:txBody>
                  <a:tcPr marL="61435" marR="61435" marT="0" marB="0"/>
                </a:tc>
                <a:extLst>
                  <a:ext uri="{0D108BD9-81ED-4DB2-BD59-A6C34878D82A}">
                    <a16:rowId xmlns:a16="http://schemas.microsoft.com/office/drawing/2014/main" xmlns="" val="10000"/>
                  </a:ext>
                </a:extLst>
              </a:tr>
              <a:tr h="201433">
                <a:tc rowSpan="6">
                  <a:txBody>
                    <a:bodyPr/>
                    <a:lstStyle/>
                    <a:p>
                      <a:pPr algn="ctr">
                        <a:spcAft>
                          <a:spcPts val="0"/>
                        </a:spcAft>
                      </a:pPr>
                      <a:r>
                        <a:rPr lang="zh-CN" sz="1400" kern="100" dirty="0">
                          <a:effectLst/>
                          <a:latin typeface="微软雅黑" pitchFamily="34" charset="-122"/>
                          <a:ea typeface="微软雅黑" pitchFamily="34" charset="-122"/>
                        </a:rPr>
                        <a:t>职业素养培训</a:t>
                      </a:r>
                    </a:p>
                    <a:p>
                      <a:pPr algn="ctr">
                        <a:spcAft>
                          <a:spcPts val="0"/>
                        </a:spcAft>
                      </a:pPr>
                      <a:r>
                        <a:rPr lang="zh-CN" sz="1400" kern="100" dirty="0">
                          <a:effectLst/>
                          <a:latin typeface="微软雅黑" pitchFamily="34" charset="-122"/>
                          <a:ea typeface="微软雅黑" pitchFamily="34" charset="-122"/>
                        </a:rPr>
                        <a:t>（通用培训）</a:t>
                      </a:r>
                      <a:endParaRPr lang="zh-CN" sz="14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400" kern="100" dirty="0">
                          <a:effectLst/>
                          <a:latin typeface="微软雅黑" pitchFamily="34" charset="-122"/>
                          <a:ea typeface="微软雅黑" pitchFamily="34" charset="-122"/>
                        </a:rPr>
                        <a:t>职业教育心理学</a:t>
                      </a:r>
                      <a:endParaRPr lang="zh-CN" sz="1400" kern="100" dirty="0">
                        <a:effectLst/>
                        <a:latin typeface="微软雅黑" pitchFamily="34" charset="-122"/>
                        <a:ea typeface="微软雅黑" pitchFamily="34" charset="-122"/>
                        <a:cs typeface="Times New Roman"/>
                      </a:endParaRPr>
                    </a:p>
                  </a:txBody>
                  <a:tcPr marL="61435" marR="61435" marT="0" marB="0" anchor="ctr"/>
                </a:tc>
                <a:tc rowSpan="6">
                  <a:txBody>
                    <a:bodyPr/>
                    <a:lstStyle/>
                    <a:p>
                      <a:pPr algn="just">
                        <a:spcAft>
                          <a:spcPts val="0"/>
                        </a:spcAft>
                      </a:pPr>
                      <a:r>
                        <a:rPr lang="zh-CN" sz="1400" kern="100" dirty="0">
                          <a:effectLst/>
                          <a:latin typeface="微软雅黑" pitchFamily="34" charset="-122"/>
                          <a:ea typeface="微软雅黑" pitchFamily="34" charset="-122"/>
                        </a:rPr>
                        <a:t>拓展教师的视野，提升教师的基本职业素养和综合素质</a:t>
                      </a:r>
                      <a:endParaRPr lang="zh-CN" sz="1400" kern="100" dirty="0">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a16="http://schemas.microsoft.com/office/drawing/2014/main" xmlns="" val="10001"/>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职业教育改革发展现状与趋势</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2"/>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“互联网+X专业”人才培养模式的创新</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3"/>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“中国制造2025”与职业教育改革发展</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4"/>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提高教师职业素养经典案例分享</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5"/>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教师情绪压力管理</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6"/>
                  </a:ext>
                </a:extLst>
              </a:tr>
              <a:tr h="201433">
                <a:tc rowSpan="16">
                  <a:txBody>
                    <a:bodyPr/>
                    <a:lstStyle/>
                    <a:p>
                      <a:pPr algn="ctr">
                        <a:spcAft>
                          <a:spcPts val="0"/>
                        </a:spcAft>
                      </a:pPr>
                      <a:r>
                        <a:rPr lang="zh-CN" sz="1400" kern="100" dirty="0">
                          <a:effectLst/>
                          <a:latin typeface="微软雅黑" pitchFamily="34" charset="-122"/>
                          <a:ea typeface="微软雅黑" pitchFamily="34" charset="-122"/>
                        </a:rPr>
                        <a:t>教学技能培训</a:t>
                      </a:r>
                    </a:p>
                    <a:p>
                      <a:pPr algn="ctr">
                        <a:spcAft>
                          <a:spcPts val="0"/>
                        </a:spcAft>
                      </a:pPr>
                      <a:r>
                        <a:rPr lang="zh-CN" sz="1400" kern="100" dirty="0" smtClean="0">
                          <a:effectLst/>
                          <a:latin typeface="微软雅黑" pitchFamily="34" charset="-122"/>
                          <a:ea typeface="微软雅黑" pitchFamily="34" charset="-122"/>
                        </a:rPr>
                        <a:t>（</a:t>
                      </a:r>
                      <a:r>
                        <a:rPr lang="zh-CN" altLang="en-US" sz="1400" kern="100" dirty="0" smtClean="0">
                          <a:effectLst/>
                          <a:latin typeface="微软雅黑" pitchFamily="34" charset="-122"/>
                          <a:ea typeface="微软雅黑" pitchFamily="34" charset="-122"/>
                        </a:rPr>
                        <a:t>专项培训</a:t>
                      </a:r>
                      <a:r>
                        <a:rPr lang="zh-CN" sz="1400" kern="100" dirty="0" smtClean="0">
                          <a:effectLst/>
                          <a:latin typeface="微软雅黑" pitchFamily="34" charset="-122"/>
                          <a:ea typeface="微软雅黑" pitchFamily="34" charset="-122"/>
                        </a:rPr>
                        <a:t>）</a:t>
                      </a:r>
                      <a:endParaRPr lang="zh-CN" sz="14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400" kern="100" dirty="0">
                          <a:effectLst/>
                          <a:latin typeface="微软雅黑" pitchFamily="34" charset="-122"/>
                          <a:ea typeface="微软雅黑" pitchFamily="34" charset="-122"/>
                        </a:rPr>
                        <a:t>职业教育课程改革与课程开发</a:t>
                      </a:r>
                      <a:endParaRPr lang="zh-CN" sz="1400" kern="100" dirty="0">
                        <a:effectLst/>
                        <a:latin typeface="微软雅黑" pitchFamily="34" charset="-122"/>
                        <a:ea typeface="微软雅黑" pitchFamily="34" charset="-122"/>
                        <a:cs typeface="Times New Roman"/>
                      </a:endParaRPr>
                    </a:p>
                  </a:txBody>
                  <a:tcPr marL="61435" marR="61435" marT="0" marB="0" anchor="ctr"/>
                </a:tc>
                <a:tc rowSpan="16">
                  <a:txBody>
                    <a:bodyPr/>
                    <a:lstStyle/>
                    <a:p>
                      <a:pPr algn="just">
                        <a:spcAft>
                          <a:spcPts val="0"/>
                        </a:spcAft>
                      </a:pPr>
                      <a:r>
                        <a:rPr lang="zh-CN" sz="1400" kern="100" dirty="0">
                          <a:effectLst/>
                          <a:latin typeface="微软雅黑" pitchFamily="34" charset="-122"/>
                          <a:ea typeface="微软雅黑" pitchFamily="34" charset="-122"/>
                        </a:rPr>
                        <a:t>提升教师的教学、教研技能</a:t>
                      </a:r>
                      <a:r>
                        <a:rPr lang="zh-CN" sz="1400" kern="100" dirty="0" smtClean="0">
                          <a:effectLst/>
                          <a:latin typeface="微软雅黑" pitchFamily="34" charset="-122"/>
                          <a:ea typeface="微软雅黑" pitchFamily="34" charset="-122"/>
                        </a:rPr>
                        <a:t>和水平</a:t>
                      </a:r>
                      <a:endParaRPr lang="zh-CN" sz="1400" kern="100" dirty="0">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a16="http://schemas.microsoft.com/office/drawing/2014/main" xmlns="" val="10007"/>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职业教育行动导向的教学法</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8"/>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现代教学媒体（课件）开发</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09"/>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信息化教学设计与课程整合</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0"/>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虚拟仿真实训系统</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1"/>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数字化教学资源库建设</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2"/>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精品课程建设与课程网站开发</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3"/>
                  </a:ext>
                </a:extLst>
              </a:tr>
              <a:tr h="201433">
                <a:tc vMerge="1">
                  <a:txBody>
                    <a:bodyPr/>
                    <a:lstStyle/>
                    <a:p>
                      <a:endParaRPr lang="zh-CN" altLang="en-US"/>
                    </a:p>
                  </a:txBody>
                  <a:tcPr/>
                </a:tc>
                <a:tc>
                  <a:txBody>
                    <a:bodyPr/>
                    <a:lstStyle/>
                    <a:p>
                      <a:pPr algn="ctr">
                        <a:spcAft>
                          <a:spcPts val="0"/>
                        </a:spcAft>
                      </a:pPr>
                      <a:r>
                        <a:rPr lang="zh-CN" altLang="en-US" sz="1400" kern="100" dirty="0" smtClean="0">
                          <a:effectLst/>
                          <a:latin typeface="微软雅黑" pitchFamily="34" charset="-122"/>
                          <a:ea typeface="微软雅黑" pitchFamily="34" charset="-122"/>
                          <a:cs typeface="Times New Roman"/>
                        </a:rPr>
                        <a:t>新能源汽车专业实训技能培训</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4"/>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职业教育项目式教材开发</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5"/>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职业教育科研能力建设与提升</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6"/>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职业学校管理与人力资源开发</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7"/>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职业学校校园文化建设</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8"/>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职业学校德育课程建设</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19"/>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机会识别与项目选择</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0"/>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创业资本运作</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1"/>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如何组建创业精英团队</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2"/>
                  </a:ext>
                </a:extLst>
              </a:tr>
              <a:tr h="201433">
                <a:tc rowSpan="3">
                  <a:txBody>
                    <a:bodyPr/>
                    <a:lstStyle/>
                    <a:p>
                      <a:pPr algn="ctr">
                        <a:spcAft>
                          <a:spcPts val="0"/>
                        </a:spcAft>
                      </a:pPr>
                      <a:r>
                        <a:rPr lang="zh-CN" sz="1400" kern="100" dirty="0">
                          <a:effectLst/>
                          <a:latin typeface="微软雅黑" pitchFamily="34" charset="-122"/>
                          <a:ea typeface="微软雅黑" pitchFamily="34" charset="-122"/>
                        </a:rPr>
                        <a:t>辅助研修</a:t>
                      </a:r>
                      <a:endParaRPr lang="zh-CN" sz="1400" kern="100" dirty="0">
                        <a:effectLst/>
                        <a:latin typeface="微软雅黑" pitchFamily="34" charset="-122"/>
                        <a:ea typeface="微软雅黑" pitchFamily="34" charset="-122"/>
                        <a:cs typeface="Times New Roman"/>
                      </a:endParaRPr>
                    </a:p>
                  </a:txBody>
                  <a:tcPr marL="61435" marR="61435" marT="0" marB="0" anchor="ctr"/>
                </a:tc>
                <a:tc>
                  <a:txBody>
                    <a:bodyPr/>
                    <a:lstStyle/>
                    <a:p>
                      <a:pPr algn="ctr">
                        <a:spcAft>
                          <a:spcPts val="0"/>
                        </a:spcAft>
                      </a:pPr>
                      <a:r>
                        <a:rPr lang="zh-CN" sz="1400" kern="100">
                          <a:effectLst/>
                          <a:latin typeface="微软雅黑" pitchFamily="34" charset="-122"/>
                          <a:ea typeface="微软雅黑" pitchFamily="34" charset="-122"/>
                        </a:rPr>
                        <a:t>德国双元制职业教育方法</a:t>
                      </a:r>
                      <a:endParaRPr lang="zh-CN" sz="1400" kern="100">
                        <a:effectLst/>
                        <a:latin typeface="微软雅黑" pitchFamily="34" charset="-122"/>
                        <a:ea typeface="微软雅黑" pitchFamily="34" charset="-122"/>
                        <a:cs typeface="Times New Roman"/>
                      </a:endParaRPr>
                    </a:p>
                  </a:txBody>
                  <a:tcPr marL="61435" marR="61435" marT="0" marB="0" anchor="ctr"/>
                </a:tc>
                <a:tc rowSpan="3">
                  <a:txBody>
                    <a:bodyPr/>
                    <a:lstStyle/>
                    <a:p>
                      <a:pPr algn="just">
                        <a:spcAft>
                          <a:spcPts val="0"/>
                        </a:spcAft>
                      </a:pPr>
                      <a:r>
                        <a:rPr lang="zh-CN" sz="1400" kern="100" dirty="0">
                          <a:effectLst/>
                          <a:latin typeface="微软雅黑" pitchFamily="34" charset="-122"/>
                          <a:ea typeface="微软雅黑" pitchFamily="34" charset="-122"/>
                        </a:rPr>
                        <a:t>提升教师教学科研水平及国际视野</a:t>
                      </a:r>
                      <a:endParaRPr lang="zh-CN" sz="1400" kern="100" dirty="0">
                        <a:effectLst/>
                        <a:latin typeface="微软雅黑" pitchFamily="34" charset="-122"/>
                        <a:ea typeface="微软雅黑" pitchFamily="34" charset="-122"/>
                        <a:cs typeface="Times New Roman"/>
                      </a:endParaRPr>
                    </a:p>
                  </a:txBody>
                  <a:tcPr marL="61435" marR="61435" marT="0" marB="0" anchor="ctr"/>
                </a:tc>
                <a:extLst>
                  <a:ext uri="{0D108BD9-81ED-4DB2-BD59-A6C34878D82A}">
                    <a16:rowId xmlns:a16="http://schemas.microsoft.com/office/drawing/2014/main" xmlns="" val="10023"/>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探讨“教学工厂”和最新的管理理念</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4"/>
                  </a:ext>
                </a:extLst>
              </a:tr>
              <a:tr h="201433">
                <a:tc vMerge="1">
                  <a:txBody>
                    <a:bodyPr/>
                    <a:lstStyle/>
                    <a:p>
                      <a:endParaRPr lang="zh-CN" altLang="en-US"/>
                    </a:p>
                  </a:txBody>
                  <a:tcPr/>
                </a:tc>
                <a:tc>
                  <a:txBody>
                    <a:bodyPr/>
                    <a:lstStyle/>
                    <a:p>
                      <a:pPr algn="ctr">
                        <a:spcAft>
                          <a:spcPts val="0"/>
                        </a:spcAft>
                      </a:pPr>
                      <a:r>
                        <a:rPr lang="zh-CN" sz="1400" kern="100" dirty="0">
                          <a:effectLst/>
                          <a:latin typeface="微软雅黑" pitchFamily="34" charset="-122"/>
                          <a:ea typeface="微软雅黑" pitchFamily="34" charset="-122"/>
                        </a:rPr>
                        <a:t>香港职业教育概况及营运模式</a:t>
                      </a:r>
                      <a:endParaRPr lang="zh-CN" sz="1400" kern="100" dirty="0">
                        <a:effectLst/>
                        <a:latin typeface="微软雅黑" pitchFamily="34" charset="-122"/>
                        <a:ea typeface="微软雅黑" pitchFamily="34" charset="-122"/>
                        <a:cs typeface="Times New Roman"/>
                      </a:endParaRPr>
                    </a:p>
                  </a:txBody>
                  <a:tcPr marL="61435" marR="61435" marT="0" marB="0" anchor="ctr"/>
                </a:tc>
                <a:tc vMerge="1">
                  <a:txBody>
                    <a:bodyPr/>
                    <a:lstStyle/>
                    <a:p>
                      <a:endParaRPr lang="zh-CN" altLang="en-US"/>
                    </a:p>
                  </a:txBody>
                  <a:tcPr/>
                </a:tc>
                <a:extLst>
                  <a:ext uri="{0D108BD9-81ED-4DB2-BD59-A6C34878D82A}">
                    <a16:rowId xmlns:a16="http://schemas.microsoft.com/office/drawing/2014/main" xmlns="" val="10025"/>
                  </a:ext>
                </a:extLst>
              </a:tr>
            </a:tbl>
          </a:graphicData>
        </a:graphic>
      </p:graphicFrame>
      <p:graphicFrame>
        <p:nvGraphicFramePr>
          <p:cNvPr id="18" name="图示 17"/>
          <p:cNvGraphicFramePr/>
          <p:nvPr>
            <p:extLst>
              <p:ext uri="{D42A27DB-BD31-4B8C-83A1-F6EECF244321}">
                <p14:modId xmlns:p14="http://schemas.microsoft.com/office/powerpoint/2010/main" val="3533905624"/>
              </p:ext>
            </p:extLst>
          </p:nvPr>
        </p:nvGraphicFramePr>
        <p:xfrm>
          <a:off x="1158844" y="1204112"/>
          <a:ext cx="3466944" cy="4841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组合 11"/>
          <p:cNvGrpSpPr/>
          <p:nvPr/>
        </p:nvGrpSpPr>
        <p:grpSpPr>
          <a:xfrm>
            <a:off x="-1" y="350874"/>
            <a:ext cx="11553715" cy="295169"/>
            <a:chOff x="0" y="404813"/>
            <a:chExt cx="10020232" cy="241230"/>
          </a:xfrm>
        </p:grpSpPr>
        <p:cxnSp>
          <p:nvCxnSpPr>
            <p:cNvPr id="13" name="直接连接符 1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200121" y="646397"/>
            <a:ext cx="3604679"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专业</a:t>
            </a:r>
            <a:r>
              <a:rPr lang="zh-CN" altLang="en-US" b="1" dirty="0" smtClean="0">
                <a:solidFill>
                  <a:srgbClr val="C00000"/>
                </a:solidFill>
                <a:latin typeface="微软雅黑" pitchFamily="34" charset="-122"/>
                <a:ea typeface="微软雅黑" pitchFamily="34" charset="-122"/>
              </a:rPr>
              <a:t>教学团队培养措施</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644889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27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52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17905" y="2176366"/>
            <a:ext cx="7794829" cy="400110"/>
          </a:xfrm>
          <a:prstGeom prst="rect">
            <a:avLst/>
          </a:prstGeom>
          <a:noFill/>
        </p:spPr>
        <p:txBody>
          <a:bodyPr wrap="square" rtlCol="0">
            <a:spAutoFit/>
          </a:bodyPr>
          <a:lstStyle/>
          <a:p>
            <a:pPr>
              <a:lnSpc>
                <a:spcPct val="125000"/>
              </a:lnSpc>
              <a:defRPr/>
            </a:pPr>
            <a:r>
              <a:rPr lang="zh-CN" altLang="en-US" sz="1600" dirty="0">
                <a:solidFill>
                  <a:schemeClr val="tx1">
                    <a:lumMod val="75000"/>
                    <a:lumOff val="25000"/>
                  </a:schemeClr>
                </a:solidFill>
                <a:latin typeface="微软雅黑" pitchFamily="34" charset="-122"/>
                <a:ea typeface="微软雅黑" pitchFamily="34" charset="-122"/>
              </a:rPr>
              <a:t>倾力打造一支“</a:t>
            </a:r>
            <a:r>
              <a:rPr lang="zh-CN" altLang="en-US" sz="1600" b="1" dirty="0">
                <a:solidFill>
                  <a:srgbClr val="C00000"/>
                </a:solidFill>
                <a:latin typeface="微软雅黑" panose="020B0503020204020204" pitchFamily="34" charset="-122"/>
                <a:ea typeface="微软雅黑" panose="020B0503020204020204" pitchFamily="34" charset="-122"/>
              </a:rPr>
              <a:t>专业教学水平高、实践能力强</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”的高素质专业化教师队伍！</a:t>
            </a:r>
          </a:p>
        </p:txBody>
      </p:sp>
      <p:pic>
        <p:nvPicPr>
          <p:cNvPr id="43" name="图片 1"/>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958809" y="2499379"/>
            <a:ext cx="3091620" cy="177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
          <p:cNvPicPr>
            <a:picLocks noChangeAspect="1"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7934968" y="4420719"/>
            <a:ext cx="3196038" cy="1952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 Box 18"/>
          <p:cNvSpPr txBox="1">
            <a:spLocks noChangeArrowheads="1"/>
          </p:cNvSpPr>
          <p:nvPr/>
        </p:nvSpPr>
        <p:spPr bwMode="auto">
          <a:xfrm>
            <a:off x="4510810" y="3613374"/>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宋体" charset="-122"/>
              </a:defRPr>
            </a:lvl1pPr>
            <a:lvl2pPr marL="742950" indent="-285750" eaLnBrk="0" hangingPunct="0">
              <a:defRPr sz="1400">
                <a:solidFill>
                  <a:schemeClr val="tx1"/>
                </a:solidFill>
                <a:latin typeface="Arial" charset="0"/>
                <a:ea typeface="宋体" charset="-122"/>
              </a:defRPr>
            </a:lvl2pPr>
            <a:lvl3pPr marL="1143000" indent="-228600" eaLnBrk="0" hangingPunct="0">
              <a:defRPr sz="1400">
                <a:solidFill>
                  <a:schemeClr val="tx1"/>
                </a:solidFill>
                <a:latin typeface="Arial" charset="0"/>
                <a:ea typeface="宋体" charset="-122"/>
              </a:defRPr>
            </a:lvl3pPr>
            <a:lvl4pPr marL="1600200" indent="-228600" eaLnBrk="0" hangingPunct="0">
              <a:defRPr sz="1400">
                <a:solidFill>
                  <a:schemeClr val="tx1"/>
                </a:solidFill>
                <a:latin typeface="Arial" charset="0"/>
                <a:ea typeface="宋体" charset="-122"/>
              </a:defRPr>
            </a:lvl4pPr>
            <a:lvl5pPr marL="2057400" indent="-228600" eaLnBrk="0" hangingPunct="0">
              <a:defRPr sz="1400">
                <a:solidFill>
                  <a:schemeClr val="tx1"/>
                </a:solidFill>
                <a:latin typeface="Arial" charset="0"/>
                <a:ea typeface="宋体" charset="-122"/>
              </a:defRPr>
            </a:lvl5pPr>
            <a:lvl6pPr marL="25146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6pPr>
            <a:lvl7pPr marL="29718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7pPr>
            <a:lvl8pPr marL="34290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8pPr>
            <a:lvl9pPr marL="38862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9pPr>
          </a:lstStyle>
          <a:p>
            <a:pPr eaLnBrk="1" hangingPunct="1"/>
            <a:endParaRPr lang="zh-CN" altLang="zh-CN" sz="1600">
              <a:latin typeface="微软雅黑" pitchFamily="34" charset="-122"/>
              <a:ea typeface="微软雅黑" pitchFamily="34" charset="-122"/>
              <a:sym typeface="Calibri" pitchFamily="34" charset="0"/>
            </a:endParaRPr>
          </a:p>
        </p:txBody>
      </p:sp>
      <p:sp>
        <p:nvSpPr>
          <p:cNvPr id="47" name="Text Box 19"/>
          <p:cNvSpPr txBox="1">
            <a:spLocks noChangeArrowheads="1"/>
          </p:cNvSpPr>
          <p:nvPr/>
        </p:nvSpPr>
        <p:spPr bwMode="auto">
          <a:xfrm>
            <a:off x="4510810" y="3613374"/>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宋体" charset="-122"/>
              </a:defRPr>
            </a:lvl1pPr>
            <a:lvl2pPr marL="742950" indent="-285750" eaLnBrk="0" hangingPunct="0">
              <a:defRPr sz="1400">
                <a:solidFill>
                  <a:schemeClr val="tx1"/>
                </a:solidFill>
                <a:latin typeface="Arial" charset="0"/>
                <a:ea typeface="宋体" charset="-122"/>
              </a:defRPr>
            </a:lvl2pPr>
            <a:lvl3pPr marL="1143000" indent="-228600" eaLnBrk="0" hangingPunct="0">
              <a:defRPr sz="1400">
                <a:solidFill>
                  <a:schemeClr val="tx1"/>
                </a:solidFill>
                <a:latin typeface="Arial" charset="0"/>
                <a:ea typeface="宋体" charset="-122"/>
              </a:defRPr>
            </a:lvl3pPr>
            <a:lvl4pPr marL="1600200" indent="-228600" eaLnBrk="0" hangingPunct="0">
              <a:defRPr sz="1400">
                <a:solidFill>
                  <a:schemeClr val="tx1"/>
                </a:solidFill>
                <a:latin typeface="Arial" charset="0"/>
                <a:ea typeface="宋体" charset="-122"/>
              </a:defRPr>
            </a:lvl4pPr>
            <a:lvl5pPr marL="2057400" indent="-228600" eaLnBrk="0" hangingPunct="0">
              <a:defRPr sz="1400">
                <a:solidFill>
                  <a:schemeClr val="tx1"/>
                </a:solidFill>
                <a:latin typeface="Arial" charset="0"/>
                <a:ea typeface="宋体" charset="-122"/>
              </a:defRPr>
            </a:lvl5pPr>
            <a:lvl6pPr marL="25146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6pPr>
            <a:lvl7pPr marL="29718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7pPr>
            <a:lvl8pPr marL="34290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8pPr>
            <a:lvl9pPr marL="3886200" indent="-228600" defTabSz="728663" eaLnBrk="0" fontAlgn="base" hangingPunct="0">
              <a:spcBef>
                <a:spcPct val="0"/>
              </a:spcBef>
              <a:spcAft>
                <a:spcPct val="0"/>
              </a:spcAft>
              <a:buFont typeface="Arial" charset="0"/>
              <a:defRPr sz="1400">
                <a:solidFill>
                  <a:schemeClr val="tx1"/>
                </a:solidFill>
                <a:latin typeface="Arial" charset="0"/>
                <a:ea typeface="宋体" charset="-122"/>
              </a:defRPr>
            </a:lvl9pPr>
          </a:lstStyle>
          <a:p>
            <a:pPr eaLnBrk="1" hangingPunct="1"/>
            <a:endParaRPr lang="zh-CN" altLang="zh-CN" sz="1600">
              <a:latin typeface="微软雅黑" pitchFamily="34" charset="-122"/>
              <a:ea typeface="微软雅黑" pitchFamily="34" charset="-122"/>
              <a:sym typeface="Calibri" pitchFamily="34" charset="0"/>
            </a:endParaRPr>
          </a:p>
        </p:txBody>
      </p:sp>
      <p:sp>
        <p:nvSpPr>
          <p:cNvPr id="48" name="MH_SubTitle_2"/>
          <p:cNvSpPr txBox="1"/>
          <p:nvPr>
            <p:custDataLst>
              <p:tags r:id="rId1"/>
            </p:custDataLst>
          </p:nvPr>
        </p:nvSpPr>
        <p:spPr>
          <a:xfrm>
            <a:off x="5803035" y="4274039"/>
            <a:ext cx="1756072" cy="754063"/>
          </a:xfrm>
          <a:prstGeom prst="rect">
            <a:avLst/>
          </a:prstGeom>
          <a:noFill/>
        </p:spPr>
        <p:txBody>
          <a:bodyPr anchor="ctr">
            <a:noAutofit/>
          </a:bodyPr>
          <a:lstStyle/>
          <a:p>
            <a:pPr algn="ctr" eaLnBrk="1" fontAlgn="auto" hangingPunct="1">
              <a:lnSpc>
                <a:spcPct val="140000"/>
              </a:lnSpc>
              <a:spcBef>
                <a:spcPts val="0"/>
              </a:spcBef>
              <a:spcAft>
                <a:spcPts val="0"/>
              </a:spcAft>
              <a:defRPr/>
            </a:pPr>
            <a:r>
              <a:rPr lang="zh-CN" altLang="en-US" sz="1600" dirty="0">
                <a:solidFill>
                  <a:schemeClr val="tx1">
                    <a:lumMod val="75000"/>
                    <a:lumOff val="25000"/>
                  </a:schemeClr>
                </a:solidFill>
                <a:latin typeface="微软雅黑" pitchFamily="34" charset="-122"/>
                <a:ea typeface="微软雅黑" pitchFamily="34" charset="-122"/>
              </a:rPr>
              <a:t>实操技能培训</a:t>
            </a:r>
          </a:p>
        </p:txBody>
      </p:sp>
      <p:sp>
        <p:nvSpPr>
          <p:cNvPr id="49" name="MH_Other_1"/>
          <p:cNvSpPr/>
          <p:nvPr>
            <p:custDataLst>
              <p:tags r:id="rId2"/>
            </p:custDataLst>
          </p:nvPr>
        </p:nvSpPr>
        <p:spPr>
          <a:xfrm rot="16200000">
            <a:off x="3603686" y="3154984"/>
            <a:ext cx="1049073" cy="1308100"/>
          </a:xfrm>
          <a:prstGeom prst="notchedRightArrow">
            <a:avLst>
              <a:gd name="adj1" fmla="val 60007"/>
              <a:gd name="adj2" fmla="val 36498"/>
            </a:avLst>
          </a:prstGeom>
          <a:solidFill>
            <a:srgbClr val="66CCF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latin typeface="微软雅黑" pitchFamily="34" charset="-122"/>
              <a:ea typeface="微软雅黑" pitchFamily="34" charset="-122"/>
            </a:endParaRPr>
          </a:p>
        </p:txBody>
      </p:sp>
      <p:sp>
        <p:nvSpPr>
          <p:cNvPr id="50" name="MH_Other_2"/>
          <p:cNvSpPr/>
          <p:nvPr>
            <p:custDataLst>
              <p:tags r:id="rId3"/>
            </p:custDataLst>
          </p:nvPr>
        </p:nvSpPr>
        <p:spPr>
          <a:xfrm>
            <a:off x="4517161" y="4113966"/>
            <a:ext cx="1258887" cy="1088761"/>
          </a:xfrm>
          <a:prstGeom prst="notchedRightArrow">
            <a:avLst>
              <a:gd name="adj1" fmla="val 60007"/>
              <a:gd name="adj2" fmla="val 3649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latin typeface="微软雅黑" pitchFamily="34" charset="-122"/>
              <a:ea typeface="微软雅黑" pitchFamily="34" charset="-122"/>
            </a:endParaRPr>
          </a:p>
        </p:txBody>
      </p:sp>
      <p:sp>
        <p:nvSpPr>
          <p:cNvPr id="51" name="MH_Other_3"/>
          <p:cNvSpPr/>
          <p:nvPr>
            <p:custDataLst>
              <p:tags r:id="rId4"/>
            </p:custDataLst>
          </p:nvPr>
        </p:nvSpPr>
        <p:spPr>
          <a:xfrm flipH="1">
            <a:off x="2474047" y="4113966"/>
            <a:ext cx="1257300" cy="1088761"/>
          </a:xfrm>
          <a:prstGeom prst="notchedRightArrow">
            <a:avLst>
              <a:gd name="adj1" fmla="val 60007"/>
              <a:gd name="adj2" fmla="val 3649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latin typeface="微软雅黑" pitchFamily="34" charset="-122"/>
              <a:ea typeface="微软雅黑" pitchFamily="34" charset="-122"/>
            </a:endParaRPr>
          </a:p>
        </p:txBody>
      </p:sp>
      <p:sp>
        <p:nvSpPr>
          <p:cNvPr id="52" name="MH_Title_1"/>
          <p:cNvSpPr txBox="1"/>
          <p:nvPr>
            <p:custDataLst>
              <p:tags r:id="rId5"/>
            </p:custDataLst>
          </p:nvPr>
        </p:nvSpPr>
        <p:spPr>
          <a:xfrm>
            <a:off x="3579595" y="4333571"/>
            <a:ext cx="1097253" cy="654844"/>
          </a:xfrm>
          <a:prstGeom prst="rect">
            <a:avLst/>
          </a:prstGeom>
          <a:noFill/>
        </p:spPr>
        <p:txBody>
          <a:bodyPr anchor="ctr">
            <a:normAutofit/>
          </a:bodyPr>
          <a:lstStyle/>
          <a:p>
            <a:pPr algn="ctr" eaLnBrk="1" fontAlgn="auto" hangingPunct="1">
              <a:spcBef>
                <a:spcPts val="0"/>
              </a:spcBef>
              <a:spcAft>
                <a:spcPts val="0"/>
              </a:spcAft>
              <a:defRPr/>
            </a:pPr>
            <a:r>
              <a:rPr lang="zh-CN" altLang="en-US" sz="1600" b="1" dirty="0" smtClean="0">
                <a:solidFill>
                  <a:schemeClr val="tx1">
                    <a:lumMod val="75000"/>
                    <a:lumOff val="25000"/>
                  </a:schemeClr>
                </a:solidFill>
                <a:latin typeface="微软雅黑" pitchFamily="34" charset="-122"/>
                <a:ea typeface="微软雅黑" pitchFamily="34" charset="-122"/>
              </a:rPr>
              <a:t>师资培训提升</a:t>
            </a:r>
            <a:endParaRPr lang="zh-CN" altLang="en-US" sz="1600" b="1" dirty="0">
              <a:solidFill>
                <a:schemeClr val="tx1">
                  <a:lumMod val="75000"/>
                  <a:lumOff val="25000"/>
                </a:schemeClr>
              </a:solidFill>
              <a:latin typeface="微软雅黑" pitchFamily="34" charset="-122"/>
              <a:ea typeface="微软雅黑" pitchFamily="34" charset="-122"/>
            </a:endParaRPr>
          </a:p>
        </p:txBody>
      </p:sp>
      <p:sp>
        <p:nvSpPr>
          <p:cNvPr id="53" name="MH_SubTitle_4"/>
          <p:cNvSpPr txBox="1"/>
          <p:nvPr>
            <p:custDataLst>
              <p:tags r:id="rId6"/>
            </p:custDataLst>
          </p:nvPr>
        </p:nvSpPr>
        <p:spPr>
          <a:xfrm>
            <a:off x="1017906" y="4280653"/>
            <a:ext cx="1416455" cy="754063"/>
          </a:xfrm>
          <a:prstGeom prst="rect">
            <a:avLst/>
          </a:prstGeom>
          <a:noFill/>
        </p:spPr>
        <p:txBody>
          <a:bodyPr anchor="ctr">
            <a:normAutofit/>
          </a:bodyPr>
          <a:lstStyle/>
          <a:p>
            <a:pPr algn="r" eaLnBrk="1" fontAlgn="auto" hangingPunct="1">
              <a:lnSpc>
                <a:spcPct val="130000"/>
              </a:lnSpc>
              <a:spcBef>
                <a:spcPts val="0"/>
              </a:spcBef>
              <a:spcAft>
                <a:spcPts val="0"/>
              </a:spcAft>
              <a:defRPr/>
            </a:pPr>
            <a:r>
              <a:rPr lang="zh-CN" altLang="en-US" sz="1600" dirty="0" smtClean="0">
                <a:solidFill>
                  <a:schemeClr val="tx1">
                    <a:lumMod val="75000"/>
                    <a:lumOff val="25000"/>
                  </a:schemeClr>
                </a:solidFill>
                <a:latin typeface="微软雅黑" pitchFamily="34" charset="-122"/>
                <a:ea typeface="微软雅黑" pitchFamily="34" charset="-122"/>
              </a:rPr>
              <a:t>海外参观考察</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54" name="MH_SubTitle_1"/>
          <p:cNvSpPr txBox="1"/>
          <p:nvPr>
            <p:custDataLst>
              <p:tags r:id="rId7"/>
            </p:custDataLst>
          </p:nvPr>
        </p:nvSpPr>
        <p:spPr>
          <a:xfrm>
            <a:off x="3266806" y="2499379"/>
            <a:ext cx="1764254" cy="583728"/>
          </a:xfrm>
          <a:prstGeom prst="rect">
            <a:avLst/>
          </a:prstGeom>
          <a:noFill/>
        </p:spPr>
        <p:txBody>
          <a:bodyPr anchor="b">
            <a:noAutofit/>
          </a:bodyPr>
          <a:lstStyle/>
          <a:p>
            <a:pPr algn="ctr" fontAlgn="auto">
              <a:lnSpc>
                <a:spcPct val="140000"/>
              </a:lnSpc>
              <a:spcBef>
                <a:spcPts val="0"/>
              </a:spcBef>
              <a:spcAft>
                <a:spcPts val="0"/>
              </a:spcAft>
              <a:defRPr/>
            </a:pPr>
            <a:r>
              <a:rPr lang="zh-CN" altLang="en-US" sz="1600" dirty="0">
                <a:solidFill>
                  <a:schemeClr val="tx1">
                    <a:lumMod val="75000"/>
                    <a:lumOff val="25000"/>
                  </a:schemeClr>
                </a:solidFill>
                <a:latin typeface="微软雅黑" pitchFamily="34" charset="-122"/>
                <a:ea typeface="微软雅黑" pitchFamily="34" charset="-122"/>
              </a:rPr>
              <a:t>理论教学培训</a:t>
            </a:r>
          </a:p>
        </p:txBody>
      </p:sp>
      <p:sp>
        <p:nvSpPr>
          <p:cNvPr id="55" name="MH_Other_4"/>
          <p:cNvSpPr/>
          <p:nvPr>
            <p:custDataLst>
              <p:tags r:id="rId8"/>
            </p:custDataLst>
          </p:nvPr>
        </p:nvSpPr>
        <p:spPr>
          <a:xfrm rot="5400000" flipV="1">
            <a:off x="3599718" y="4859694"/>
            <a:ext cx="1049073" cy="1306513"/>
          </a:xfrm>
          <a:prstGeom prst="notchedRightArrow">
            <a:avLst>
              <a:gd name="adj1" fmla="val 60007"/>
              <a:gd name="adj2" fmla="val 36498"/>
            </a:avLst>
          </a:prstGeom>
          <a:solidFill>
            <a:schemeClr val="accent5">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dirty="0">
              <a:latin typeface="微软雅黑" pitchFamily="34" charset="-122"/>
              <a:ea typeface="微软雅黑" pitchFamily="34" charset="-122"/>
            </a:endParaRPr>
          </a:p>
        </p:txBody>
      </p:sp>
      <p:sp>
        <p:nvSpPr>
          <p:cNvPr id="56" name="MH_SubTitle_3"/>
          <p:cNvSpPr txBox="1"/>
          <p:nvPr>
            <p:custDataLst>
              <p:tags r:id="rId9"/>
            </p:custDataLst>
          </p:nvPr>
        </p:nvSpPr>
        <p:spPr>
          <a:xfrm>
            <a:off x="3523385" y="6180446"/>
            <a:ext cx="1179512" cy="619390"/>
          </a:xfrm>
          <a:prstGeom prst="rect">
            <a:avLst/>
          </a:prstGeom>
          <a:noFill/>
        </p:spPr>
        <p:txBody>
          <a:bodyPr>
            <a:normAutofit/>
          </a:bodyPr>
          <a:lstStyle/>
          <a:p>
            <a:pPr algn="ctr" fontAlgn="auto">
              <a:lnSpc>
                <a:spcPct val="140000"/>
              </a:lnSpc>
              <a:spcBef>
                <a:spcPts val="0"/>
              </a:spcBef>
              <a:spcAft>
                <a:spcPts val="0"/>
              </a:spcAft>
              <a:defRPr/>
            </a:pPr>
            <a:r>
              <a:rPr lang="zh-CN" altLang="en-US" sz="1600" dirty="0">
                <a:solidFill>
                  <a:schemeClr val="tx1">
                    <a:lumMod val="75000"/>
                    <a:lumOff val="25000"/>
                  </a:schemeClr>
                </a:solidFill>
                <a:latin typeface="微软雅黑" pitchFamily="34" charset="-122"/>
                <a:ea typeface="微软雅黑" pitchFamily="34" charset="-122"/>
              </a:rPr>
              <a:t>个性定制</a:t>
            </a:r>
          </a:p>
        </p:txBody>
      </p:sp>
      <p:grpSp>
        <p:nvGrpSpPr>
          <p:cNvPr id="38" name="组合 37"/>
          <p:cNvGrpSpPr/>
          <p:nvPr/>
        </p:nvGrpSpPr>
        <p:grpSpPr>
          <a:xfrm>
            <a:off x="4425137" y="1381534"/>
            <a:ext cx="1997210" cy="476390"/>
            <a:chOff x="334932" y="1599830"/>
            <a:chExt cx="3821464" cy="476390"/>
          </a:xfrm>
          <a:solidFill>
            <a:schemeClr val="accent5"/>
          </a:solidFill>
        </p:grpSpPr>
        <p:sp>
          <p:nvSpPr>
            <p:cNvPr id="57" name="燕尾形 56"/>
            <p:cNvSpPr>
              <a:spLocks noChangeAspect="1"/>
            </p:cNvSpPr>
            <p:nvPr/>
          </p:nvSpPr>
          <p:spPr>
            <a:xfrm>
              <a:off x="334932" y="1599830"/>
              <a:ext cx="3821464" cy="476390"/>
            </a:xfrm>
            <a:prstGeom prst="chevron">
              <a:avLst/>
            </a:prstGeom>
            <a:grp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矩形 57"/>
            <p:cNvSpPr/>
            <p:nvPr/>
          </p:nvSpPr>
          <p:spPr>
            <a:xfrm>
              <a:off x="973086" y="1599830"/>
              <a:ext cx="2545157" cy="452432"/>
            </a:xfrm>
            <a:prstGeom prst="rect">
              <a:avLst/>
            </a:prstGeom>
            <a:grpFill/>
          </p:spPr>
          <p:txBody>
            <a:bodyPr wrap="square">
              <a:spAutoFit/>
            </a:bodyPr>
            <a:lstStyle/>
            <a:p>
              <a:pPr>
                <a:lnSpc>
                  <a:spcPct val="130000"/>
                </a:lnSpc>
              </a:pPr>
              <a:r>
                <a:rPr lang="zh-CN" altLang="en-US" b="1" kern="0" dirty="0" smtClean="0">
                  <a:solidFill>
                    <a:prstClr val="white"/>
                  </a:solidFill>
                  <a:latin typeface="微软雅黑" panose="020B0503020204020204" pitchFamily="34" charset="-122"/>
                  <a:ea typeface="微软雅黑" panose="020B0503020204020204" pitchFamily="34" charset="-122"/>
                </a:rPr>
                <a:t>师资培训</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sp>
        <p:nvSpPr>
          <p:cNvPr id="39" name="矩形 38"/>
          <p:cNvSpPr/>
          <p:nvPr/>
        </p:nvSpPr>
        <p:spPr>
          <a:xfrm>
            <a:off x="-222981" y="612107"/>
            <a:ext cx="3604679"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专业</a:t>
            </a:r>
            <a:r>
              <a:rPr lang="zh-CN" altLang="en-US" b="1" dirty="0" smtClean="0">
                <a:solidFill>
                  <a:srgbClr val="C00000"/>
                </a:solidFill>
                <a:latin typeface="微软雅黑" pitchFamily="34" charset="-122"/>
                <a:ea typeface="微软雅黑" pitchFamily="34" charset="-122"/>
              </a:rPr>
              <a:t>教学团队培养实例</a:t>
            </a:r>
            <a:endParaRPr lang="zh-CN" altLang="en-US" b="1" dirty="0">
              <a:solidFill>
                <a:srgbClr val="C00000"/>
              </a:solidFill>
              <a:latin typeface="微软雅黑" pitchFamily="34" charset="-122"/>
              <a:ea typeface="微软雅黑" pitchFamily="34" charset="-122"/>
            </a:endParaRPr>
          </a:p>
        </p:txBody>
      </p:sp>
      <p:sp>
        <p:nvSpPr>
          <p:cNvPr id="41" name="矩形 40"/>
          <p:cNvSpPr/>
          <p:nvPr/>
        </p:nvSpPr>
        <p:spPr>
          <a:xfrm>
            <a:off x="7958809" y="763480"/>
            <a:ext cx="2943048" cy="1621881"/>
          </a:xfrm>
          <a:prstGeom prst="rect">
            <a:avLst/>
          </a:prstGeom>
          <a:blipFill rotWithShape="1">
            <a:blip r:embed="rId13"/>
            <a:stretch>
              <a:fillRect/>
            </a:stretch>
          </a:bli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9" name="TextBox 28"/>
          <p:cNvSpPr txBox="1"/>
          <p:nvPr/>
        </p:nvSpPr>
        <p:spPr>
          <a:xfrm>
            <a:off x="7855109" y="473807"/>
            <a:ext cx="3480047" cy="323165"/>
          </a:xfrm>
          <a:prstGeom prst="rect">
            <a:avLst/>
          </a:prstGeom>
          <a:noFill/>
        </p:spPr>
        <p:txBody>
          <a:bodyPr wrap="square" rtlCol="0">
            <a:spAutoFit/>
          </a:bodyPr>
          <a:lstStyle/>
          <a:p>
            <a:r>
              <a:rPr lang="zh-CN" altLang="en-US" sz="1500" b="1" dirty="0">
                <a:solidFill>
                  <a:srgbClr val="C00000"/>
                </a:solidFill>
                <a:latin typeface="微软雅黑" panose="020B0503020204020204" pitchFamily="34" charset="-122"/>
                <a:ea typeface="微软雅黑" panose="020B0503020204020204" pitchFamily="34" charset="-122"/>
              </a:rPr>
              <a:t>福建南靖一职专业教师</a:t>
            </a:r>
            <a:r>
              <a:rPr lang="zh-CN" altLang="en-US" sz="1500" b="1" dirty="0" smtClean="0">
                <a:solidFill>
                  <a:srgbClr val="C00000"/>
                </a:solidFill>
                <a:latin typeface="微软雅黑" panose="020B0503020204020204" pitchFamily="34" charset="-122"/>
                <a:ea typeface="微软雅黑" panose="020B0503020204020204" pitchFamily="34" charset="-122"/>
              </a:rPr>
              <a:t>下厂培训</a:t>
            </a:r>
            <a:r>
              <a:rPr lang="zh-CN" altLang="en-US" sz="1500" b="1" dirty="0">
                <a:solidFill>
                  <a:srgbClr val="C00000"/>
                </a:solidFill>
                <a:latin typeface="微软雅黑" panose="020B0503020204020204" pitchFamily="34" charset="-122"/>
                <a:ea typeface="微软雅黑" panose="020B0503020204020204" pitchFamily="34" charset="-122"/>
              </a:rPr>
              <a:t>锻炼</a:t>
            </a:r>
          </a:p>
        </p:txBody>
      </p:sp>
    </p:spTree>
    <p:extLst>
      <p:ext uri="{BB962C8B-B14F-4D97-AF65-F5344CB8AC3E}">
        <p14:creationId xmlns:p14="http://schemas.microsoft.com/office/powerpoint/2010/main" val="414036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01</a:t>
            </a:r>
            <a:endParaRPr lang="zh-CN" altLang="en-US" sz="1600" b="1" dirty="0">
              <a:solidFill>
                <a:prstClr val="white"/>
              </a:solidFill>
            </a:endParaRPr>
          </a:p>
        </p:txBody>
      </p:sp>
      <p:sp>
        <p:nvSpPr>
          <p:cNvPr id="29" name="文本占位符 20"/>
          <p:cNvSpPr txBox="1">
            <a:spLocks/>
          </p:cNvSpPr>
          <p:nvPr/>
        </p:nvSpPr>
        <p:spPr>
          <a:xfrm>
            <a:off x="9078918" y="214968"/>
            <a:ext cx="2680266"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一、建设背景意义</a:t>
            </a:r>
            <a:endParaRPr lang="zh-CN" altLang="en-US" b="1" dirty="0">
              <a:solidFill>
                <a:prstClr val="black"/>
              </a:solidFill>
            </a:endParaRPr>
          </a:p>
        </p:txBody>
      </p:sp>
      <p:cxnSp>
        <p:nvCxnSpPr>
          <p:cNvPr id="32" name="直接连接符 31"/>
          <p:cNvCxnSpPr/>
          <p:nvPr/>
        </p:nvCxnSpPr>
        <p:spPr>
          <a:xfrm>
            <a:off x="1768416" y="404813"/>
            <a:ext cx="7311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987424" y="4117132"/>
            <a:ext cx="10184400" cy="1754326"/>
          </a:xfrm>
          <a:prstGeom prst="rect">
            <a:avLst/>
          </a:prstGeom>
        </p:spPr>
        <p:txBody>
          <a:bodyPr wrap="square">
            <a:spAutoFit/>
          </a:bodyPr>
          <a:lstStyle/>
          <a:p>
            <a:pPr marL="285750" indent="-285750">
              <a:lnSpc>
                <a:spcPct val="150000"/>
              </a:lnSpc>
              <a:buFont typeface="Wingdings" pitchFamily="2" charset="2"/>
              <a:buChar char="u"/>
            </a:pPr>
            <a:r>
              <a:rPr lang="zh-CN" altLang="zh-CN" dirty="0">
                <a:latin typeface="微软雅黑" pitchFamily="34" charset="-122"/>
                <a:ea typeface="微软雅黑" pitchFamily="34" charset="-122"/>
              </a:rPr>
              <a:t>专业建设离开</a:t>
            </a:r>
            <a:r>
              <a:rPr lang="zh-CN" altLang="zh-CN" dirty="0" smtClean="0">
                <a:latin typeface="微软雅黑" pitchFamily="34" charset="-122"/>
                <a:ea typeface="微软雅黑" pitchFamily="34" charset="-122"/>
              </a:rPr>
              <a:t>与</a:t>
            </a:r>
            <a:r>
              <a:rPr lang="zh-CN" altLang="en-US" dirty="0" smtClean="0">
                <a:latin typeface="微软雅黑" pitchFamily="34" charset="-122"/>
                <a:ea typeface="微软雅黑" pitchFamily="34" charset="-122"/>
              </a:rPr>
              <a:t>三</a:t>
            </a:r>
            <a:r>
              <a:rPr lang="zh-CN" altLang="zh-CN" dirty="0" smtClean="0">
                <a:latin typeface="微软雅黑" pitchFamily="34" charset="-122"/>
                <a:ea typeface="微软雅黑" pitchFamily="34" charset="-122"/>
              </a:rPr>
              <a:t>大新技术</a:t>
            </a:r>
            <a:r>
              <a:rPr lang="zh-CN" altLang="en-US" dirty="0" smtClean="0">
                <a:latin typeface="微软雅黑" pitchFamily="34" charset="-122"/>
                <a:ea typeface="微软雅黑" pitchFamily="34" charset="-122"/>
              </a:rPr>
              <a:t>（</a:t>
            </a:r>
            <a:r>
              <a:rPr lang="zh-CN" altLang="en-US" b="1" dirty="0" smtClean="0">
                <a:solidFill>
                  <a:schemeClr val="accent1"/>
                </a:solidFill>
                <a:latin typeface="微软雅黑" pitchFamily="34" charset="-122"/>
                <a:ea typeface="微软雅黑" pitchFamily="34" charset="-122"/>
              </a:rPr>
              <a:t>云计算、物联网、大数据、智能化</a:t>
            </a:r>
            <a:r>
              <a:rPr lang="zh-CN" altLang="en-US" dirty="0" smtClean="0">
                <a:latin typeface="微软雅黑" pitchFamily="34" charset="-122"/>
                <a:ea typeface="微软雅黑" pitchFamily="34" charset="-122"/>
              </a:rPr>
              <a:t>）</a:t>
            </a:r>
            <a:r>
              <a:rPr lang="zh-CN" altLang="zh-CN" dirty="0" smtClean="0">
                <a:latin typeface="微软雅黑" pitchFamily="34" charset="-122"/>
                <a:ea typeface="微软雅黑" pitchFamily="34" charset="-122"/>
              </a:rPr>
              <a:t>的</a:t>
            </a:r>
            <a:r>
              <a:rPr lang="zh-CN" altLang="zh-CN" dirty="0">
                <a:latin typeface="微软雅黑" pitchFamily="34" charset="-122"/>
                <a:ea typeface="微软雅黑" pitchFamily="34" charset="-122"/>
              </a:rPr>
              <a:t>跨界</a:t>
            </a:r>
            <a:r>
              <a:rPr lang="zh-CN" altLang="zh-CN" dirty="0" smtClean="0">
                <a:latin typeface="微软雅黑" pitchFamily="34" charset="-122"/>
                <a:ea typeface="微软雅黑" pitchFamily="34" charset="-122"/>
              </a:rPr>
              <a:t>融合</a:t>
            </a:r>
            <a:r>
              <a:rPr lang="zh-CN" altLang="en-US" dirty="0" smtClean="0">
                <a:latin typeface="微软雅黑" pitchFamily="34" charset="-122"/>
                <a:ea typeface="微软雅黑" pitchFamily="34" charset="-122"/>
              </a:rPr>
              <a:t>不能称之为</a:t>
            </a:r>
            <a:r>
              <a:rPr lang="zh-CN" altLang="zh-CN" dirty="0" smtClean="0">
                <a:latin typeface="微软雅黑" pitchFamily="34" charset="-122"/>
                <a:ea typeface="微软雅黑" pitchFamily="34" charset="-122"/>
              </a:rPr>
              <a:t>优质</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u"/>
            </a:pPr>
            <a:r>
              <a:rPr lang="zh-CN" altLang="en-US" dirty="0">
                <a:latin typeface="微软雅黑" pitchFamily="34" charset="-122"/>
                <a:ea typeface="微软雅黑" pitchFamily="34" charset="-122"/>
              </a:rPr>
              <a:t>知识、技术、技能离开基于大数据、云计算之下的</a:t>
            </a:r>
            <a:r>
              <a:rPr lang="zh-CN" altLang="en-US" b="1" dirty="0">
                <a:solidFill>
                  <a:schemeClr val="accent1"/>
                </a:solidFill>
                <a:latin typeface="微软雅黑" pitchFamily="34" charset="-122"/>
                <a:ea typeface="微软雅黑" pitchFamily="34" charset="-122"/>
              </a:rPr>
              <a:t>电商技术群</a:t>
            </a:r>
            <a:r>
              <a:rPr lang="zh-CN" altLang="en-US" dirty="0">
                <a:latin typeface="微软雅黑" pitchFamily="34" charset="-122"/>
                <a:ea typeface="微软雅黑" pitchFamily="34" charset="-122"/>
              </a:rPr>
              <a:t>、</a:t>
            </a:r>
            <a:r>
              <a:rPr lang="zh-CN" altLang="en-US" b="1" dirty="0">
                <a:solidFill>
                  <a:schemeClr val="accent1"/>
                </a:solidFill>
                <a:latin typeface="微软雅黑" pitchFamily="34" charset="-122"/>
                <a:ea typeface="微软雅黑" pitchFamily="34" charset="-122"/>
              </a:rPr>
              <a:t>物联网技术群</a:t>
            </a:r>
            <a:r>
              <a:rPr lang="zh-CN" altLang="en-US" dirty="0">
                <a:latin typeface="微软雅黑" pitchFamily="34" charset="-122"/>
                <a:ea typeface="微软雅黑" pitchFamily="34" charset="-122"/>
              </a:rPr>
              <a:t>和</a:t>
            </a:r>
            <a:r>
              <a:rPr lang="zh-CN" altLang="en-US" b="1" dirty="0">
                <a:solidFill>
                  <a:schemeClr val="accent1"/>
                </a:solidFill>
                <a:latin typeface="微软雅黑" pitchFamily="34" charset="-122"/>
                <a:ea typeface="微软雅黑" pitchFamily="34" charset="-122"/>
              </a:rPr>
              <a:t>移动互联网技术</a:t>
            </a:r>
            <a:r>
              <a:rPr lang="zh-CN" altLang="en-US" b="1" dirty="0" smtClean="0">
                <a:solidFill>
                  <a:schemeClr val="accent1"/>
                </a:solidFill>
                <a:latin typeface="微软雅黑" pitchFamily="34" charset="-122"/>
                <a:ea typeface="微软雅黑" pitchFamily="34" charset="-122"/>
              </a:rPr>
              <a:t>群</a:t>
            </a:r>
            <a:r>
              <a:rPr lang="zh-CN" altLang="en-US" dirty="0" smtClean="0">
                <a:latin typeface="微软雅黑" pitchFamily="34" charset="-122"/>
                <a:ea typeface="微软雅黑" pitchFamily="34" charset="-122"/>
              </a:rPr>
              <a:t>不能</a:t>
            </a:r>
            <a:r>
              <a:rPr lang="zh-CN" altLang="en-US" dirty="0">
                <a:latin typeface="微软雅黑" pitchFamily="34" charset="-122"/>
                <a:ea typeface="微软雅黑" pitchFamily="34" charset="-122"/>
              </a:rPr>
              <a:t>称之为</a:t>
            </a:r>
            <a:r>
              <a:rPr lang="zh-CN" altLang="en-US" dirty="0" smtClean="0">
                <a:latin typeface="微软雅黑" pitchFamily="34" charset="-122"/>
                <a:ea typeface="微软雅黑" pitchFamily="34" charset="-122"/>
              </a:rPr>
              <a:t>现代；</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u"/>
            </a:pPr>
            <a:r>
              <a:rPr lang="zh-CN" altLang="en-US" dirty="0">
                <a:latin typeface="微软雅黑" pitchFamily="34" charset="-122"/>
                <a:ea typeface="微软雅黑" pitchFamily="34" charset="-122"/>
              </a:rPr>
              <a:t>人才质量离开学生创新能力的评价与</a:t>
            </a:r>
            <a:r>
              <a:rPr lang="zh-CN" altLang="en-US" dirty="0" smtClean="0">
                <a:latin typeface="微软雅黑" pitchFamily="34" charset="-122"/>
                <a:ea typeface="微软雅黑" pitchFamily="34" charset="-122"/>
              </a:rPr>
              <a:t>提升</a:t>
            </a:r>
            <a:r>
              <a:rPr lang="zh-CN" altLang="en-US" dirty="0">
                <a:latin typeface="微软雅黑" pitchFamily="34" charset="-122"/>
                <a:ea typeface="微软雅黑" pitchFamily="34" charset="-122"/>
              </a:rPr>
              <a:t>不能称之为</a:t>
            </a:r>
            <a:r>
              <a:rPr lang="zh-CN" altLang="en-US" dirty="0" smtClean="0">
                <a:latin typeface="微软雅黑" pitchFamily="34" charset="-122"/>
                <a:ea typeface="微软雅黑" pitchFamily="34" charset="-122"/>
              </a:rPr>
              <a:t>一流。</a:t>
            </a:r>
            <a:endParaRPr lang="en-US" altLang="zh-CN" dirty="0" smtClean="0">
              <a:latin typeface="微软雅黑" pitchFamily="34" charset="-122"/>
              <a:ea typeface="微软雅黑" pitchFamily="34" charset="-122"/>
            </a:endParaRPr>
          </a:p>
        </p:txBody>
      </p:sp>
      <p:sp>
        <p:nvSpPr>
          <p:cNvPr id="22" name="MH_Other_5"/>
          <p:cNvSpPr>
            <a:spLocks noChangeArrowheads="1"/>
          </p:cNvSpPr>
          <p:nvPr>
            <p:custDataLst>
              <p:tags r:id="rId1"/>
            </p:custDataLst>
          </p:nvPr>
        </p:nvSpPr>
        <p:spPr bwMode="auto">
          <a:xfrm>
            <a:off x="181369" y="706055"/>
            <a:ext cx="3007880" cy="47597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（一）国家政策新机遇</a:t>
            </a:r>
            <a:endParaRPr lang="zh-CN" altLang="en-US" sz="2000" b="1" dirty="0">
              <a:solidFill>
                <a:srgbClr val="FFFFFF"/>
              </a:solidFill>
              <a:ea typeface="微软雅黑" pitchFamily="34" charset="-122"/>
            </a:endParaRPr>
          </a:p>
        </p:txBody>
      </p:sp>
      <p:grpSp>
        <p:nvGrpSpPr>
          <p:cNvPr id="12" name="组合 11"/>
          <p:cNvGrpSpPr/>
          <p:nvPr/>
        </p:nvGrpSpPr>
        <p:grpSpPr>
          <a:xfrm>
            <a:off x="774205" y="1333462"/>
            <a:ext cx="10062447" cy="3457552"/>
            <a:chOff x="1264627" y="2721624"/>
            <a:chExt cx="10062447" cy="3457552"/>
          </a:xfrm>
        </p:grpSpPr>
        <p:sp>
          <p:nvSpPr>
            <p:cNvPr id="13" name="标题 19"/>
            <p:cNvSpPr txBox="1">
              <a:spLocks/>
            </p:cNvSpPr>
            <p:nvPr/>
          </p:nvSpPr>
          <p:spPr>
            <a:xfrm>
              <a:off x="1264627" y="2721624"/>
              <a:ext cx="10062447" cy="8627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      随着石油资源（不可再生资源）的消耗，新能源汽车是人类社会未来生存和发展的必然选择，发展新能源汽车已成为世界各国抢占未来发展制高点的重要战略方向。</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587030" y="3672399"/>
              <a:ext cx="8718781" cy="2506777"/>
              <a:chOff x="1760077" y="2703596"/>
              <a:chExt cx="9490639" cy="2921788"/>
            </a:xfrm>
          </p:grpSpPr>
          <p:cxnSp>
            <p:nvCxnSpPr>
              <p:cNvPr id="15" name="直接连接符 14"/>
              <p:cNvCxnSpPr/>
              <p:nvPr/>
            </p:nvCxnSpPr>
            <p:spPr>
              <a:xfrm>
                <a:off x="1760077" y="3351197"/>
                <a:ext cx="9183694" cy="0"/>
              </a:xfrm>
              <a:prstGeom prst="line">
                <a:avLst/>
              </a:prstGeom>
              <a:ln w="9525">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16" name="组合 15"/>
              <p:cNvGrpSpPr/>
              <p:nvPr/>
            </p:nvGrpSpPr>
            <p:grpSpPr>
              <a:xfrm>
                <a:off x="1773060" y="2897071"/>
                <a:ext cx="8118026" cy="2728313"/>
                <a:chOff x="1241686" y="1493572"/>
                <a:chExt cx="8118026" cy="2728313"/>
              </a:xfrm>
            </p:grpSpPr>
            <p:sp>
              <p:nvSpPr>
                <p:cNvPr id="20" name="MH_Other_1"/>
                <p:cNvSpPr>
                  <a:spLocks/>
                </p:cNvSpPr>
                <p:nvPr>
                  <p:custDataLst>
                    <p:tags r:id="rId2"/>
                  </p:custDataLst>
                </p:nvPr>
              </p:nvSpPr>
              <p:spPr bwMode="auto">
                <a:xfrm>
                  <a:off x="1983080" y="2140913"/>
                  <a:ext cx="421535" cy="355097"/>
                </a:xfrm>
                <a:custGeom>
                  <a:avLst/>
                  <a:gdLst>
                    <a:gd name="T0" fmla="*/ 2147483646 w 30"/>
                    <a:gd name="T1" fmla="*/ 2147483646 h 30"/>
                    <a:gd name="T2" fmla="*/ 2147483646 w 30"/>
                    <a:gd name="T3" fmla="*/ 2147483646 h 30"/>
                    <a:gd name="T4" fmla="*/ 2147483646 w 30"/>
                    <a:gd name="T5" fmla="*/ 2147483646 h 30"/>
                    <a:gd name="T6" fmla="*/ 0 w 30"/>
                    <a:gd name="T7" fmla="*/ 2147483646 h 30"/>
                    <a:gd name="T8" fmla="*/ 0 w 30"/>
                    <a:gd name="T9" fmla="*/ 2147483646 h 30"/>
                    <a:gd name="T10" fmla="*/ 2147483646 w 30"/>
                    <a:gd name="T11" fmla="*/ 0 h 30"/>
                    <a:gd name="T12" fmla="*/ 2147483646 w 30"/>
                    <a:gd name="T13" fmla="*/ 0 h 30"/>
                    <a:gd name="T14" fmla="*/ 2147483646 w 30"/>
                    <a:gd name="T15" fmla="*/ 2147483646 h 30"/>
                    <a:gd name="T16" fmla="*/ 2147483646 w 30"/>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30">
                      <a:moveTo>
                        <a:pt x="30" y="27"/>
                      </a:moveTo>
                      <a:cubicBezTo>
                        <a:pt x="30"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30" y="2"/>
                        <a:pt x="30" y="3"/>
                      </a:cubicBezTo>
                      <a:cubicBezTo>
                        <a:pt x="30" y="27"/>
                        <a:pt x="30" y="27"/>
                        <a:pt x="30" y="27"/>
                      </a:cubicBezTo>
                    </a:path>
                  </a:pathLst>
                </a:custGeom>
                <a:solidFill>
                  <a:srgbClr val="86D6FE"/>
                </a:solidFill>
                <a:ln w="9525">
                  <a:noFill/>
                  <a:round/>
                  <a:headEnd/>
                  <a:tailEnd/>
                </a:ln>
              </p:spPr>
              <p:txBody>
                <a:bodyPr anchor="ctr"/>
                <a:lstStyle/>
                <a:p>
                  <a:endParaRPr lang="zh-CN" altLang="en-US" sz="2400">
                    <a:latin typeface="+mj-ea"/>
                    <a:ea typeface="+mj-ea"/>
                  </a:endParaRPr>
                </a:p>
              </p:txBody>
            </p:sp>
            <p:sp>
              <p:nvSpPr>
                <p:cNvPr id="21" name="MH_Other_2"/>
                <p:cNvSpPr>
                  <a:spLocks/>
                </p:cNvSpPr>
                <p:nvPr>
                  <p:custDataLst>
                    <p:tags r:id="rId3"/>
                  </p:custDataLst>
                </p:nvPr>
              </p:nvSpPr>
              <p:spPr bwMode="auto">
                <a:xfrm>
                  <a:off x="2166424" y="2224464"/>
                  <a:ext cx="238190" cy="271545"/>
                </a:xfrm>
                <a:custGeom>
                  <a:avLst/>
                  <a:gdLst>
                    <a:gd name="T0" fmla="*/ 2147483646 w 17"/>
                    <a:gd name="T1" fmla="*/ 0 h 23"/>
                    <a:gd name="T2" fmla="*/ 0 w 17"/>
                    <a:gd name="T3" fmla="*/ 2147483646 h 23"/>
                    <a:gd name="T4" fmla="*/ 2147483646 w 17"/>
                    <a:gd name="T5" fmla="*/ 2147483646 h 23"/>
                    <a:gd name="T6" fmla="*/ 2147483646 w 17"/>
                    <a:gd name="T7" fmla="*/ 2147483646 h 23"/>
                    <a:gd name="T8" fmla="*/ 2147483646 w 17"/>
                    <a:gd name="T9" fmla="*/ 2147483646 h 23"/>
                    <a:gd name="T10" fmla="*/ 2147483646 w 17"/>
                    <a:gd name="T11" fmla="*/ 2147483646 h 23"/>
                    <a:gd name="T12" fmla="*/ 2147483646 w 17"/>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23">
                      <a:moveTo>
                        <a:pt x="10" y="0"/>
                      </a:moveTo>
                      <a:cubicBezTo>
                        <a:pt x="0" y="17"/>
                        <a:pt x="0" y="17"/>
                        <a:pt x="0" y="17"/>
                      </a:cubicBezTo>
                      <a:cubicBezTo>
                        <a:pt x="7" y="23"/>
                        <a:pt x="7" y="23"/>
                        <a:pt x="7" y="23"/>
                      </a:cubicBezTo>
                      <a:cubicBezTo>
                        <a:pt x="13" y="23"/>
                        <a:pt x="13" y="23"/>
                        <a:pt x="13" y="23"/>
                      </a:cubicBezTo>
                      <a:cubicBezTo>
                        <a:pt x="15" y="23"/>
                        <a:pt x="17" y="21"/>
                        <a:pt x="17" y="20"/>
                      </a:cubicBezTo>
                      <a:cubicBezTo>
                        <a:pt x="17" y="7"/>
                        <a:pt x="17" y="7"/>
                        <a:pt x="17" y="7"/>
                      </a:cubicBezTo>
                      <a:cubicBezTo>
                        <a:pt x="10" y="0"/>
                        <a:pt x="10" y="0"/>
                        <a:pt x="10" y="0"/>
                      </a:cubicBezTo>
                    </a:path>
                  </a:pathLst>
                </a:custGeom>
                <a:solidFill>
                  <a:srgbClr val="1789AD"/>
                </a:solidFill>
                <a:ln w="9525">
                  <a:noFill/>
                  <a:round/>
                  <a:headEnd/>
                  <a:tailEnd/>
                </a:ln>
              </p:spPr>
              <p:txBody>
                <a:bodyPr anchor="ctr"/>
                <a:lstStyle/>
                <a:p>
                  <a:endParaRPr lang="zh-CN" altLang="en-US" sz="2400">
                    <a:latin typeface="+mj-ea"/>
                    <a:ea typeface="+mj-ea"/>
                  </a:endParaRPr>
                </a:p>
              </p:txBody>
            </p:sp>
            <p:sp>
              <p:nvSpPr>
                <p:cNvPr id="23" name="MH_Other_3"/>
                <p:cNvSpPr>
                  <a:spLocks/>
                </p:cNvSpPr>
                <p:nvPr>
                  <p:custDataLst>
                    <p:tags r:id="rId4"/>
                  </p:custDataLst>
                </p:nvPr>
              </p:nvSpPr>
              <p:spPr bwMode="auto">
                <a:xfrm>
                  <a:off x="2066132" y="2224465"/>
                  <a:ext cx="255428" cy="202353"/>
                </a:xfrm>
                <a:custGeom>
                  <a:avLst/>
                  <a:gdLst>
                    <a:gd name="T0" fmla="*/ 2147483646 w 18"/>
                    <a:gd name="T1" fmla="*/ 2147483646 h 17"/>
                    <a:gd name="T2" fmla="*/ 2147483646 w 18"/>
                    <a:gd name="T3" fmla="*/ 2147483646 h 17"/>
                    <a:gd name="T4" fmla="*/ 2147483646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9" y="17"/>
                      </a:moveTo>
                      <a:cubicBezTo>
                        <a:pt x="8" y="17"/>
                        <a:pt x="8" y="17"/>
                        <a:pt x="7" y="17"/>
                      </a:cubicBezTo>
                      <a:cubicBezTo>
                        <a:pt x="7" y="17"/>
                        <a:pt x="0" y="9"/>
                        <a:pt x="1" y="9"/>
                      </a:cubicBezTo>
                      <a:cubicBezTo>
                        <a:pt x="1" y="8"/>
                        <a:pt x="4" y="8"/>
                        <a:pt x="4" y="9"/>
                      </a:cubicBezTo>
                      <a:cubicBezTo>
                        <a:pt x="8" y="13"/>
                        <a:pt x="8" y="13"/>
                        <a:pt x="8" y="13"/>
                      </a:cubicBezTo>
                      <a:cubicBezTo>
                        <a:pt x="9" y="12"/>
                        <a:pt x="9" y="10"/>
                        <a:pt x="10" y="9"/>
                      </a:cubicBezTo>
                      <a:cubicBezTo>
                        <a:pt x="11" y="6"/>
                        <a:pt x="13" y="2"/>
                        <a:pt x="15" y="1"/>
                      </a:cubicBezTo>
                      <a:cubicBezTo>
                        <a:pt x="16" y="0"/>
                        <a:pt x="17" y="0"/>
                        <a:pt x="17" y="0"/>
                      </a:cubicBezTo>
                      <a:cubicBezTo>
                        <a:pt x="18" y="1"/>
                        <a:pt x="15" y="4"/>
                        <a:pt x="12" y="10"/>
                      </a:cubicBezTo>
                      <a:cubicBezTo>
                        <a:pt x="11" y="13"/>
                        <a:pt x="10" y="16"/>
                        <a:pt x="10" y="16"/>
                      </a:cubicBezTo>
                      <a:cubicBezTo>
                        <a:pt x="10" y="17"/>
                        <a:pt x="9" y="17"/>
                        <a:pt x="9"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dirty="0">
                    <a:latin typeface="+mj-ea"/>
                    <a:ea typeface="+mj-ea"/>
                  </a:endParaRPr>
                </a:p>
              </p:txBody>
            </p:sp>
            <p:sp>
              <p:nvSpPr>
                <p:cNvPr id="24" name="MH_Other_5"/>
                <p:cNvSpPr>
                  <a:spLocks noChangeArrowheads="1"/>
                </p:cNvSpPr>
                <p:nvPr>
                  <p:custDataLst>
                    <p:tags r:id="rId5"/>
                  </p:custDataLst>
                </p:nvPr>
              </p:nvSpPr>
              <p:spPr bwMode="auto">
                <a:xfrm>
                  <a:off x="2095906" y="1848480"/>
                  <a:ext cx="236624" cy="198437"/>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25" name="MH_Other_6"/>
                <p:cNvSpPr>
                  <a:spLocks noChangeArrowheads="1"/>
                </p:cNvSpPr>
                <p:nvPr>
                  <p:custDataLst>
                    <p:tags r:id="rId6"/>
                  </p:custDataLst>
                </p:nvPr>
              </p:nvSpPr>
              <p:spPr bwMode="auto">
                <a:xfrm>
                  <a:off x="2136651" y="1883729"/>
                  <a:ext cx="155137" cy="127939"/>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31" name="MH_Other_7"/>
                <p:cNvSpPr>
                  <a:spLocks noEditPoints="1"/>
                </p:cNvSpPr>
                <p:nvPr>
                  <p:custDataLst>
                    <p:tags r:id="rId7"/>
                  </p:custDataLst>
                </p:nvPr>
              </p:nvSpPr>
              <p:spPr bwMode="auto">
                <a:xfrm>
                  <a:off x="6652857" y="2140913"/>
                  <a:ext cx="408999" cy="355097"/>
                </a:xfrm>
                <a:custGeom>
                  <a:avLst/>
                  <a:gdLst>
                    <a:gd name="T0" fmla="*/ 2147483646 w 29"/>
                    <a:gd name="T1" fmla="*/ 2147483646 h 30"/>
                    <a:gd name="T2" fmla="*/ 2147483646 w 29"/>
                    <a:gd name="T3" fmla="*/ 2147483646 h 30"/>
                    <a:gd name="T4" fmla="*/ 2147483646 w 29"/>
                    <a:gd name="T5" fmla="*/ 2147483646 h 30"/>
                    <a:gd name="T6" fmla="*/ 2147483646 w 29"/>
                    <a:gd name="T7" fmla="*/ 2147483646 h 30"/>
                    <a:gd name="T8" fmla="*/ 2147483646 w 29"/>
                    <a:gd name="T9" fmla="*/ 2147483646 h 30"/>
                    <a:gd name="T10" fmla="*/ 2147483646 w 29"/>
                    <a:gd name="T11" fmla="*/ 2147483646 h 30"/>
                    <a:gd name="T12" fmla="*/ 2147483646 w 29"/>
                    <a:gd name="T13" fmla="*/ 2147483646 h 30"/>
                    <a:gd name="T14" fmla="*/ 2147483646 w 29"/>
                    <a:gd name="T15" fmla="*/ 0 h 30"/>
                    <a:gd name="T16" fmla="*/ 2147483646 w 29"/>
                    <a:gd name="T17" fmla="*/ 0 h 30"/>
                    <a:gd name="T18" fmla="*/ 0 w 29"/>
                    <a:gd name="T19" fmla="*/ 2147483646 h 30"/>
                    <a:gd name="T20" fmla="*/ 0 w 29"/>
                    <a:gd name="T21" fmla="*/ 2147483646 h 30"/>
                    <a:gd name="T22" fmla="*/ 2147483646 w 29"/>
                    <a:gd name="T23" fmla="*/ 2147483646 h 30"/>
                    <a:gd name="T24" fmla="*/ 2147483646 w 29"/>
                    <a:gd name="T25" fmla="*/ 2147483646 h 30"/>
                    <a:gd name="T26" fmla="*/ 2147483646 w 29"/>
                    <a:gd name="T27" fmla="*/ 2147483646 h 30"/>
                    <a:gd name="T28" fmla="*/ 2147483646 w 29"/>
                    <a:gd name="T29" fmla="*/ 2147483646 h 30"/>
                    <a:gd name="T30" fmla="*/ 2147483646 w 29"/>
                    <a:gd name="T31" fmla="*/ 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 h="30">
                      <a:moveTo>
                        <a:pt x="19" y="30"/>
                      </a:moveTo>
                      <a:cubicBezTo>
                        <a:pt x="13" y="24"/>
                        <a:pt x="13" y="24"/>
                        <a:pt x="13" y="24"/>
                      </a:cubicBezTo>
                      <a:cubicBezTo>
                        <a:pt x="23" y="7"/>
                        <a:pt x="23" y="7"/>
                        <a:pt x="23" y="7"/>
                      </a:cubicBezTo>
                      <a:cubicBezTo>
                        <a:pt x="29" y="14"/>
                        <a:pt x="29" y="14"/>
                        <a:pt x="29" y="14"/>
                      </a:cubicBezTo>
                      <a:cubicBezTo>
                        <a:pt x="29" y="27"/>
                        <a:pt x="29" y="27"/>
                        <a:pt x="29" y="27"/>
                      </a:cubicBezTo>
                      <a:cubicBezTo>
                        <a:pt x="29" y="28"/>
                        <a:pt x="28" y="30"/>
                        <a:pt x="26" y="30"/>
                      </a:cubicBezTo>
                      <a:cubicBezTo>
                        <a:pt x="19" y="30"/>
                        <a:pt x="19" y="30"/>
                        <a:pt x="19" y="30"/>
                      </a:cubicBezTo>
                      <a:moveTo>
                        <a:pt x="26" y="0"/>
                      </a:moveTo>
                      <a:cubicBezTo>
                        <a:pt x="3" y="0"/>
                        <a:pt x="3" y="0"/>
                        <a:pt x="3" y="0"/>
                      </a:cubicBezTo>
                      <a:cubicBezTo>
                        <a:pt x="1" y="0"/>
                        <a:pt x="0" y="2"/>
                        <a:pt x="0" y="3"/>
                      </a:cubicBezTo>
                      <a:cubicBezTo>
                        <a:pt x="0" y="27"/>
                        <a:pt x="0" y="27"/>
                        <a:pt x="0" y="27"/>
                      </a:cubicBezTo>
                      <a:cubicBezTo>
                        <a:pt x="0" y="28"/>
                        <a:pt x="1" y="30"/>
                        <a:pt x="3" y="30"/>
                      </a:cubicBezTo>
                      <a:cubicBezTo>
                        <a:pt x="26" y="30"/>
                        <a:pt x="26" y="30"/>
                        <a:pt x="26" y="30"/>
                      </a:cubicBezTo>
                      <a:cubicBezTo>
                        <a:pt x="28" y="30"/>
                        <a:pt x="29" y="28"/>
                        <a:pt x="29" y="27"/>
                      </a:cubicBezTo>
                      <a:cubicBezTo>
                        <a:pt x="29" y="3"/>
                        <a:pt x="29" y="3"/>
                        <a:pt x="29" y="3"/>
                      </a:cubicBezTo>
                      <a:cubicBezTo>
                        <a:pt x="29" y="2"/>
                        <a:pt x="28" y="0"/>
                        <a:pt x="26" y="0"/>
                      </a:cubicBezTo>
                    </a:path>
                  </a:pathLst>
                </a:custGeom>
                <a:solidFill>
                  <a:srgbClr val="66CCFF"/>
                </a:solidFill>
                <a:ln w="9525">
                  <a:noFill/>
                  <a:round/>
                  <a:headEnd/>
                  <a:tailEnd/>
                </a:ln>
              </p:spPr>
              <p:txBody>
                <a:bodyPr anchor="ctr"/>
                <a:lstStyle/>
                <a:p>
                  <a:endParaRPr lang="zh-CN" altLang="en-US" sz="2400">
                    <a:latin typeface="+mj-ea"/>
                    <a:ea typeface="+mj-ea"/>
                  </a:endParaRPr>
                </a:p>
              </p:txBody>
            </p:sp>
            <p:sp>
              <p:nvSpPr>
                <p:cNvPr id="33" name="MH_Other_8"/>
                <p:cNvSpPr>
                  <a:spLocks/>
                </p:cNvSpPr>
                <p:nvPr>
                  <p:custDataLst>
                    <p:tags r:id="rId8"/>
                  </p:custDataLst>
                </p:nvPr>
              </p:nvSpPr>
              <p:spPr bwMode="auto">
                <a:xfrm>
                  <a:off x="6836201" y="2224464"/>
                  <a:ext cx="225654" cy="271545"/>
                </a:xfrm>
                <a:custGeom>
                  <a:avLst/>
                  <a:gdLst>
                    <a:gd name="T0" fmla="*/ 2147483646 w 16"/>
                    <a:gd name="T1" fmla="*/ 0 h 23"/>
                    <a:gd name="T2" fmla="*/ 0 w 16"/>
                    <a:gd name="T3" fmla="*/ 2147483646 h 23"/>
                    <a:gd name="T4" fmla="*/ 2147483646 w 16"/>
                    <a:gd name="T5" fmla="*/ 2147483646 h 23"/>
                    <a:gd name="T6" fmla="*/ 2147483646 w 16"/>
                    <a:gd name="T7" fmla="*/ 2147483646 h 23"/>
                    <a:gd name="T8" fmla="*/ 2147483646 w 16"/>
                    <a:gd name="T9" fmla="*/ 2147483646 h 23"/>
                    <a:gd name="T10" fmla="*/ 2147483646 w 16"/>
                    <a:gd name="T11" fmla="*/ 2147483646 h 23"/>
                    <a:gd name="T12" fmla="*/ 2147483646 w 16"/>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23">
                      <a:moveTo>
                        <a:pt x="10" y="0"/>
                      </a:moveTo>
                      <a:cubicBezTo>
                        <a:pt x="0" y="17"/>
                        <a:pt x="0" y="17"/>
                        <a:pt x="0" y="17"/>
                      </a:cubicBezTo>
                      <a:cubicBezTo>
                        <a:pt x="6" y="23"/>
                        <a:pt x="6" y="23"/>
                        <a:pt x="6" y="23"/>
                      </a:cubicBezTo>
                      <a:cubicBezTo>
                        <a:pt x="13" y="23"/>
                        <a:pt x="13" y="23"/>
                        <a:pt x="13" y="23"/>
                      </a:cubicBezTo>
                      <a:cubicBezTo>
                        <a:pt x="15" y="23"/>
                        <a:pt x="16" y="21"/>
                        <a:pt x="16" y="20"/>
                      </a:cubicBezTo>
                      <a:cubicBezTo>
                        <a:pt x="16" y="7"/>
                        <a:pt x="16" y="7"/>
                        <a:pt x="16" y="7"/>
                      </a:cubicBezTo>
                      <a:cubicBezTo>
                        <a:pt x="10" y="0"/>
                        <a:pt x="10" y="0"/>
                        <a:pt x="10" y="0"/>
                      </a:cubicBezTo>
                    </a:path>
                  </a:pathLst>
                </a:custGeom>
                <a:solidFill>
                  <a:srgbClr val="00A7FA"/>
                </a:solidFill>
                <a:ln w="9525">
                  <a:noFill/>
                  <a:round/>
                  <a:headEnd/>
                  <a:tailEnd/>
                </a:ln>
              </p:spPr>
              <p:txBody>
                <a:bodyPr anchor="ctr"/>
                <a:lstStyle/>
                <a:p>
                  <a:endParaRPr lang="zh-CN" altLang="en-US" sz="2400">
                    <a:latin typeface="+mj-ea"/>
                    <a:ea typeface="+mj-ea"/>
                  </a:endParaRPr>
                </a:p>
              </p:txBody>
            </p:sp>
            <p:sp>
              <p:nvSpPr>
                <p:cNvPr id="34" name="MH_Other_9"/>
                <p:cNvSpPr>
                  <a:spLocks/>
                </p:cNvSpPr>
                <p:nvPr>
                  <p:custDataLst>
                    <p:tags r:id="rId9"/>
                  </p:custDataLst>
                </p:nvPr>
              </p:nvSpPr>
              <p:spPr bwMode="auto">
                <a:xfrm>
                  <a:off x="6735911" y="2224465"/>
                  <a:ext cx="255428" cy="202353"/>
                </a:xfrm>
                <a:custGeom>
                  <a:avLst/>
                  <a:gdLst>
                    <a:gd name="T0" fmla="*/ 2147483646 w 18"/>
                    <a:gd name="T1" fmla="*/ 2147483646 h 17"/>
                    <a:gd name="T2" fmla="*/ 2147483646 w 18"/>
                    <a:gd name="T3" fmla="*/ 2147483646 h 17"/>
                    <a:gd name="T4" fmla="*/ 0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2147483646 w 18"/>
                    <a:gd name="T23" fmla="*/ 214748364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17">
                      <a:moveTo>
                        <a:pt x="8" y="17"/>
                      </a:moveTo>
                      <a:cubicBezTo>
                        <a:pt x="8" y="17"/>
                        <a:pt x="7" y="17"/>
                        <a:pt x="7" y="17"/>
                      </a:cubicBezTo>
                      <a:cubicBezTo>
                        <a:pt x="7" y="17"/>
                        <a:pt x="0" y="9"/>
                        <a:pt x="0" y="9"/>
                      </a:cubicBezTo>
                      <a:cubicBezTo>
                        <a:pt x="1" y="8"/>
                        <a:pt x="3" y="8"/>
                        <a:pt x="4" y="9"/>
                      </a:cubicBezTo>
                      <a:cubicBezTo>
                        <a:pt x="8" y="13"/>
                        <a:pt x="8" y="13"/>
                        <a:pt x="8" y="13"/>
                      </a:cubicBezTo>
                      <a:cubicBezTo>
                        <a:pt x="8" y="12"/>
                        <a:pt x="9" y="10"/>
                        <a:pt x="9" y="9"/>
                      </a:cubicBezTo>
                      <a:cubicBezTo>
                        <a:pt x="11" y="6"/>
                        <a:pt x="13" y="2"/>
                        <a:pt x="15" y="1"/>
                      </a:cubicBezTo>
                      <a:cubicBezTo>
                        <a:pt x="15" y="0"/>
                        <a:pt x="17" y="0"/>
                        <a:pt x="17" y="0"/>
                      </a:cubicBezTo>
                      <a:cubicBezTo>
                        <a:pt x="18" y="1"/>
                        <a:pt x="15" y="4"/>
                        <a:pt x="12" y="10"/>
                      </a:cubicBezTo>
                      <a:cubicBezTo>
                        <a:pt x="11" y="13"/>
                        <a:pt x="10" y="16"/>
                        <a:pt x="10" y="16"/>
                      </a:cubicBezTo>
                      <a:cubicBezTo>
                        <a:pt x="10" y="17"/>
                        <a:pt x="9" y="17"/>
                        <a:pt x="9" y="17"/>
                      </a:cubicBez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sp>
              <p:nvSpPr>
                <p:cNvPr id="35" name="MH_Other_10"/>
                <p:cNvSpPr>
                  <a:spLocks noChangeArrowheads="1"/>
                </p:cNvSpPr>
                <p:nvPr>
                  <p:custDataLst>
                    <p:tags r:id="rId10"/>
                  </p:custDataLst>
                </p:nvPr>
              </p:nvSpPr>
              <p:spPr bwMode="auto">
                <a:xfrm>
                  <a:off x="6765685" y="1848480"/>
                  <a:ext cx="236624" cy="198437"/>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36" name="MH_Other_11"/>
                <p:cNvSpPr>
                  <a:spLocks noChangeArrowheads="1"/>
                </p:cNvSpPr>
                <p:nvPr>
                  <p:custDataLst>
                    <p:tags r:id="rId11"/>
                  </p:custDataLst>
                </p:nvPr>
              </p:nvSpPr>
              <p:spPr bwMode="auto">
                <a:xfrm>
                  <a:off x="6806428" y="1883729"/>
                  <a:ext cx="155137" cy="127939"/>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37" name="MH_Other_12"/>
                <p:cNvSpPr>
                  <a:spLocks/>
                </p:cNvSpPr>
                <p:nvPr>
                  <p:custDataLst>
                    <p:tags r:id="rId12"/>
                  </p:custDataLst>
                </p:nvPr>
              </p:nvSpPr>
              <p:spPr bwMode="auto">
                <a:xfrm>
                  <a:off x="4278793" y="2140913"/>
                  <a:ext cx="408997" cy="355097"/>
                </a:xfrm>
                <a:custGeom>
                  <a:avLst/>
                  <a:gdLst>
                    <a:gd name="T0" fmla="*/ 2147483646 w 29"/>
                    <a:gd name="T1" fmla="*/ 2147483646 h 30"/>
                    <a:gd name="T2" fmla="*/ 2147483646 w 29"/>
                    <a:gd name="T3" fmla="*/ 2147483646 h 30"/>
                    <a:gd name="T4" fmla="*/ 2147483646 w 29"/>
                    <a:gd name="T5" fmla="*/ 2147483646 h 30"/>
                    <a:gd name="T6" fmla="*/ 0 w 29"/>
                    <a:gd name="T7" fmla="*/ 2147483646 h 30"/>
                    <a:gd name="T8" fmla="*/ 0 w 29"/>
                    <a:gd name="T9" fmla="*/ 2147483646 h 30"/>
                    <a:gd name="T10" fmla="*/ 2147483646 w 29"/>
                    <a:gd name="T11" fmla="*/ 0 h 30"/>
                    <a:gd name="T12" fmla="*/ 2147483646 w 29"/>
                    <a:gd name="T13" fmla="*/ 0 h 30"/>
                    <a:gd name="T14" fmla="*/ 2147483646 w 29"/>
                    <a:gd name="T15" fmla="*/ 2147483646 h 30"/>
                    <a:gd name="T16" fmla="*/ 2147483646 w 29"/>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30">
                      <a:moveTo>
                        <a:pt x="29" y="27"/>
                      </a:moveTo>
                      <a:cubicBezTo>
                        <a:pt x="29" y="28"/>
                        <a:pt x="28" y="30"/>
                        <a:pt x="26" y="30"/>
                      </a:cubicBezTo>
                      <a:cubicBezTo>
                        <a:pt x="3" y="30"/>
                        <a:pt x="3" y="30"/>
                        <a:pt x="3" y="30"/>
                      </a:cubicBezTo>
                      <a:cubicBezTo>
                        <a:pt x="1" y="30"/>
                        <a:pt x="0" y="28"/>
                        <a:pt x="0" y="27"/>
                      </a:cubicBezTo>
                      <a:cubicBezTo>
                        <a:pt x="0" y="3"/>
                        <a:pt x="0" y="3"/>
                        <a:pt x="0" y="3"/>
                      </a:cubicBezTo>
                      <a:cubicBezTo>
                        <a:pt x="0" y="2"/>
                        <a:pt x="1" y="0"/>
                        <a:pt x="3" y="0"/>
                      </a:cubicBezTo>
                      <a:cubicBezTo>
                        <a:pt x="26" y="0"/>
                        <a:pt x="26" y="0"/>
                        <a:pt x="26" y="0"/>
                      </a:cubicBezTo>
                      <a:cubicBezTo>
                        <a:pt x="28" y="0"/>
                        <a:pt x="29" y="2"/>
                        <a:pt x="29" y="3"/>
                      </a:cubicBezTo>
                      <a:cubicBezTo>
                        <a:pt x="29" y="27"/>
                        <a:pt x="29" y="27"/>
                        <a:pt x="29" y="27"/>
                      </a:cubicBezTo>
                    </a:path>
                  </a:pathLst>
                </a:custGeom>
                <a:solidFill>
                  <a:srgbClr val="0099FF"/>
                </a:solidFill>
                <a:ln w="9525">
                  <a:noFill/>
                  <a:round/>
                  <a:headEnd/>
                  <a:tailEnd/>
                </a:ln>
              </p:spPr>
              <p:txBody>
                <a:bodyPr anchor="ctr"/>
                <a:lstStyle/>
                <a:p>
                  <a:endParaRPr lang="zh-CN" altLang="en-US" sz="2400">
                    <a:latin typeface="+mj-ea"/>
                    <a:ea typeface="+mj-ea"/>
                  </a:endParaRPr>
                </a:p>
              </p:txBody>
            </p:sp>
            <p:sp>
              <p:nvSpPr>
                <p:cNvPr id="38" name="MH_Other_13"/>
                <p:cNvSpPr>
                  <a:spLocks/>
                </p:cNvSpPr>
                <p:nvPr>
                  <p:custDataLst>
                    <p:tags r:id="rId13"/>
                  </p:custDataLst>
                </p:nvPr>
              </p:nvSpPr>
              <p:spPr bwMode="auto">
                <a:xfrm>
                  <a:off x="4463703" y="2224464"/>
                  <a:ext cx="224086" cy="271545"/>
                </a:xfrm>
                <a:custGeom>
                  <a:avLst/>
                  <a:gdLst>
                    <a:gd name="T0" fmla="*/ 2147483646 w 16"/>
                    <a:gd name="T1" fmla="*/ 0 h 23"/>
                    <a:gd name="T2" fmla="*/ 0 w 16"/>
                    <a:gd name="T3" fmla="*/ 2147483646 h 23"/>
                    <a:gd name="T4" fmla="*/ 2147483646 w 16"/>
                    <a:gd name="T5" fmla="*/ 2147483646 h 23"/>
                    <a:gd name="T6" fmla="*/ 2147483646 w 16"/>
                    <a:gd name="T7" fmla="*/ 2147483646 h 23"/>
                    <a:gd name="T8" fmla="*/ 2147483646 w 16"/>
                    <a:gd name="T9" fmla="*/ 2147483646 h 23"/>
                    <a:gd name="T10" fmla="*/ 2147483646 w 16"/>
                    <a:gd name="T11" fmla="*/ 2147483646 h 23"/>
                    <a:gd name="T12" fmla="*/ 2147483646 w 16"/>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23">
                      <a:moveTo>
                        <a:pt x="10" y="0"/>
                      </a:moveTo>
                      <a:cubicBezTo>
                        <a:pt x="0" y="17"/>
                        <a:pt x="0" y="17"/>
                        <a:pt x="0" y="17"/>
                      </a:cubicBezTo>
                      <a:cubicBezTo>
                        <a:pt x="6" y="23"/>
                        <a:pt x="6" y="23"/>
                        <a:pt x="6" y="23"/>
                      </a:cubicBezTo>
                      <a:cubicBezTo>
                        <a:pt x="13" y="23"/>
                        <a:pt x="13" y="23"/>
                        <a:pt x="13" y="23"/>
                      </a:cubicBezTo>
                      <a:cubicBezTo>
                        <a:pt x="15" y="23"/>
                        <a:pt x="16" y="21"/>
                        <a:pt x="16" y="20"/>
                      </a:cubicBezTo>
                      <a:cubicBezTo>
                        <a:pt x="16" y="7"/>
                        <a:pt x="16" y="7"/>
                        <a:pt x="16" y="7"/>
                      </a:cubicBezTo>
                      <a:cubicBezTo>
                        <a:pt x="10" y="0"/>
                        <a:pt x="10" y="0"/>
                        <a:pt x="10" y="0"/>
                      </a:cubicBezTo>
                    </a:path>
                  </a:pathLst>
                </a:custGeom>
                <a:solidFill>
                  <a:srgbClr val="0075C4"/>
                </a:solidFill>
                <a:ln w="9525">
                  <a:noFill/>
                  <a:round/>
                  <a:headEnd/>
                  <a:tailEnd/>
                </a:ln>
              </p:spPr>
              <p:txBody>
                <a:bodyPr anchor="ctr"/>
                <a:lstStyle/>
                <a:p>
                  <a:endParaRPr lang="zh-CN" altLang="en-US" sz="2400">
                    <a:latin typeface="+mj-ea"/>
                    <a:ea typeface="+mj-ea"/>
                  </a:endParaRPr>
                </a:p>
              </p:txBody>
            </p:sp>
            <p:sp>
              <p:nvSpPr>
                <p:cNvPr id="39" name="MH_Other_14"/>
                <p:cNvSpPr>
                  <a:spLocks/>
                </p:cNvSpPr>
                <p:nvPr>
                  <p:custDataLst>
                    <p:tags r:id="rId14"/>
                  </p:custDataLst>
                </p:nvPr>
              </p:nvSpPr>
              <p:spPr bwMode="auto">
                <a:xfrm>
                  <a:off x="4368114" y="2224465"/>
                  <a:ext cx="249160" cy="202353"/>
                </a:xfrm>
                <a:custGeom>
                  <a:avLst/>
                  <a:gdLst>
                    <a:gd name="T0" fmla="*/ 2147483646 w 18"/>
                    <a:gd name="T1" fmla="*/ 2147483646 h 17"/>
                    <a:gd name="T2" fmla="*/ 2147483646 w 18"/>
                    <a:gd name="T3" fmla="*/ 2147483646 h 17"/>
                    <a:gd name="T4" fmla="*/ 0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2147483646 w 18"/>
                    <a:gd name="T23" fmla="*/ 214748364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17">
                      <a:moveTo>
                        <a:pt x="8" y="17"/>
                      </a:moveTo>
                      <a:cubicBezTo>
                        <a:pt x="8" y="17"/>
                        <a:pt x="7" y="17"/>
                        <a:pt x="7" y="17"/>
                      </a:cubicBezTo>
                      <a:cubicBezTo>
                        <a:pt x="7" y="17"/>
                        <a:pt x="0" y="9"/>
                        <a:pt x="0" y="9"/>
                      </a:cubicBezTo>
                      <a:cubicBezTo>
                        <a:pt x="1" y="8"/>
                        <a:pt x="3" y="8"/>
                        <a:pt x="4" y="9"/>
                      </a:cubicBezTo>
                      <a:cubicBezTo>
                        <a:pt x="8" y="13"/>
                        <a:pt x="8" y="13"/>
                        <a:pt x="8" y="13"/>
                      </a:cubicBezTo>
                      <a:cubicBezTo>
                        <a:pt x="8" y="12"/>
                        <a:pt x="9" y="10"/>
                        <a:pt x="9" y="9"/>
                      </a:cubicBezTo>
                      <a:cubicBezTo>
                        <a:pt x="11" y="6"/>
                        <a:pt x="13" y="2"/>
                        <a:pt x="15" y="1"/>
                      </a:cubicBezTo>
                      <a:cubicBezTo>
                        <a:pt x="15" y="0"/>
                        <a:pt x="17" y="0"/>
                        <a:pt x="17" y="0"/>
                      </a:cubicBezTo>
                      <a:cubicBezTo>
                        <a:pt x="18" y="1"/>
                        <a:pt x="15" y="4"/>
                        <a:pt x="12" y="10"/>
                      </a:cubicBezTo>
                      <a:cubicBezTo>
                        <a:pt x="11" y="13"/>
                        <a:pt x="10" y="16"/>
                        <a:pt x="10" y="16"/>
                      </a:cubicBezTo>
                      <a:cubicBezTo>
                        <a:pt x="10" y="17"/>
                        <a:pt x="9" y="17"/>
                        <a:pt x="9" y="17"/>
                      </a:cubicBez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sp>
              <p:nvSpPr>
                <p:cNvPr id="40" name="MH_Other_15"/>
                <p:cNvSpPr>
                  <a:spLocks noChangeArrowheads="1"/>
                </p:cNvSpPr>
                <p:nvPr>
                  <p:custDataLst>
                    <p:tags r:id="rId15"/>
                  </p:custDataLst>
                </p:nvPr>
              </p:nvSpPr>
              <p:spPr bwMode="auto">
                <a:xfrm>
                  <a:off x="4391620" y="1848480"/>
                  <a:ext cx="242891" cy="198437"/>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41" name="MH_Other_16"/>
                <p:cNvSpPr>
                  <a:spLocks noChangeArrowheads="1"/>
                </p:cNvSpPr>
                <p:nvPr>
                  <p:custDataLst>
                    <p:tags r:id="rId16"/>
                  </p:custDataLst>
                </p:nvPr>
              </p:nvSpPr>
              <p:spPr bwMode="auto">
                <a:xfrm>
                  <a:off x="4433930" y="1883729"/>
                  <a:ext cx="159838" cy="127939"/>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42" name="MH_Other_19"/>
                <p:cNvSpPr>
                  <a:spLocks/>
                </p:cNvSpPr>
                <p:nvPr>
                  <p:custDataLst>
                    <p:tags r:id="rId17"/>
                  </p:custDataLst>
                </p:nvPr>
              </p:nvSpPr>
              <p:spPr bwMode="auto">
                <a:xfrm>
                  <a:off x="3152091" y="4018226"/>
                  <a:ext cx="255428" cy="203659"/>
                </a:xfrm>
                <a:custGeom>
                  <a:avLst/>
                  <a:gdLst>
                    <a:gd name="T0" fmla="*/ 2147483646 w 18"/>
                    <a:gd name="T1" fmla="*/ 2147483646 h 17"/>
                    <a:gd name="T2" fmla="*/ 2147483646 w 18"/>
                    <a:gd name="T3" fmla="*/ 2147483646 h 17"/>
                    <a:gd name="T4" fmla="*/ 2147483646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9" y="17"/>
                      </a:moveTo>
                      <a:cubicBezTo>
                        <a:pt x="8" y="17"/>
                        <a:pt x="8" y="17"/>
                        <a:pt x="8" y="17"/>
                      </a:cubicBezTo>
                      <a:cubicBezTo>
                        <a:pt x="8" y="17"/>
                        <a:pt x="0" y="9"/>
                        <a:pt x="1" y="9"/>
                      </a:cubicBezTo>
                      <a:cubicBezTo>
                        <a:pt x="2" y="8"/>
                        <a:pt x="4" y="8"/>
                        <a:pt x="5" y="9"/>
                      </a:cubicBezTo>
                      <a:cubicBezTo>
                        <a:pt x="8" y="13"/>
                        <a:pt x="8" y="13"/>
                        <a:pt x="8" y="13"/>
                      </a:cubicBezTo>
                      <a:cubicBezTo>
                        <a:pt x="9" y="12"/>
                        <a:pt x="9" y="10"/>
                        <a:pt x="10" y="9"/>
                      </a:cubicBezTo>
                      <a:cubicBezTo>
                        <a:pt x="11" y="6"/>
                        <a:pt x="13" y="2"/>
                        <a:pt x="15" y="1"/>
                      </a:cubicBezTo>
                      <a:cubicBezTo>
                        <a:pt x="16" y="0"/>
                        <a:pt x="17" y="0"/>
                        <a:pt x="18" y="0"/>
                      </a:cubicBezTo>
                      <a:cubicBezTo>
                        <a:pt x="18" y="1"/>
                        <a:pt x="15" y="4"/>
                        <a:pt x="13" y="10"/>
                      </a:cubicBezTo>
                      <a:cubicBezTo>
                        <a:pt x="11" y="13"/>
                        <a:pt x="11" y="16"/>
                        <a:pt x="10" y="16"/>
                      </a:cubicBezTo>
                      <a:cubicBezTo>
                        <a:pt x="10" y="17"/>
                        <a:pt x="10" y="17"/>
                        <a:pt x="9"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sp>
              <p:nvSpPr>
                <p:cNvPr id="43" name="MH_Other_20"/>
                <p:cNvSpPr>
                  <a:spLocks noChangeArrowheads="1"/>
                </p:cNvSpPr>
                <p:nvPr>
                  <p:custDataLst>
                    <p:tags r:id="rId18"/>
                  </p:custDataLst>
                </p:nvPr>
              </p:nvSpPr>
              <p:spPr bwMode="auto">
                <a:xfrm>
                  <a:off x="3181866" y="3643546"/>
                  <a:ext cx="236623" cy="19713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44" name="MH_Other_24"/>
                <p:cNvSpPr>
                  <a:spLocks/>
                </p:cNvSpPr>
                <p:nvPr>
                  <p:custDataLst>
                    <p:tags r:id="rId19"/>
                  </p:custDataLst>
                </p:nvPr>
              </p:nvSpPr>
              <p:spPr bwMode="auto">
                <a:xfrm>
                  <a:off x="5607642" y="4018226"/>
                  <a:ext cx="255428" cy="203659"/>
                </a:xfrm>
                <a:custGeom>
                  <a:avLst/>
                  <a:gdLst>
                    <a:gd name="T0" fmla="*/ 2147483646 w 18"/>
                    <a:gd name="T1" fmla="*/ 2147483646 h 17"/>
                    <a:gd name="T2" fmla="*/ 2147483646 w 18"/>
                    <a:gd name="T3" fmla="*/ 2147483646 h 17"/>
                    <a:gd name="T4" fmla="*/ 0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2147483646 w 18"/>
                    <a:gd name="T23" fmla="*/ 214748364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17">
                      <a:moveTo>
                        <a:pt x="8" y="17"/>
                      </a:moveTo>
                      <a:cubicBezTo>
                        <a:pt x="8" y="17"/>
                        <a:pt x="7" y="17"/>
                        <a:pt x="7" y="17"/>
                      </a:cubicBezTo>
                      <a:cubicBezTo>
                        <a:pt x="7" y="17"/>
                        <a:pt x="0" y="9"/>
                        <a:pt x="0" y="9"/>
                      </a:cubicBezTo>
                      <a:cubicBezTo>
                        <a:pt x="1" y="8"/>
                        <a:pt x="3" y="8"/>
                        <a:pt x="4" y="9"/>
                      </a:cubicBezTo>
                      <a:cubicBezTo>
                        <a:pt x="8" y="13"/>
                        <a:pt x="8" y="13"/>
                        <a:pt x="8" y="13"/>
                      </a:cubicBezTo>
                      <a:cubicBezTo>
                        <a:pt x="8" y="12"/>
                        <a:pt x="9" y="10"/>
                        <a:pt x="9" y="9"/>
                      </a:cubicBezTo>
                      <a:cubicBezTo>
                        <a:pt x="11" y="6"/>
                        <a:pt x="13" y="2"/>
                        <a:pt x="15" y="1"/>
                      </a:cubicBezTo>
                      <a:cubicBezTo>
                        <a:pt x="15" y="0"/>
                        <a:pt x="17" y="0"/>
                        <a:pt x="17" y="0"/>
                      </a:cubicBezTo>
                      <a:cubicBezTo>
                        <a:pt x="18" y="1"/>
                        <a:pt x="15" y="4"/>
                        <a:pt x="12" y="10"/>
                      </a:cubicBezTo>
                      <a:cubicBezTo>
                        <a:pt x="11" y="13"/>
                        <a:pt x="10" y="16"/>
                        <a:pt x="10" y="16"/>
                      </a:cubicBezTo>
                      <a:cubicBezTo>
                        <a:pt x="10" y="17"/>
                        <a:pt x="9" y="17"/>
                        <a:pt x="9" y="17"/>
                      </a:cubicBez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sp>
              <p:nvSpPr>
                <p:cNvPr id="46" name="MH_Other_25"/>
                <p:cNvSpPr>
                  <a:spLocks noChangeArrowheads="1"/>
                </p:cNvSpPr>
                <p:nvPr>
                  <p:custDataLst>
                    <p:tags r:id="rId20"/>
                  </p:custDataLst>
                </p:nvPr>
              </p:nvSpPr>
              <p:spPr bwMode="auto">
                <a:xfrm>
                  <a:off x="5637416" y="3643546"/>
                  <a:ext cx="238190" cy="19713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47" name="MH_SubTitle_1"/>
                <p:cNvSpPr txBox="1">
                  <a:spLocks noChangeArrowheads="1"/>
                </p:cNvSpPr>
                <p:nvPr>
                  <p:custDataLst>
                    <p:tags r:id="rId21"/>
                  </p:custDataLst>
                </p:nvPr>
              </p:nvSpPr>
              <p:spPr bwMode="auto">
                <a:xfrm>
                  <a:off x="1444654" y="1493572"/>
                  <a:ext cx="1387127" cy="39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dirty="0" smtClean="0">
                      <a:latin typeface="微软雅黑" panose="020B0503020204020204" pitchFamily="34" charset="-122"/>
                      <a:ea typeface="微软雅黑" panose="020B0503020204020204" pitchFamily="34" charset="-122"/>
                    </a:rPr>
                    <a:t>“十</a:t>
                  </a:r>
                  <a:r>
                    <a:rPr lang="zh-CN" altLang="en-US" sz="1600" dirty="0">
                      <a:latin typeface="微软雅黑" panose="020B0503020204020204" pitchFamily="34" charset="-122"/>
                      <a:ea typeface="微软雅黑" panose="020B0503020204020204" pitchFamily="34" charset="-122"/>
                    </a:rPr>
                    <a:t>一</a:t>
                  </a:r>
                  <a:r>
                    <a:rPr lang="zh-CN" altLang="en-US" sz="1600" dirty="0" smtClean="0">
                      <a:latin typeface="微软雅黑" panose="020B0503020204020204" pitchFamily="34" charset="-122"/>
                      <a:ea typeface="微软雅黑" panose="020B0503020204020204" pitchFamily="34" charset="-122"/>
                    </a:rPr>
                    <a:t>五”</a:t>
                  </a:r>
                  <a:endParaRPr lang="zh-CN" altLang="en-US" sz="1600" dirty="0">
                    <a:latin typeface="微软雅黑" panose="020B0503020204020204" pitchFamily="34" charset="-122"/>
                    <a:ea typeface="微软雅黑" panose="020B0503020204020204" pitchFamily="34" charset="-122"/>
                  </a:endParaRPr>
                </a:p>
              </p:txBody>
            </p:sp>
            <p:sp>
              <p:nvSpPr>
                <p:cNvPr id="48" name="MH_SubTitle_2"/>
                <p:cNvSpPr txBox="1">
                  <a:spLocks noChangeArrowheads="1"/>
                </p:cNvSpPr>
                <p:nvPr>
                  <p:custDataLst>
                    <p:tags r:id="rId22"/>
                  </p:custDataLst>
                </p:nvPr>
              </p:nvSpPr>
              <p:spPr bwMode="auto">
                <a:xfrm>
                  <a:off x="3722496" y="1493572"/>
                  <a:ext cx="1449509" cy="39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dirty="0">
                      <a:latin typeface="微软雅黑" panose="020B0503020204020204" pitchFamily="34" charset="-122"/>
                      <a:ea typeface="微软雅黑" panose="020B0503020204020204" pitchFamily="34" charset="-122"/>
                    </a:rPr>
                    <a:t>“十二五”</a:t>
                  </a:r>
                </a:p>
              </p:txBody>
            </p:sp>
            <p:sp>
              <p:nvSpPr>
                <p:cNvPr id="49" name="MH_Text_1"/>
                <p:cNvSpPr txBox="1"/>
                <p:nvPr>
                  <p:custDataLst>
                    <p:tags r:id="rId23"/>
                  </p:custDataLst>
                </p:nvPr>
              </p:nvSpPr>
              <p:spPr>
                <a:xfrm>
                  <a:off x="1241686" y="2531335"/>
                  <a:ext cx="1994242" cy="486954"/>
                </a:xfrm>
                <a:prstGeom prst="rect">
                  <a:avLst/>
                </a:prstGeom>
                <a:noFill/>
              </p:spPr>
              <p:txBody>
                <a:bodyPr anchor="ctr"/>
                <a:lstStyle>
                  <a:defPPr>
                    <a:defRPr lang="zh-CN"/>
                  </a:defPPr>
                  <a:lvl1pPr algn="ctr">
                    <a:defRPr sz="1400"/>
                  </a:lvl1pPr>
                </a:lstStyle>
                <a:p>
                  <a:r>
                    <a:rPr lang="zh-CN" altLang="en-US" sz="1600" dirty="0">
                      <a:latin typeface="微软雅黑" panose="020B0503020204020204" pitchFamily="34" charset="-122"/>
                      <a:ea typeface="微软雅黑" panose="020B0503020204020204" pitchFamily="34" charset="-122"/>
                    </a:rPr>
                    <a:t>重大科技专项</a:t>
                  </a:r>
                </a:p>
              </p:txBody>
            </p:sp>
            <p:sp>
              <p:nvSpPr>
                <p:cNvPr id="50" name="MH_Text_2"/>
                <p:cNvSpPr txBox="1"/>
                <p:nvPr>
                  <p:custDataLst>
                    <p:tags r:id="rId24"/>
                  </p:custDataLst>
                </p:nvPr>
              </p:nvSpPr>
              <p:spPr>
                <a:xfrm>
                  <a:off x="3235929" y="2531335"/>
                  <a:ext cx="2740752" cy="638390"/>
                </a:xfrm>
                <a:prstGeom prst="rect">
                  <a:avLst/>
                </a:prstGeom>
                <a:noFill/>
              </p:spPr>
              <p:txBody>
                <a:bodyPr anchor="ctr"/>
                <a:lstStyle/>
                <a:p>
                  <a:pPr>
                    <a:defRPr/>
                  </a:pPr>
                  <a:r>
                    <a:rPr lang="zh-CN" altLang="en-US" sz="1600" dirty="0">
                      <a:latin typeface="微软雅黑" panose="020B0503020204020204" pitchFamily="34" charset="-122"/>
                      <a:ea typeface="微软雅黑" panose="020B0503020204020204" pitchFamily="34" charset="-122"/>
                    </a:rPr>
                    <a:t>新能源汽车发展和汽车工业转型的主要战略</a:t>
                  </a:r>
                  <a:r>
                    <a:rPr lang="zh-CN" altLang="en-US" sz="1600" dirty="0" smtClean="0">
                      <a:latin typeface="微软雅黑" panose="020B0503020204020204" pitchFamily="34" charset="-122"/>
                      <a:ea typeface="微软雅黑" panose="020B0503020204020204" pitchFamily="34" charset="-122"/>
                    </a:rPr>
                    <a:t>取向</a:t>
                  </a:r>
                  <a:endParaRPr lang="zh-CN" altLang="en-US" sz="1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51" name="MH_SubTitle_2"/>
                <p:cNvSpPr txBox="1">
                  <a:spLocks noChangeArrowheads="1"/>
                </p:cNvSpPr>
                <p:nvPr>
                  <p:custDataLst>
                    <p:tags r:id="rId25"/>
                  </p:custDataLst>
                </p:nvPr>
              </p:nvSpPr>
              <p:spPr bwMode="auto">
                <a:xfrm>
                  <a:off x="6040930" y="1493572"/>
                  <a:ext cx="1449509" cy="39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dirty="0">
                      <a:latin typeface="微软雅黑" panose="020B0503020204020204" pitchFamily="34" charset="-122"/>
                      <a:ea typeface="微软雅黑" panose="020B0503020204020204" pitchFamily="34" charset="-122"/>
                    </a:rPr>
                    <a:t>“十三五”</a:t>
                  </a:r>
                </a:p>
              </p:txBody>
            </p:sp>
            <p:sp>
              <p:nvSpPr>
                <p:cNvPr id="52" name="MH_Other_11"/>
                <p:cNvSpPr>
                  <a:spLocks noChangeArrowheads="1"/>
                </p:cNvSpPr>
                <p:nvPr>
                  <p:custDataLst>
                    <p:tags r:id="rId26"/>
                  </p:custDataLst>
                </p:nvPr>
              </p:nvSpPr>
              <p:spPr bwMode="auto">
                <a:xfrm>
                  <a:off x="9091747" y="1884729"/>
                  <a:ext cx="155137" cy="127939"/>
                </a:xfrm>
                <a:prstGeom prst="ellipse">
                  <a:avLst/>
                </a:prstGeom>
                <a:solidFill>
                  <a:schemeClr val="tx1">
                    <a:lumMod val="50000"/>
                    <a:lumOff val="50000"/>
                  </a:schemeClr>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400">
                    <a:latin typeface="+mj-ea"/>
                    <a:ea typeface="+mj-ea"/>
                  </a:endParaRPr>
                </a:p>
              </p:txBody>
            </p:sp>
            <p:sp>
              <p:nvSpPr>
                <p:cNvPr id="53" name="MH_Other_7"/>
                <p:cNvSpPr>
                  <a:spLocks noEditPoints="1"/>
                </p:cNvSpPr>
                <p:nvPr>
                  <p:custDataLst>
                    <p:tags r:id="rId27"/>
                  </p:custDataLst>
                </p:nvPr>
              </p:nvSpPr>
              <p:spPr bwMode="auto">
                <a:xfrm>
                  <a:off x="8950713" y="2140913"/>
                  <a:ext cx="408999" cy="355097"/>
                </a:xfrm>
                <a:custGeom>
                  <a:avLst/>
                  <a:gdLst>
                    <a:gd name="T0" fmla="*/ 2147483646 w 29"/>
                    <a:gd name="T1" fmla="*/ 2147483646 h 30"/>
                    <a:gd name="T2" fmla="*/ 2147483646 w 29"/>
                    <a:gd name="T3" fmla="*/ 2147483646 h 30"/>
                    <a:gd name="T4" fmla="*/ 2147483646 w 29"/>
                    <a:gd name="T5" fmla="*/ 2147483646 h 30"/>
                    <a:gd name="T6" fmla="*/ 2147483646 w 29"/>
                    <a:gd name="T7" fmla="*/ 2147483646 h 30"/>
                    <a:gd name="T8" fmla="*/ 2147483646 w 29"/>
                    <a:gd name="T9" fmla="*/ 2147483646 h 30"/>
                    <a:gd name="T10" fmla="*/ 2147483646 w 29"/>
                    <a:gd name="T11" fmla="*/ 2147483646 h 30"/>
                    <a:gd name="T12" fmla="*/ 2147483646 w 29"/>
                    <a:gd name="T13" fmla="*/ 2147483646 h 30"/>
                    <a:gd name="T14" fmla="*/ 2147483646 w 29"/>
                    <a:gd name="T15" fmla="*/ 0 h 30"/>
                    <a:gd name="T16" fmla="*/ 2147483646 w 29"/>
                    <a:gd name="T17" fmla="*/ 0 h 30"/>
                    <a:gd name="T18" fmla="*/ 0 w 29"/>
                    <a:gd name="T19" fmla="*/ 2147483646 h 30"/>
                    <a:gd name="T20" fmla="*/ 0 w 29"/>
                    <a:gd name="T21" fmla="*/ 2147483646 h 30"/>
                    <a:gd name="T22" fmla="*/ 2147483646 w 29"/>
                    <a:gd name="T23" fmla="*/ 2147483646 h 30"/>
                    <a:gd name="T24" fmla="*/ 2147483646 w 29"/>
                    <a:gd name="T25" fmla="*/ 2147483646 h 30"/>
                    <a:gd name="T26" fmla="*/ 2147483646 w 29"/>
                    <a:gd name="T27" fmla="*/ 2147483646 h 30"/>
                    <a:gd name="T28" fmla="*/ 2147483646 w 29"/>
                    <a:gd name="T29" fmla="*/ 2147483646 h 30"/>
                    <a:gd name="T30" fmla="*/ 2147483646 w 29"/>
                    <a:gd name="T31" fmla="*/ 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 h="30">
                      <a:moveTo>
                        <a:pt x="19" y="30"/>
                      </a:moveTo>
                      <a:cubicBezTo>
                        <a:pt x="13" y="24"/>
                        <a:pt x="13" y="24"/>
                        <a:pt x="13" y="24"/>
                      </a:cubicBezTo>
                      <a:cubicBezTo>
                        <a:pt x="23" y="7"/>
                        <a:pt x="23" y="7"/>
                        <a:pt x="23" y="7"/>
                      </a:cubicBezTo>
                      <a:cubicBezTo>
                        <a:pt x="29" y="14"/>
                        <a:pt x="29" y="14"/>
                        <a:pt x="29" y="14"/>
                      </a:cubicBezTo>
                      <a:cubicBezTo>
                        <a:pt x="29" y="27"/>
                        <a:pt x="29" y="27"/>
                        <a:pt x="29" y="27"/>
                      </a:cubicBezTo>
                      <a:cubicBezTo>
                        <a:pt x="29" y="28"/>
                        <a:pt x="28" y="30"/>
                        <a:pt x="26" y="30"/>
                      </a:cubicBezTo>
                      <a:cubicBezTo>
                        <a:pt x="19" y="30"/>
                        <a:pt x="19" y="30"/>
                        <a:pt x="19" y="30"/>
                      </a:cubicBezTo>
                      <a:moveTo>
                        <a:pt x="26" y="0"/>
                      </a:moveTo>
                      <a:cubicBezTo>
                        <a:pt x="3" y="0"/>
                        <a:pt x="3" y="0"/>
                        <a:pt x="3" y="0"/>
                      </a:cubicBezTo>
                      <a:cubicBezTo>
                        <a:pt x="1" y="0"/>
                        <a:pt x="0" y="2"/>
                        <a:pt x="0" y="3"/>
                      </a:cubicBezTo>
                      <a:cubicBezTo>
                        <a:pt x="0" y="27"/>
                        <a:pt x="0" y="27"/>
                        <a:pt x="0" y="27"/>
                      </a:cubicBezTo>
                      <a:cubicBezTo>
                        <a:pt x="0" y="28"/>
                        <a:pt x="1" y="30"/>
                        <a:pt x="3" y="30"/>
                      </a:cubicBezTo>
                      <a:cubicBezTo>
                        <a:pt x="26" y="30"/>
                        <a:pt x="26" y="30"/>
                        <a:pt x="26" y="30"/>
                      </a:cubicBezTo>
                      <a:cubicBezTo>
                        <a:pt x="28" y="30"/>
                        <a:pt x="29" y="28"/>
                        <a:pt x="29" y="27"/>
                      </a:cubicBezTo>
                      <a:cubicBezTo>
                        <a:pt x="29" y="3"/>
                        <a:pt x="29" y="3"/>
                        <a:pt x="29" y="3"/>
                      </a:cubicBezTo>
                      <a:cubicBezTo>
                        <a:pt x="29" y="2"/>
                        <a:pt x="28" y="0"/>
                        <a:pt x="26" y="0"/>
                      </a:cubicBezTo>
                    </a:path>
                  </a:pathLst>
                </a:custGeom>
                <a:solidFill>
                  <a:srgbClr val="0066FF"/>
                </a:solidFill>
                <a:ln w="9525">
                  <a:noFill/>
                  <a:round/>
                  <a:headEnd/>
                  <a:tailEnd/>
                </a:ln>
              </p:spPr>
              <p:txBody>
                <a:bodyPr anchor="ctr"/>
                <a:lstStyle/>
                <a:p>
                  <a:endParaRPr lang="zh-CN" altLang="en-US" sz="2400">
                    <a:latin typeface="+mj-ea"/>
                    <a:ea typeface="+mj-ea"/>
                  </a:endParaRPr>
                </a:p>
              </p:txBody>
            </p:sp>
            <p:sp>
              <p:nvSpPr>
                <p:cNvPr id="54" name="MH_Other_8"/>
                <p:cNvSpPr>
                  <a:spLocks/>
                </p:cNvSpPr>
                <p:nvPr>
                  <p:custDataLst>
                    <p:tags r:id="rId28"/>
                  </p:custDataLst>
                </p:nvPr>
              </p:nvSpPr>
              <p:spPr bwMode="auto">
                <a:xfrm>
                  <a:off x="9134057" y="2224464"/>
                  <a:ext cx="225654" cy="271545"/>
                </a:xfrm>
                <a:custGeom>
                  <a:avLst/>
                  <a:gdLst>
                    <a:gd name="T0" fmla="*/ 2147483646 w 16"/>
                    <a:gd name="T1" fmla="*/ 0 h 23"/>
                    <a:gd name="T2" fmla="*/ 0 w 16"/>
                    <a:gd name="T3" fmla="*/ 2147483646 h 23"/>
                    <a:gd name="T4" fmla="*/ 2147483646 w 16"/>
                    <a:gd name="T5" fmla="*/ 2147483646 h 23"/>
                    <a:gd name="T6" fmla="*/ 2147483646 w 16"/>
                    <a:gd name="T7" fmla="*/ 2147483646 h 23"/>
                    <a:gd name="T8" fmla="*/ 2147483646 w 16"/>
                    <a:gd name="T9" fmla="*/ 2147483646 h 23"/>
                    <a:gd name="T10" fmla="*/ 2147483646 w 16"/>
                    <a:gd name="T11" fmla="*/ 2147483646 h 23"/>
                    <a:gd name="T12" fmla="*/ 2147483646 w 16"/>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23">
                      <a:moveTo>
                        <a:pt x="10" y="0"/>
                      </a:moveTo>
                      <a:cubicBezTo>
                        <a:pt x="0" y="17"/>
                        <a:pt x="0" y="17"/>
                        <a:pt x="0" y="17"/>
                      </a:cubicBezTo>
                      <a:cubicBezTo>
                        <a:pt x="6" y="23"/>
                        <a:pt x="6" y="23"/>
                        <a:pt x="6" y="23"/>
                      </a:cubicBezTo>
                      <a:cubicBezTo>
                        <a:pt x="13" y="23"/>
                        <a:pt x="13" y="23"/>
                        <a:pt x="13" y="23"/>
                      </a:cubicBezTo>
                      <a:cubicBezTo>
                        <a:pt x="15" y="23"/>
                        <a:pt x="16" y="21"/>
                        <a:pt x="16" y="20"/>
                      </a:cubicBezTo>
                      <a:cubicBezTo>
                        <a:pt x="16" y="7"/>
                        <a:pt x="16" y="7"/>
                        <a:pt x="16" y="7"/>
                      </a:cubicBezTo>
                      <a:cubicBezTo>
                        <a:pt x="10" y="0"/>
                        <a:pt x="10" y="0"/>
                        <a:pt x="10" y="0"/>
                      </a:cubicBezTo>
                    </a:path>
                  </a:pathLst>
                </a:custGeom>
                <a:solidFill>
                  <a:srgbClr val="0042A4">
                    <a:alpha val="69804"/>
                  </a:srgbClr>
                </a:solidFill>
                <a:ln w="9525">
                  <a:noFill/>
                  <a:round/>
                  <a:headEnd/>
                  <a:tailEnd/>
                </a:ln>
              </p:spPr>
              <p:txBody>
                <a:bodyPr anchor="ctr"/>
                <a:lstStyle/>
                <a:p>
                  <a:endParaRPr lang="zh-CN" altLang="en-US" sz="2400">
                    <a:latin typeface="+mj-ea"/>
                    <a:ea typeface="+mj-ea"/>
                  </a:endParaRPr>
                </a:p>
              </p:txBody>
            </p:sp>
            <p:sp>
              <p:nvSpPr>
                <p:cNvPr id="55" name="MH_Other_9"/>
                <p:cNvSpPr>
                  <a:spLocks/>
                </p:cNvSpPr>
                <p:nvPr>
                  <p:custDataLst>
                    <p:tags r:id="rId29"/>
                  </p:custDataLst>
                </p:nvPr>
              </p:nvSpPr>
              <p:spPr bwMode="auto">
                <a:xfrm>
                  <a:off x="9033767" y="2224465"/>
                  <a:ext cx="255428" cy="202353"/>
                </a:xfrm>
                <a:custGeom>
                  <a:avLst/>
                  <a:gdLst>
                    <a:gd name="T0" fmla="*/ 2147483646 w 18"/>
                    <a:gd name="T1" fmla="*/ 2147483646 h 17"/>
                    <a:gd name="T2" fmla="*/ 2147483646 w 18"/>
                    <a:gd name="T3" fmla="*/ 2147483646 h 17"/>
                    <a:gd name="T4" fmla="*/ 0 w 18"/>
                    <a:gd name="T5" fmla="*/ 2147483646 h 17"/>
                    <a:gd name="T6" fmla="*/ 2147483646 w 18"/>
                    <a:gd name="T7" fmla="*/ 2147483646 h 17"/>
                    <a:gd name="T8" fmla="*/ 2147483646 w 18"/>
                    <a:gd name="T9" fmla="*/ 2147483646 h 17"/>
                    <a:gd name="T10" fmla="*/ 2147483646 w 18"/>
                    <a:gd name="T11" fmla="*/ 2147483646 h 17"/>
                    <a:gd name="T12" fmla="*/ 2147483646 w 18"/>
                    <a:gd name="T13" fmla="*/ 2147483646 h 17"/>
                    <a:gd name="T14" fmla="*/ 2147483646 w 18"/>
                    <a:gd name="T15" fmla="*/ 0 h 17"/>
                    <a:gd name="T16" fmla="*/ 2147483646 w 18"/>
                    <a:gd name="T17" fmla="*/ 2147483646 h 17"/>
                    <a:gd name="T18" fmla="*/ 2147483646 w 18"/>
                    <a:gd name="T19" fmla="*/ 2147483646 h 17"/>
                    <a:gd name="T20" fmla="*/ 2147483646 w 18"/>
                    <a:gd name="T21" fmla="*/ 2147483646 h 17"/>
                    <a:gd name="T22" fmla="*/ 2147483646 w 18"/>
                    <a:gd name="T23" fmla="*/ 214748364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17">
                      <a:moveTo>
                        <a:pt x="8" y="17"/>
                      </a:moveTo>
                      <a:cubicBezTo>
                        <a:pt x="8" y="17"/>
                        <a:pt x="7" y="17"/>
                        <a:pt x="7" y="17"/>
                      </a:cubicBezTo>
                      <a:cubicBezTo>
                        <a:pt x="7" y="17"/>
                        <a:pt x="0" y="9"/>
                        <a:pt x="0" y="9"/>
                      </a:cubicBezTo>
                      <a:cubicBezTo>
                        <a:pt x="1" y="8"/>
                        <a:pt x="3" y="8"/>
                        <a:pt x="4" y="9"/>
                      </a:cubicBezTo>
                      <a:cubicBezTo>
                        <a:pt x="8" y="13"/>
                        <a:pt x="8" y="13"/>
                        <a:pt x="8" y="13"/>
                      </a:cubicBezTo>
                      <a:cubicBezTo>
                        <a:pt x="8" y="12"/>
                        <a:pt x="9" y="10"/>
                        <a:pt x="9" y="9"/>
                      </a:cubicBezTo>
                      <a:cubicBezTo>
                        <a:pt x="11" y="6"/>
                        <a:pt x="13" y="2"/>
                        <a:pt x="15" y="1"/>
                      </a:cubicBezTo>
                      <a:cubicBezTo>
                        <a:pt x="15" y="0"/>
                        <a:pt x="17" y="0"/>
                        <a:pt x="17" y="0"/>
                      </a:cubicBezTo>
                      <a:cubicBezTo>
                        <a:pt x="18" y="1"/>
                        <a:pt x="15" y="4"/>
                        <a:pt x="12" y="10"/>
                      </a:cubicBezTo>
                      <a:cubicBezTo>
                        <a:pt x="11" y="13"/>
                        <a:pt x="10" y="16"/>
                        <a:pt x="10" y="16"/>
                      </a:cubicBezTo>
                      <a:cubicBezTo>
                        <a:pt x="10" y="17"/>
                        <a:pt x="9" y="17"/>
                        <a:pt x="9" y="17"/>
                      </a:cubicBez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latin typeface="+mj-ea"/>
                    <a:ea typeface="+mj-ea"/>
                  </a:endParaRPr>
                </a:p>
              </p:txBody>
            </p:sp>
          </p:grpSp>
          <p:sp>
            <p:nvSpPr>
              <p:cNvPr id="17" name="矩形 16"/>
              <p:cNvSpPr/>
              <p:nvPr/>
            </p:nvSpPr>
            <p:spPr>
              <a:xfrm>
                <a:off x="6480472" y="3969654"/>
                <a:ext cx="2151964" cy="500305"/>
              </a:xfrm>
              <a:prstGeom prst="rect">
                <a:avLst/>
              </a:prstGeom>
              <a:noFill/>
            </p:spPr>
            <p:txBody>
              <a:bodyPr anchor="ctr"/>
              <a:lstStyle/>
              <a:p>
                <a:pPr algn="ctr"/>
                <a:r>
                  <a:rPr lang="zh-CN" altLang="en-US" sz="1600" dirty="0">
                    <a:latin typeface="微软雅黑" panose="020B0503020204020204" pitchFamily="34" charset="-122"/>
                    <a:ea typeface="微软雅黑" panose="020B0503020204020204" pitchFamily="34" charset="-122"/>
                  </a:rPr>
                  <a:t>“新能源”事关生态环境和能源发展</a:t>
                </a:r>
              </a:p>
            </p:txBody>
          </p:sp>
          <p:sp>
            <p:nvSpPr>
              <p:cNvPr id="18" name="矩形 17"/>
              <p:cNvSpPr/>
              <p:nvPr/>
            </p:nvSpPr>
            <p:spPr>
              <a:xfrm>
                <a:off x="8263017" y="2703596"/>
                <a:ext cx="2987699" cy="583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spcBef>
                    <a:spcPct val="0"/>
                  </a:spcBef>
                </a:pPr>
                <a:r>
                  <a:rPr lang="zh-CN" altLang="zh-CN" sz="1600" dirty="0">
                    <a:latin typeface="微软雅黑" panose="020B0503020204020204" pitchFamily="34" charset="-122"/>
                    <a:ea typeface="微软雅黑" panose="020B0503020204020204" pitchFamily="34" charset="-122"/>
                  </a:rPr>
                  <a:t>《国务院关于加快培育和发展战略性新兴产业的决定》</a:t>
                </a:r>
                <a:endParaRPr lang="zh-CN" altLang="en-US" sz="1600" dirty="0">
                  <a:latin typeface="微软雅黑" panose="020B0503020204020204" pitchFamily="34" charset="-122"/>
                  <a:ea typeface="微软雅黑" panose="020B0503020204020204" pitchFamily="34" charset="-122"/>
                </a:endParaRPr>
              </a:p>
            </p:txBody>
          </p:sp>
          <p:sp>
            <p:nvSpPr>
              <p:cNvPr id="19" name="矩形 18"/>
              <p:cNvSpPr/>
              <p:nvPr/>
            </p:nvSpPr>
            <p:spPr>
              <a:xfrm>
                <a:off x="9055397" y="4007404"/>
                <a:ext cx="1686755" cy="462555"/>
              </a:xfrm>
              <a:prstGeom prst="rect">
                <a:avLst/>
              </a:prstGeom>
              <a:noFill/>
            </p:spPr>
            <p:txBody>
              <a:bodyPr anchor="ctr"/>
              <a:lstStyle/>
              <a:p>
                <a:r>
                  <a:rPr lang="zh-CN" altLang="zh-CN" sz="1600" dirty="0">
                    <a:latin typeface="微软雅黑" panose="020B0503020204020204" pitchFamily="34" charset="-122"/>
                    <a:ea typeface="微软雅黑" panose="020B0503020204020204" pitchFamily="34" charset="-122"/>
                  </a:rPr>
                  <a:t>七大战略性新兴产业之一</a:t>
                </a:r>
                <a:endParaRPr lang="zh-CN" altLang="en-US" sz="16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023890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28</a:t>
            </a:r>
            <a:endParaRPr lang="zh-CN" altLang="en-US" sz="1600" b="1" dirty="0">
              <a:solidFill>
                <a:prstClr val="white"/>
              </a:solidFill>
            </a:endParaRPr>
          </a:p>
        </p:txBody>
      </p:sp>
      <p:cxnSp>
        <p:nvCxnSpPr>
          <p:cNvPr id="32" name="直接连接符 31"/>
          <p:cNvCxnSpPr/>
          <p:nvPr/>
        </p:nvCxnSpPr>
        <p:spPr>
          <a:xfrm>
            <a:off x="1768416" y="404813"/>
            <a:ext cx="98346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表格 28"/>
          <p:cNvGraphicFramePr>
            <a:graphicFrameLocks noGrp="1"/>
          </p:cNvGraphicFramePr>
          <p:nvPr>
            <p:extLst>
              <p:ext uri="{D42A27DB-BD31-4B8C-83A1-F6EECF244321}">
                <p14:modId xmlns:p14="http://schemas.microsoft.com/office/powerpoint/2010/main" val="1363193990"/>
              </p:ext>
            </p:extLst>
          </p:nvPr>
        </p:nvGraphicFramePr>
        <p:xfrm>
          <a:off x="1097276" y="1607981"/>
          <a:ext cx="10542498" cy="4587386"/>
        </p:xfrm>
        <a:graphic>
          <a:graphicData uri="http://schemas.openxmlformats.org/drawingml/2006/table">
            <a:tbl>
              <a:tblPr firstRow="1" firstCol="1" bandRow="1"/>
              <a:tblGrid>
                <a:gridCol w="813870">
                  <a:extLst>
                    <a:ext uri="{9D8B030D-6E8A-4147-A177-3AD203B41FA5}">
                      <a16:colId xmlns="" xmlns:a16="http://schemas.microsoft.com/office/drawing/2014/main" val="20000"/>
                    </a:ext>
                  </a:extLst>
                </a:gridCol>
                <a:gridCol w="665477">
                  <a:extLst>
                    <a:ext uri="{9D8B030D-6E8A-4147-A177-3AD203B41FA5}">
                      <a16:colId xmlns="" xmlns:a16="http://schemas.microsoft.com/office/drawing/2014/main" val="20001"/>
                    </a:ext>
                  </a:extLst>
                </a:gridCol>
                <a:gridCol w="699898">
                  <a:extLst>
                    <a:ext uri="{9D8B030D-6E8A-4147-A177-3AD203B41FA5}">
                      <a16:colId xmlns="" xmlns:a16="http://schemas.microsoft.com/office/drawing/2014/main" val="20002"/>
                    </a:ext>
                  </a:extLst>
                </a:gridCol>
                <a:gridCol w="722845">
                  <a:extLst>
                    <a:ext uri="{9D8B030D-6E8A-4147-A177-3AD203B41FA5}">
                      <a16:colId xmlns="" xmlns:a16="http://schemas.microsoft.com/office/drawing/2014/main" val="20003"/>
                    </a:ext>
                  </a:extLst>
                </a:gridCol>
                <a:gridCol w="7640408">
                  <a:extLst>
                    <a:ext uri="{9D8B030D-6E8A-4147-A177-3AD203B41FA5}">
                      <a16:colId xmlns="" xmlns:a16="http://schemas.microsoft.com/office/drawing/2014/main" val="20004"/>
                    </a:ext>
                  </a:extLst>
                </a:gridCol>
              </a:tblGrid>
              <a:tr h="239081">
                <a:tc>
                  <a:txBody>
                    <a:bodyPr/>
                    <a:lstStyle/>
                    <a:p>
                      <a:pPr algn="ctr">
                        <a:spcAft>
                          <a:spcPts val="0"/>
                        </a:spcAft>
                      </a:pPr>
                      <a:r>
                        <a:rPr lang="zh-CN" sz="1400" b="1" kern="0" dirty="0">
                          <a:solidFill>
                            <a:srgbClr val="000000"/>
                          </a:solidFill>
                          <a:effectLst/>
                          <a:latin typeface="微软雅黑" pitchFamily="34" charset="-122"/>
                          <a:ea typeface="微软雅黑" pitchFamily="34" charset="-122"/>
                          <a:cs typeface="宋体"/>
                        </a:rPr>
                        <a:t>姓名</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0" dirty="0">
                          <a:solidFill>
                            <a:srgbClr val="000000"/>
                          </a:solidFill>
                          <a:effectLst/>
                          <a:latin typeface="微软雅黑" pitchFamily="34" charset="-122"/>
                          <a:ea typeface="微软雅黑" pitchFamily="34" charset="-122"/>
                          <a:cs typeface="宋体"/>
                        </a:rPr>
                        <a:t>性别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0" dirty="0">
                          <a:solidFill>
                            <a:srgbClr val="000000"/>
                          </a:solidFill>
                          <a:effectLst/>
                          <a:latin typeface="微软雅黑" pitchFamily="34" charset="-122"/>
                          <a:ea typeface="微软雅黑" pitchFamily="34" charset="-122"/>
                          <a:cs typeface="宋体"/>
                        </a:rPr>
                        <a:t>学历</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0">
                          <a:solidFill>
                            <a:srgbClr val="000000"/>
                          </a:solidFill>
                          <a:effectLst/>
                          <a:latin typeface="微软雅黑" pitchFamily="34" charset="-122"/>
                          <a:ea typeface="微软雅黑" pitchFamily="34" charset="-122"/>
                          <a:cs typeface="宋体"/>
                        </a:rPr>
                        <a:t>职称</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0" dirty="0">
                          <a:solidFill>
                            <a:srgbClr val="000000"/>
                          </a:solidFill>
                          <a:effectLst/>
                          <a:latin typeface="微软雅黑" pitchFamily="34" charset="-122"/>
                          <a:ea typeface="微软雅黑" pitchFamily="34" charset="-122"/>
                          <a:cs typeface="宋体"/>
                        </a:rPr>
                        <a:t>介绍</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0"/>
                  </a:ext>
                </a:extLst>
              </a:tr>
              <a:tr h="751184">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贺艳兵</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博士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教授</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200" kern="0" dirty="0">
                          <a:solidFill>
                            <a:srgbClr val="000000"/>
                          </a:solidFill>
                          <a:effectLst/>
                          <a:latin typeface="微软雅黑" pitchFamily="34" charset="-122"/>
                          <a:ea typeface="微软雅黑" pitchFamily="34" charset="-122"/>
                          <a:cs typeface="宋体"/>
                        </a:rPr>
                        <a:t>清华大学深圳研究生院能源与环境学部教授，主要从事锂离子电池及其电极材料、超级电容器及其电极材料的制备和研究，包括锂离子电池正负极材料的研究、锂离子动力电池的研究和制备，锂离子电池安全性的研究，超级电容器应用技术研究。在国际著名电化学期刊发表多篇论文，申请中国专利</a:t>
                      </a:r>
                      <a:r>
                        <a:rPr lang="en-US" sz="1200" kern="0" dirty="0">
                          <a:solidFill>
                            <a:srgbClr val="000000"/>
                          </a:solidFill>
                          <a:effectLst/>
                          <a:latin typeface="微软雅黑" pitchFamily="34" charset="-122"/>
                          <a:ea typeface="微软雅黑" pitchFamily="34" charset="-122"/>
                          <a:cs typeface="宋体"/>
                        </a:rPr>
                        <a:t>3</a:t>
                      </a:r>
                      <a:r>
                        <a:rPr lang="zh-CN" sz="1200" kern="0" dirty="0">
                          <a:solidFill>
                            <a:srgbClr val="000000"/>
                          </a:solidFill>
                          <a:effectLst/>
                          <a:latin typeface="微软雅黑" pitchFamily="34" charset="-122"/>
                          <a:ea typeface="微软雅黑" pitchFamily="34" charset="-122"/>
                          <a:cs typeface="宋体"/>
                        </a:rPr>
                        <a:t>项。</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1"/>
                  </a:ext>
                </a:extLst>
              </a:tr>
              <a:tr h="469490">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唐元杰</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本科</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高级</a:t>
                      </a:r>
                      <a:endParaRPr lang="zh-CN" sz="1200" kern="100" dirty="0">
                        <a:effectLst/>
                        <a:latin typeface="微软雅黑" pitchFamily="34" charset="-122"/>
                        <a:ea typeface="微软雅黑" pitchFamily="34" charset="-122"/>
                        <a:cs typeface="Calibri"/>
                      </a:endParaRPr>
                    </a:p>
                    <a:p>
                      <a:pPr algn="ctr">
                        <a:spcAft>
                          <a:spcPts val="0"/>
                        </a:spcAft>
                      </a:pPr>
                      <a:r>
                        <a:rPr lang="zh-CN" sz="1200" kern="0" dirty="0">
                          <a:solidFill>
                            <a:srgbClr val="000000"/>
                          </a:solidFill>
                          <a:effectLst/>
                          <a:latin typeface="微软雅黑" pitchFamily="34" charset="-122"/>
                          <a:ea typeface="微软雅黑" pitchFamily="34" charset="-122"/>
                          <a:cs typeface="宋体"/>
                        </a:rPr>
                        <a:t>工程师</a:t>
                      </a:r>
                      <a:endParaRPr lang="zh-CN" sz="1200" kern="100" dirty="0">
                        <a:effectLst/>
                        <a:latin typeface="微软雅黑" pitchFamily="34" charset="-122"/>
                        <a:ea typeface="微软雅黑" pitchFamily="34" charset="-122"/>
                        <a:cs typeface="Calibri"/>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200" kern="0" dirty="0">
                          <a:solidFill>
                            <a:srgbClr val="000000"/>
                          </a:solidFill>
                          <a:effectLst/>
                          <a:latin typeface="微软雅黑" pitchFamily="34" charset="-122"/>
                          <a:ea typeface="微软雅黑" pitchFamily="34" charset="-122"/>
                          <a:cs typeface="宋体"/>
                        </a:rPr>
                        <a:t>科晶集团深圳市科晶智达科技有限公司总经理，负责科晶集团新能源项目的电池研发设备整体方案实施及全局事务。建立了与清华</a:t>
                      </a:r>
                      <a:r>
                        <a:rPr lang="en-US" sz="1200" kern="0" dirty="0">
                          <a:solidFill>
                            <a:srgbClr val="000000"/>
                          </a:solidFill>
                          <a:effectLst/>
                          <a:latin typeface="微软雅黑" pitchFamily="34" charset="-122"/>
                          <a:ea typeface="微软雅黑" pitchFamily="34" charset="-122"/>
                          <a:cs typeface="宋体"/>
                        </a:rPr>
                        <a:t>/</a:t>
                      </a:r>
                      <a:r>
                        <a:rPr lang="zh-CN" sz="1200" kern="0" dirty="0">
                          <a:solidFill>
                            <a:srgbClr val="000000"/>
                          </a:solidFill>
                          <a:effectLst/>
                          <a:latin typeface="微软雅黑" pitchFamily="34" charset="-122"/>
                          <a:ea typeface="微软雅黑" pitchFamily="34" charset="-122"/>
                          <a:cs typeface="宋体"/>
                        </a:rPr>
                        <a:t>上海交大</a:t>
                      </a:r>
                      <a:r>
                        <a:rPr lang="en-US" sz="1200" kern="0" dirty="0">
                          <a:solidFill>
                            <a:srgbClr val="000000"/>
                          </a:solidFill>
                          <a:effectLst/>
                          <a:latin typeface="微软雅黑" pitchFamily="34" charset="-122"/>
                          <a:ea typeface="微软雅黑" pitchFamily="34" charset="-122"/>
                          <a:cs typeface="宋体"/>
                        </a:rPr>
                        <a:t>/</a:t>
                      </a:r>
                      <a:r>
                        <a:rPr lang="zh-CN" sz="1200" kern="0" dirty="0">
                          <a:solidFill>
                            <a:srgbClr val="000000"/>
                          </a:solidFill>
                          <a:effectLst/>
                          <a:latin typeface="微软雅黑" pitchFamily="34" charset="-122"/>
                          <a:ea typeface="微软雅黑" pitchFamily="34" charset="-122"/>
                          <a:cs typeface="宋体"/>
                        </a:rPr>
                        <a:t>河师大</a:t>
                      </a:r>
                      <a:r>
                        <a:rPr lang="en-US" sz="1200" kern="0" dirty="0">
                          <a:solidFill>
                            <a:srgbClr val="000000"/>
                          </a:solidFill>
                          <a:effectLst/>
                          <a:latin typeface="微软雅黑" pitchFamily="34" charset="-122"/>
                          <a:ea typeface="微软雅黑" pitchFamily="34" charset="-122"/>
                          <a:cs typeface="宋体"/>
                        </a:rPr>
                        <a:t>/</a:t>
                      </a:r>
                      <a:r>
                        <a:rPr lang="zh-CN" sz="1200" kern="0" dirty="0">
                          <a:solidFill>
                            <a:srgbClr val="000000"/>
                          </a:solidFill>
                          <a:effectLst/>
                          <a:latin typeface="微软雅黑" pitchFamily="34" charset="-122"/>
                          <a:ea typeface="微软雅黑" pitchFamily="34" charset="-122"/>
                          <a:cs typeface="宋体"/>
                        </a:rPr>
                        <a:t>武汉地质大等知名院校的产学研合作。</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2"/>
                  </a:ext>
                </a:extLst>
              </a:tr>
              <a:tr h="519380">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周庆辉</a:t>
                      </a:r>
                      <a:endParaRPr lang="en-US"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a:solidFill>
                            <a:srgbClr val="000000"/>
                          </a:solidFill>
                          <a:effectLst/>
                          <a:latin typeface="微软雅黑" pitchFamily="34" charset="-122"/>
                          <a:ea typeface="微软雅黑" pitchFamily="34" charset="-122"/>
                          <a:cs typeface="宋体"/>
                        </a:rPr>
                        <a:t>博士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副</a:t>
                      </a:r>
                      <a:r>
                        <a:rPr lang="zh-CN" sz="1200" kern="0" dirty="0" smtClean="0">
                          <a:solidFill>
                            <a:srgbClr val="000000"/>
                          </a:solidFill>
                          <a:effectLst/>
                          <a:latin typeface="微软雅黑" pitchFamily="34" charset="-122"/>
                          <a:ea typeface="微软雅黑" pitchFamily="34" charset="-122"/>
                          <a:cs typeface="宋体"/>
                        </a:rPr>
                        <a:t>教授</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中国内燃机学会油品与清洁燃料分会委员、中国机械工业教育协会热能与动力工程学科教学委员会委员、丰富的一线教学经验</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3"/>
                  </a:ext>
                </a:extLst>
              </a:tr>
              <a:tr h="492434">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谢兴景</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博士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教授</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资深汽车专家，广州水禾田软件科技有限公司，创始人，广州职技教育科技有限公司，总经理</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4"/>
                  </a:ext>
                </a:extLst>
              </a:tr>
              <a:tr h="819145">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赵文龙</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男</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硕士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200" kern="0" dirty="0">
                          <a:solidFill>
                            <a:srgbClr val="000000"/>
                          </a:solidFill>
                          <a:effectLst/>
                          <a:latin typeface="微软雅黑" pitchFamily="34" charset="-122"/>
                          <a:ea typeface="微软雅黑" pitchFamily="34" charset="-122"/>
                          <a:cs typeface="宋体"/>
                        </a:rPr>
                        <a:t>教授</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200" kern="0" dirty="0">
                          <a:solidFill>
                            <a:srgbClr val="000000"/>
                          </a:solidFill>
                          <a:effectLst/>
                          <a:latin typeface="微软雅黑" pitchFamily="34" charset="-122"/>
                          <a:ea typeface="微软雅黑" pitchFamily="34" charset="-122"/>
                          <a:cs typeface="宋体"/>
                        </a:rPr>
                        <a:t>广东工贸职业技术学院教授、高级技师。主要讲授新能源汽车构造、汽车电器、汽车电子控制技术、汽车电路分析等多门课程。主持了国家示范性高职院校建设项目院级重点汽车电子技术专业（群）项目申报与项目建设；主持了省级重点专业《新能源汽车维修技术》的建设；主持了省级教学课题</a:t>
                      </a:r>
                      <a:r>
                        <a:rPr lang="en-US" sz="1200" kern="0" dirty="0">
                          <a:solidFill>
                            <a:srgbClr val="000000"/>
                          </a:solidFill>
                          <a:effectLst/>
                          <a:latin typeface="微软雅黑" pitchFamily="34" charset="-122"/>
                          <a:ea typeface="微软雅黑" pitchFamily="34" charset="-122"/>
                          <a:cs typeface="宋体"/>
                        </a:rPr>
                        <a:t>3</a:t>
                      </a:r>
                      <a:r>
                        <a:rPr lang="zh-CN" sz="1200" kern="0" dirty="0">
                          <a:solidFill>
                            <a:srgbClr val="000000"/>
                          </a:solidFill>
                          <a:effectLst/>
                          <a:latin typeface="微软雅黑" pitchFamily="34" charset="-122"/>
                          <a:ea typeface="微软雅黑" pitchFamily="34" charset="-122"/>
                          <a:cs typeface="宋体"/>
                        </a:rPr>
                        <a:t>项，横向课题</a:t>
                      </a:r>
                      <a:r>
                        <a:rPr lang="en-US" sz="1200" kern="0" dirty="0">
                          <a:solidFill>
                            <a:srgbClr val="000000"/>
                          </a:solidFill>
                          <a:effectLst/>
                          <a:latin typeface="微软雅黑" pitchFamily="34" charset="-122"/>
                          <a:ea typeface="微软雅黑" pitchFamily="34" charset="-122"/>
                          <a:cs typeface="宋体"/>
                        </a:rPr>
                        <a:t>2</a:t>
                      </a:r>
                      <a:r>
                        <a:rPr lang="zh-CN" sz="1200" kern="0" dirty="0">
                          <a:solidFill>
                            <a:srgbClr val="000000"/>
                          </a:solidFill>
                          <a:effectLst/>
                          <a:latin typeface="微软雅黑" pitchFamily="34" charset="-122"/>
                          <a:ea typeface="微软雅黑" pitchFamily="34" charset="-122"/>
                          <a:cs typeface="宋体"/>
                        </a:rPr>
                        <a:t>项，主持一门院级精品课程《汽车电器系统诊断与检修》。发表论文</a:t>
                      </a:r>
                      <a:r>
                        <a:rPr lang="en-US" sz="1200" kern="0" dirty="0">
                          <a:solidFill>
                            <a:srgbClr val="000000"/>
                          </a:solidFill>
                          <a:effectLst/>
                          <a:latin typeface="微软雅黑" pitchFamily="34" charset="-122"/>
                          <a:ea typeface="微软雅黑" pitchFamily="34" charset="-122"/>
                          <a:cs typeface="宋体"/>
                        </a:rPr>
                        <a:t>19</a:t>
                      </a:r>
                      <a:r>
                        <a:rPr lang="zh-CN" sz="1200" kern="0" dirty="0">
                          <a:solidFill>
                            <a:srgbClr val="000000"/>
                          </a:solidFill>
                          <a:effectLst/>
                          <a:latin typeface="微软雅黑" pitchFamily="34" charset="-122"/>
                          <a:ea typeface="微软雅黑" pitchFamily="34" charset="-122"/>
                          <a:cs typeface="宋体"/>
                        </a:rPr>
                        <a:t>篇，教材</a:t>
                      </a:r>
                      <a:r>
                        <a:rPr lang="en-US" sz="1200" kern="0" dirty="0">
                          <a:solidFill>
                            <a:srgbClr val="000000"/>
                          </a:solidFill>
                          <a:effectLst/>
                          <a:latin typeface="微软雅黑" pitchFamily="34" charset="-122"/>
                          <a:ea typeface="微软雅黑" pitchFamily="34" charset="-122"/>
                          <a:cs typeface="宋体"/>
                        </a:rPr>
                        <a:t>3</a:t>
                      </a:r>
                      <a:r>
                        <a:rPr lang="zh-CN" sz="1200" kern="0" dirty="0">
                          <a:solidFill>
                            <a:srgbClr val="000000"/>
                          </a:solidFill>
                          <a:effectLst/>
                          <a:latin typeface="微软雅黑" pitchFamily="34" charset="-122"/>
                          <a:ea typeface="微软雅黑" pitchFamily="34" charset="-122"/>
                          <a:cs typeface="宋体"/>
                        </a:rPr>
                        <a:t>部。</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5"/>
                  </a:ext>
                </a:extLst>
              </a:tr>
              <a:tr h="432224">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杨胤烨</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男</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博士</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高工</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麦格纳动力总成电动水泵设计研发公司（加拿大）</a:t>
                      </a:r>
                      <a:r>
                        <a:rPr lang="en-US" altLang="zh-CN" sz="1200" kern="0" dirty="0" smtClean="0">
                          <a:solidFill>
                            <a:srgbClr val="000000"/>
                          </a:solidFill>
                          <a:effectLst/>
                          <a:latin typeface="微软雅黑" pitchFamily="34" charset="-122"/>
                          <a:ea typeface="微软雅黑" pitchFamily="34" charset="-122"/>
                          <a:cs typeface="宋体"/>
                        </a:rPr>
                        <a:t>-</a:t>
                      </a:r>
                      <a:r>
                        <a:rPr lang="zh-CN" altLang="en-US" sz="1200" kern="0" dirty="0" smtClean="0">
                          <a:solidFill>
                            <a:srgbClr val="000000"/>
                          </a:solidFill>
                          <a:effectLst/>
                          <a:latin typeface="微软雅黑" pitchFamily="34" charset="-122"/>
                          <a:ea typeface="微软雅黑" pitchFamily="34" charset="-122"/>
                          <a:cs typeface="宋体"/>
                        </a:rPr>
                        <a:t>高级机电工程师，加拿大麦克马斯特大学电气工程博士</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6"/>
                  </a:ext>
                </a:extLst>
              </a:tr>
              <a:tr h="432224">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余晨光</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男</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硕士</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副教授</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资深汽车专家，承担国家</a:t>
                      </a:r>
                      <a:r>
                        <a:rPr lang="en-US" altLang="zh-CN" sz="1200" kern="0" dirty="0" smtClean="0">
                          <a:solidFill>
                            <a:srgbClr val="000000"/>
                          </a:solidFill>
                          <a:effectLst/>
                          <a:latin typeface="微软雅黑" pitchFamily="34" charset="-122"/>
                          <a:ea typeface="微软雅黑" pitchFamily="34" charset="-122"/>
                          <a:cs typeface="宋体"/>
                        </a:rPr>
                        <a:t>863</a:t>
                      </a:r>
                      <a:r>
                        <a:rPr lang="zh-CN" altLang="en-US" sz="1200" kern="0" dirty="0" smtClean="0">
                          <a:solidFill>
                            <a:srgbClr val="000000"/>
                          </a:solidFill>
                          <a:effectLst/>
                          <a:latin typeface="微软雅黑" pitchFamily="34" charset="-122"/>
                          <a:ea typeface="微软雅黑" pitchFamily="34" charset="-122"/>
                          <a:cs typeface="宋体"/>
                        </a:rPr>
                        <a:t>科研项目，丰富的一线教学经验</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7"/>
                  </a:ext>
                </a:extLst>
              </a:tr>
              <a:tr h="432224">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张军</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男</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硕士</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altLang="en-US" sz="1200" kern="0" dirty="0" smtClean="0">
                          <a:solidFill>
                            <a:srgbClr val="000000"/>
                          </a:solidFill>
                          <a:effectLst/>
                          <a:latin typeface="微软雅黑" pitchFamily="34" charset="-122"/>
                          <a:ea typeface="微软雅黑" pitchFamily="34" charset="-122"/>
                          <a:cs typeface="宋体"/>
                        </a:rPr>
                        <a:t>副教授</a:t>
                      </a:r>
                      <a:endParaRPr lang="zh-CN" sz="1200" kern="0" dirty="0">
                        <a:solidFill>
                          <a:srgbClr val="000000"/>
                        </a:solidFill>
                        <a:effectLst/>
                        <a:latin typeface="微软雅黑" pitchFamily="34" charset="-122"/>
                        <a:ea typeface="微软雅黑" pitchFamily="34" charset="-122"/>
                        <a:cs typeface="宋体"/>
                      </a:endParaRP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altLang="en-US" sz="1200" kern="0" dirty="0" smtClean="0">
                          <a:solidFill>
                            <a:srgbClr val="000000"/>
                          </a:solidFill>
                          <a:effectLst/>
                          <a:latin typeface="微软雅黑" pitchFamily="34" charset="-122"/>
                          <a:ea typeface="微软雅黑" pitchFamily="34" charset="-122"/>
                          <a:cs typeface="宋体"/>
                        </a:rPr>
                        <a:t>国家电动汽车实验室主任、北京电动车辆协同创新中心主任、北京理工华创电动车技术有限公司</a:t>
                      </a:r>
                    </a:p>
                  </a:txBody>
                  <a:tcPr marL="30301" marR="30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8"/>
                  </a:ext>
                </a:extLst>
              </a:tr>
            </a:tbl>
          </a:graphicData>
        </a:graphic>
      </p:graphicFrame>
      <p:sp>
        <p:nvSpPr>
          <p:cNvPr id="17" name="矩形 16"/>
          <p:cNvSpPr/>
          <p:nvPr/>
        </p:nvSpPr>
        <p:spPr>
          <a:xfrm>
            <a:off x="-222578" y="617640"/>
            <a:ext cx="4164574"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国</a:t>
            </a:r>
            <a:r>
              <a:rPr lang="zh-CN" altLang="en-US" b="1" dirty="0" smtClean="0">
                <a:solidFill>
                  <a:srgbClr val="C00000"/>
                </a:solidFill>
                <a:latin typeface="微软雅黑" pitchFamily="34" charset="-122"/>
                <a:ea typeface="微软雅黑" pitchFamily="34" charset="-122"/>
              </a:rPr>
              <a:t>泰安合作企业专业师资团队</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623724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29</a:t>
            </a:r>
            <a:endParaRPr lang="zh-CN" altLang="en-US" sz="1600" b="1" dirty="0">
              <a:solidFill>
                <a:prstClr val="white"/>
              </a:solidFill>
            </a:endParaRPr>
          </a:p>
        </p:txBody>
      </p:sp>
      <p:grpSp>
        <p:nvGrpSpPr>
          <p:cNvPr id="2" name="组合 1"/>
          <p:cNvGrpSpPr/>
          <p:nvPr/>
        </p:nvGrpSpPr>
        <p:grpSpPr>
          <a:xfrm>
            <a:off x="1598105" y="1720396"/>
            <a:ext cx="9093200" cy="4379912"/>
            <a:chOff x="1598105" y="1866700"/>
            <a:chExt cx="9093200" cy="4379912"/>
          </a:xfrm>
        </p:grpSpPr>
        <p:sp>
          <p:nvSpPr>
            <p:cNvPr id="53" name="MH_Other_1"/>
            <p:cNvSpPr/>
            <p:nvPr>
              <p:custDataLst>
                <p:tags r:id="rId2"/>
              </p:custDataLst>
            </p:nvPr>
          </p:nvSpPr>
          <p:spPr>
            <a:xfrm>
              <a:off x="1778021" y="2200075"/>
              <a:ext cx="939800" cy="73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6" name="MH_Other_2"/>
            <p:cNvSpPr/>
            <p:nvPr>
              <p:custDataLst>
                <p:tags r:id="rId3"/>
              </p:custDataLst>
            </p:nvPr>
          </p:nvSpPr>
          <p:spPr>
            <a:xfrm>
              <a:off x="1598105" y="2060375"/>
              <a:ext cx="1299633"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67" name="MH_SubTitle_1"/>
            <p:cNvSpPr txBox="1">
              <a:spLocks noChangeArrowheads="1"/>
            </p:cNvSpPr>
            <p:nvPr>
              <p:custDataLst>
                <p:tags r:id="rId4"/>
              </p:custDataLst>
            </p:nvPr>
          </p:nvSpPr>
          <p:spPr bwMode="auto">
            <a:xfrm>
              <a:off x="3143272" y="1866700"/>
              <a:ext cx="7548033"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b="1" dirty="0">
                  <a:solidFill>
                    <a:schemeClr val="accent1"/>
                  </a:solidFill>
                  <a:latin typeface="微软雅黑" panose="020B0503020204020204" pitchFamily="34" charset="-122"/>
                  <a:ea typeface="微软雅黑" panose="020B0503020204020204" pitchFamily="34" charset="-122"/>
                </a:rPr>
                <a:t>基础建设</a:t>
              </a:r>
            </a:p>
          </p:txBody>
        </p:sp>
        <p:sp>
          <p:nvSpPr>
            <p:cNvPr id="71" name="MH_Text_1"/>
            <p:cNvSpPr txBox="1"/>
            <p:nvPr>
              <p:custDataLst>
                <p:tags r:id="rId5"/>
              </p:custDataLst>
            </p:nvPr>
          </p:nvSpPr>
          <p:spPr>
            <a:xfrm>
              <a:off x="3143272" y="2417563"/>
              <a:ext cx="7548033" cy="885825"/>
            </a:xfrm>
            <a:prstGeom prst="rect">
              <a:avLst/>
            </a:prstGeom>
            <a:noFill/>
          </p:spPr>
          <p:txBody>
            <a:bodyPr lIns="0" tIns="0" rIns="0" bIns="0">
              <a:normAutofit/>
            </a:bodyPr>
            <a:lstStyle/>
            <a:p>
              <a:pPr>
                <a:lnSpc>
                  <a:spcPct val="12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从岗位技能需求出发，科学</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设计新能源汽车专业</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实训室建设、实训项目开发、实训师资匹配以及对应的社会培训。此外，可依托中心承接技能大赛，鼓励学员深度参与工业机器人各类职业技能大赛， 以赛促学、以赛促教。</a:t>
              </a:r>
            </a:p>
          </p:txBody>
        </p:sp>
        <p:sp>
          <p:nvSpPr>
            <p:cNvPr id="72" name="MH_Other_3"/>
            <p:cNvSpPr/>
            <p:nvPr>
              <p:custDataLst>
                <p:tags r:id="rId6"/>
              </p:custDataLst>
            </p:nvPr>
          </p:nvSpPr>
          <p:spPr>
            <a:xfrm>
              <a:off x="1778021" y="3671687"/>
              <a:ext cx="939800" cy="730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3" name="MH_Other_4"/>
            <p:cNvSpPr/>
            <p:nvPr>
              <p:custDataLst>
                <p:tags r:id="rId7"/>
              </p:custDataLst>
            </p:nvPr>
          </p:nvSpPr>
          <p:spPr>
            <a:xfrm>
              <a:off x="1598105" y="3531987"/>
              <a:ext cx="1299633"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4" name="MH_SubTitle_2"/>
            <p:cNvSpPr txBox="1">
              <a:spLocks noChangeArrowheads="1"/>
            </p:cNvSpPr>
            <p:nvPr>
              <p:custDataLst>
                <p:tags r:id="rId8"/>
              </p:custDataLst>
            </p:nvPr>
          </p:nvSpPr>
          <p:spPr bwMode="auto">
            <a:xfrm>
              <a:off x="3143272" y="3338313"/>
              <a:ext cx="754803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技能提升</a:t>
              </a:r>
            </a:p>
          </p:txBody>
        </p:sp>
        <p:sp>
          <p:nvSpPr>
            <p:cNvPr id="75" name="MH_Text_2"/>
            <p:cNvSpPr txBox="1"/>
            <p:nvPr>
              <p:custDataLst>
                <p:tags r:id="rId9"/>
              </p:custDataLst>
            </p:nvPr>
          </p:nvSpPr>
          <p:spPr>
            <a:xfrm>
              <a:off x="3143272" y="3889176"/>
              <a:ext cx="7548033" cy="885825"/>
            </a:xfrm>
            <a:prstGeom prst="rect">
              <a:avLst/>
            </a:prstGeom>
            <a:noFill/>
          </p:spPr>
          <p:txBody>
            <a:bodyPr lIns="0" tIns="0" rIns="0" bIns="0">
              <a:normAutofit/>
            </a:bodyPr>
            <a:lstStyle/>
            <a:p>
              <a:pPr>
                <a:lnSpc>
                  <a:spcPct val="12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服务周边兄弟学校的教师进修，改善专业师资的知识结构，拓展专业知识面、加强关键技术的掌握，提高综合素质，紧跟新兴的技术领域，满足职业教育持续快速健康发展的需要，培养出高素质应用技术型人才。</a:t>
              </a:r>
            </a:p>
          </p:txBody>
        </p:sp>
        <p:sp>
          <p:nvSpPr>
            <p:cNvPr id="76" name="MH_Other_5"/>
            <p:cNvSpPr/>
            <p:nvPr>
              <p:custDataLst>
                <p:tags r:id="rId10"/>
              </p:custDataLst>
            </p:nvPr>
          </p:nvSpPr>
          <p:spPr>
            <a:xfrm>
              <a:off x="1778021" y="5143300"/>
              <a:ext cx="939800" cy="730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7" name="MH_Other_6"/>
            <p:cNvSpPr/>
            <p:nvPr>
              <p:custDataLst>
                <p:tags r:id="rId11"/>
              </p:custDataLst>
            </p:nvPr>
          </p:nvSpPr>
          <p:spPr>
            <a:xfrm>
              <a:off x="1598105" y="5003600"/>
              <a:ext cx="1299633" cy="1008062"/>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8" name="MH_SubTitle_3"/>
            <p:cNvSpPr txBox="1"/>
            <p:nvPr>
              <p:custDataLst>
                <p:tags r:id="rId12"/>
              </p:custDataLst>
            </p:nvPr>
          </p:nvSpPr>
          <p:spPr>
            <a:xfrm>
              <a:off x="3143272" y="4809925"/>
              <a:ext cx="7548033" cy="493712"/>
            </a:xfrm>
            <a:prstGeom prst="rect">
              <a:avLst/>
            </a:prstGeom>
            <a:noFill/>
          </p:spPr>
          <p:txBody>
            <a:bodyPr lIns="0" tIns="0" rIns="0" bIns="0" anchor="b">
              <a:normAutofit/>
            </a:bodyPr>
            <a:lstStyle/>
            <a:p>
              <a:pPr eaLnBrk="1" fontAlgn="auto" hangingPunct="1">
                <a:spcBef>
                  <a:spcPts val="0"/>
                </a:spcBef>
                <a:spcAft>
                  <a:spcPts val="0"/>
                </a:spcAft>
                <a:defRPr/>
              </a:pPr>
              <a:r>
                <a:rPr lang="zh-CN" altLang="en-US" b="1" dirty="0">
                  <a:solidFill>
                    <a:schemeClr val="accent6"/>
                  </a:solidFill>
                  <a:latin typeface="微软雅黑" panose="020B0503020204020204" pitchFamily="34" charset="-122"/>
                  <a:ea typeface="微软雅黑" panose="020B0503020204020204" pitchFamily="34" charset="-122"/>
                </a:rPr>
                <a:t>企业对接</a:t>
              </a:r>
            </a:p>
          </p:txBody>
        </p:sp>
        <p:sp>
          <p:nvSpPr>
            <p:cNvPr id="79" name="MH_Text_3"/>
            <p:cNvSpPr txBox="1"/>
            <p:nvPr>
              <p:custDataLst>
                <p:tags r:id="rId13"/>
              </p:custDataLst>
            </p:nvPr>
          </p:nvSpPr>
          <p:spPr>
            <a:xfrm>
              <a:off x="3143272" y="5359200"/>
              <a:ext cx="7548033" cy="887412"/>
            </a:xfrm>
            <a:prstGeom prst="rect">
              <a:avLst/>
            </a:prstGeom>
            <a:noFill/>
          </p:spPr>
          <p:txBody>
            <a:bodyPr lIns="0" tIns="0" rIns="0" bIns="0">
              <a:normAutofit/>
            </a:bodyPr>
            <a:lstStyle/>
            <a:p>
              <a:pPr>
                <a:lnSpc>
                  <a:spcPct val="12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专业实训室建设后紧密对接企业，及时调整实训培训方向与内容，实训培训项目更具创新性、实用性、灵活性，满足地区工业机器人企业或行业用人要求，使得培训学员可以快速进入相关工作岗位就业。</a:t>
              </a:r>
            </a:p>
          </p:txBody>
        </p:sp>
        <p:sp>
          <p:nvSpPr>
            <p:cNvPr id="80" name="MH_Other_7"/>
            <p:cNvSpPr>
              <a:spLocks/>
            </p:cNvSpPr>
            <p:nvPr>
              <p:custDataLst>
                <p:tags r:id="rId14"/>
              </p:custDataLst>
            </p:nvPr>
          </p:nvSpPr>
          <p:spPr bwMode="auto">
            <a:xfrm>
              <a:off x="1974871" y="2369938"/>
              <a:ext cx="531284"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1" name="MH_Other_8"/>
            <p:cNvSpPr>
              <a:spLocks noChangeAspect="1"/>
            </p:cNvSpPr>
            <p:nvPr>
              <p:custDataLst>
                <p:tags r:id="rId15"/>
              </p:custDataLst>
            </p:nvPr>
          </p:nvSpPr>
          <p:spPr bwMode="auto">
            <a:xfrm>
              <a:off x="1998155" y="3839962"/>
              <a:ext cx="529167"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2" name="MH_Other_9"/>
            <p:cNvSpPr>
              <a:spLocks noChangeAspect="1"/>
            </p:cNvSpPr>
            <p:nvPr>
              <p:custDataLst>
                <p:tags r:id="rId16"/>
              </p:custDataLst>
            </p:nvPr>
          </p:nvSpPr>
          <p:spPr bwMode="auto">
            <a:xfrm>
              <a:off x="1974871" y="5305225"/>
              <a:ext cx="531284" cy="398462"/>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9" name="直接连接符 28"/>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H_Other_5"/>
          <p:cNvSpPr>
            <a:spLocks noChangeArrowheads="1"/>
          </p:cNvSpPr>
          <p:nvPr>
            <p:custDataLst>
              <p:tags r:id="rId1"/>
            </p:custDataLst>
          </p:nvPr>
        </p:nvSpPr>
        <p:spPr bwMode="auto">
          <a:xfrm>
            <a:off x="235949" y="714019"/>
            <a:ext cx="2653322" cy="49209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（六）实训体系构建</a:t>
            </a:r>
            <a:endParaRPr lang="zh-CN" altLang="en-US" sz="2000" b="1" dirty="0">
              <a:solidFill>
                <a:srgbClr val="FFFFFF"/>
              </a:solidFill>
              <a:ea typeface="微软雅黑" pitchFamily="34" charset="-122"/>
            </a:endParaRPr>
          </a:p>
        </p:txBody>
      </p:sp>
      <p:sp>
        <p:nvSpPr>
          <p:cNvPr id="25" name="矩形 24"/>
          <p:cNvSpPr/>
          <p:nvPr/>
        </p:nvSpPr>
        <p:spPr>
          <a:xfrm>
            <a:off x="-198211" y="1153130"/>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实</a:t>
            </a:r>
            <a:r>
              <a:rPr lang="zh-CN" altLang="en-US" b="1" dirty="0" smtClean="0">
                <a:solidFill>
                  <a:srgbClr val="C00000"/>
                </a:solidFill>
                <a:latin typeface="微软雅黑" pitchFamily="34" charset="-122"/>
                <a:ea typeface="微软雅黑" pitchFamily="34" charset="-122"/>
              </a:rPr>
              <a:t>训基地建设理念</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500518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30</a:t>
            </a:r>
            <a:endParaRPr lang="zh-CN" altLang="en-US" sz="1600" b="1" dirty="0">
              <a:solidFill>
                <a:prstClr val="white"/>
              </a:solidFill>
            </a:endParaRPr>
          </a:p>
        </p:txBody>
      </p:sp>
      <p:grpSp>
        <p:nvGrpSpPr>
          <p:cNvPr id="3" name="组合 2"/>
          <p:cNvGrpSpPr/>
          <p:nvPr/>
        </p:nvGrpSpPr>
        <p:grpSpPr>
          <a:xfrm>
            <a:off x="1159758" y="1584264"/>
            <a:ext cx="5873877" cy="3840614"/>
            <a:chOff x="1917568" y="1672815"/>
            <a:chExt cx="5873877" cy="3840614"/>
          </a:xfrm>
        </p:grpSpPr>
        <p:grpSp>
          <p:nvGrpSpPr>
            <p:cNvPr id="57" name="组合 56"/>
            <p:cNvGrpSpPr/>
            <p:nvPr/>
          </p:nvGrpSpPr>
          <p:grpSpPr>
            <a:xfrm>
              <a:off x="2036038" y="1672815"/>
              <a:ext cx="5071937" cy="1585169"/>
              <a:chOff x="1669369" y="1259361"/>
              <a:chExt cx="5213345" cy="1810408"/>
            </a:xfrm>
          </p:grpSpPr>
          <p:sp>
            <p:nvSpPr>
              <p:cNvPr id="58" name="矩形 57"/>
              <p:cNvSpPr/>
              <p:nvPr/>
            </p:nvSpPr>
            <p:spPr>
              <a:xfrm>
                <a:off x="1669369" y="2111069"/>
                <a:ext cx="5213345" cy="958700"/>
              </a:xfrm>
              <a:prstGeom prst="rect">
                <a:avLst/>
              </a:prstGeom>
              <a:solidFill>
                <a:srgbClr val="00B0F0">
                  <a:alpha val="30196"/>
                </a:srgbClr>
              </a:solidFill>
              <a:ln w="25400" cap="flat" cmpd="sng" algn="ctr">
                <a:noFill/>
                <a:prstDash val="solid"/>
              </a:ln>
              <a:effectLst/>
            </p:spPr>
            <p:txBody>
              <a:bodyPr rtlCol="0" anchor="ctr"/>
              <a:lstStyle/>
              <a:p>
                <a:pPr algn="ctr" defTabSz="1171972">
                  <a:defRPr/>
                </a:pPr>
                <a:endParaRPr lang="zh-CN" altLang="en-US" sz="1700" kern="0">
                  <a:solidFill>
                    <a:sysClr val="window" lastClr="FFFFFF"/>
                  </a:solidFill>
                  <a:latin typeface="Arial"/>
                  <a:ea typeface="微软雅黑"/>
                </a:endParaRPr>
              </a:p>
            </p:txBody>
          </p:sp>
          <p:sp>
            <p:nvSpPr>
              <p:cNvPr id="59" name="剪去同侧角的矩形 58"/>
              <p:cNvSpPr/>
              <p:nvPr/>
            </p:nvSpPr>
            <p:spPr>
              <a:xfrm>
                <a:off x="1669369" y="1460567"/>
                <a:ext cx="5213345" cy="650501"/>
              </a:xfrm>
              <a:prstGeom prst="snip2SameRect">
                <a:avLst>
                  <a:gd name="adj1" fmla="val 40502"/>
                  <a:gd name="adj2" fmla="val 0"/>
                </a:avLst>
              </a:prstGeom>
              <a:solidFill>
                <a:srgbClr val="002060"/>
              </a:solidFill>
              <a:ln w="25400" cap="flat" cmpd="sng" algn="ctr">
                <a:noFill/>
                <a:prstDash val="solid"/>
              </a:ln>
              <a:effectLst/>
            </p:spPr>
            <p:txBody>
              <a:bodyPr rtlCol="0" anchor="ctr"/>
              <a:lstStyle/>
              <a:p>
                <a:pPr algn="ctr" defTabSz="1171972">
                  <a:defRPr/>
                </a:pPr>
                <a:endParaRPr lang="zh-CN" altLang="en-US" sz="1700" kern="0">
                  <a:solidFill>
                    <a:sysClr val="window" lastClr="FFFFFF"/>
                  </a:solidFill>
                  <a:latin typeface="Arial"/>
                  <a:ea typeface="微软雅黑"/>
                </a:endParaRPr>
              </a:p>
            </p:txBody>
          </p:sp>
          <p:sp>
            <p:nvSpPr>
              <p:cNvPr id="60" name="矩形 59"/>
              <p:cNvSpPr/>
              <p:nvPr/>
            </p:nvSpPr>
            <p:spPr>
              <a:xfrm>
                <a:off x="2844208" y="1492013"/>
                <a:ext cx="2513065" cy="421810"/>
              </a:xfrm>
              <a:prstGeom prst="rect">
                <a:avLst/>
              </a:prstGeom>
            </p:spPr>
            <p:txBody>
              <a:bodyPr wrap="none">
                <a:spAutoFit/>
              </a:bodyPr>
              <a:lstStyle/>
              <a:p>
                <a:pPr defTabSz="1171972">
                  <a:defRPr/>
                </a:pPr>
                <a:r>
                  <a:rPr lang="zh-CN" altLang="en-US" b="1" kern="0" dirty="0">
                    <a:solidFill>
                      <a:sysClr val="window" lastClr="FFFFFF"/>
                    </a:solidFill>
                    <a:latin typeface="微软雅黑" panose="020B0503020204020204" pitchFamily="34" charset="-122"/>
                    <a:ea typeface="微软雅黑" panose="020B0503020204020204" pitchFamily="34" charset="-122"/>
                  </a:rPr>
                  <a:t>实训室成为第      课堂</a:t>
                </a:r>
              </a:p>
            </p:txBody>
          </p:sp>
          <p:grpSp>
            <p:nvGrpSpPr>
              <p:cNvPr id="61" name="组合 60"/>
              <p:cNvGrpSpPr/>
              <p:nvPr/>
            </p:nvGrpSpPr>
            <p:grpSpPr>
              <a:xfrm>
                <a:off x="1669369" y="2036858"/>
                <a:ext cx="5166331" cy="984885"/>
                <a:chOff x="1432297" y="2044514"/>
                <a:chExt cx="5166331" cy="984885"/>
              </a:xfrm>
            </p:grpSpPr>
            <p:sp>
              <p:nvSpPr>
                <p:cNvPr id="63" name="矩形 62"/>
                <p:cNvSpPr/>
                <p:nvPr/>
              </p:nvSpPr>
              <p:spPr>
                <a:xfrm>
                  <a:off x="1432297" y="2044514"/>
                  <a:ext cx="3378156" cy="984885"/>
                </a:xfrm>
                <a:prstGeom prst="rect">
                  <a:avLst/>
                </a:prstGeom>
              </p:spPr>
              <p:txBody>
                <a:bodyPr wrap="square">
                  <a:spAutoFit/>
                </a:bodyPr>
                <a:lstStyle/>
                <a:p>
                  <a:pPr defTabSz="1171972">
                    <a:lnSpc>
                      <a:spcPts val="3205"/>
                    </a:lnSpc>
                    <a:defRPr/>
                  </a:pPr>
                  <a:r>
                    <a:rPr lang="zh-CN" altLang="en-US" sz="1700" b="1" kern="0" dirty="0">
                      <a:solidFill>
                        <a:sysClr val="windowText" lastClr="000000"/>
                      </a:solidFill>
                      <a:latin typeface="微软雅黑" pitchFamily="34" charset="-122"/>
                      <a:ea typeface="微软雅黑" pitchFamily="34" charset="-122"/>
                    </a:rPr>
                    <a:t>“</a:t>
                  </a:r>
                  <a:r>
                    <a:rPr lang="zh-CN" altLang="zh-CN" sz="1700" b="1" kern="0" dirty="0">
                      <a:solidFill>
                        <a:sysClr val="windowText" lastClr="000000"/>
                      </a:solidFill>
                      <a:latin typeface="微软雅黑" pitchFamily="34" charset="-122"/>
                      <a:ea typeface="微软雅黑" pitchFamily="34" charset="-122"/>
                    </a:rPr>
                    <a:t>教</a:t>
                  </a:r>
                  <a:r>
                    <a:rPr lang="zh-CN" altLang="en-US" sz="1700" b="1" kern="0" dirty="0">
                      <a:solidFill>
                        <a:sysClr val="windowText" lastClr="000000"/>
                      </a:solidFill>
                      <a:latin typeface="微软雅黑" pitchFamily="34" charset="-122"/>
                      <a:ea typeface="微软雅黑" pitchFamily="34" charset="-122"/>
                    </a:rPr>
                    <a:t>、</a:t>
                  </a:r>
                  <a:r>
                    <a:rPr lang="zh-CN" altLang="zh-CN" sz="1700" b="1" kern="0" dirty="0">
                      <a:solidFill>
                        <a:sysClr val="windowText" lastClr="000000"/>
                      </a:solidFill>
                      <a:latin typeface="微软雅黑" pitchFamily="34" charset="-122"/>
                      <a:ea typeface="微软雅黑" pitchFamily="34" charset="-122"/>
                    </a:rPr>
                    <a:t>学</a:t>
                  </a:r>
                  <a:r>
                    <a:rPr lang="zh-CN" altLang="en-US" sz="1700" b="1" kern="0" dirty="0">
                      <a:solidFill>
                        <a:sysClr val="windowText" lastClr="000000"/>
                      </a:solidFill>
                      <a:latin typeface="微软雅黑" pitchFamily="34" charset="-122"/>
                      <a:ea typeface="微软雅黑" pitchFamily="34" charset="-122"/>
                    </a:rPr>
                    <a:t>、</a:t>
                  </a:r>
                  <a:r>
                    <a:rPr lang="zh-CN" altLang="zh-CN" sz="1700" b="1" kern="0" dirty="0">
                      <a:solidFill>
                        <a:sysClr val="windowText" lastClr="000000"/>
                      </a:solidFill>
                      <a:latin typeface="微软雅黑" pitchFamily="34" charset="-122"/>
                      <a:ea typeface="微软雅黑" pitchFamily="34" charset="-122"/>
                    </a:rPr>
                    <a:t>做</a:t>
                  </a:r>
                  <a:r>
                    <a:rPr lang="zh-CN" altLang="en-US" sz="1700" b="1" kern="0" dirty="0" smtClean="0">
                      <a:solidFill>
                        <a:sysClr val="windowText" lastClr="000000"/>
                      </a:solidFill>
                      <a:latin typeface="微软雅黑" pitchFamily="34" charset="-122"/>
                      <a:ea typeface="微软雅黑" pitchFamily="34" charset="-122"/>
                    </a:rPr>
                    <a:t>、训、</a:t>
                  </a:r>
                  <a:r>
                    <a:rPr lang="zh-CN" altLang="zh-CN" sz="1700" b="1" kern="0" dirty="0" smtClean="0">
                      <a:solidFill>
                        <a:sysClr val="windowText" lastClr="000000"/>
                      </a:solidFill>
                      <a:latin typeface="微软雅黑" pitchFamily="34" charset="-122"/>
                      <a:ea typeface="微软雅黑" pitchFamily="34" charset="-122"/>
                    </a:rPr>
                    <a:t>创</a:t>
                  </a:r>
                  <a:r>
                    <a:rPr lang="zh-CN" altLang="en-US" sz="1700" b="1" kern="0" dirty="0" smtClean="0">
                      <a:solidFill>
                        <a:sysClr val="windowText" lastClr="000000"/>
                      </a:solidFill>
                      <a:latin typeface="微软雅黑" pitchFamily="34" charset="-122"/>
                      <a:ea typeface="微软雅黑" pitchFamily="34" charset="-122"/>
                    </a:rPr>
                    <a:t>”</a:t>
                  </a:r>
                  <a:r>
                    <a:rPr lang="zh-CN" altLang="zh-CN" sz="1700" b="1" kern="0" dirty="0" smtClean="0">
                      <a:solidFill>
                        <a:sysClr val="windowText" lastClr="000000"/>
                      </a:solidFill>
                      <a:latin typeface="微软雅黑" pitchFamily="34" charset="-122"/>
                      <a:ea typeface="微软雅黑" pitchFamily="34" charset="-122"/>
                    </a:rPr>
                    <a:t> </a:t>
                  </a:r>
                  <a:r>
                    <a:rPr lang="zh-CN" altLang="en-US" sz="1700" b="1" kern="0" dirty="0">
                      <a:solidFill>
                        <a:sysClr val="windowText" lastClr="000000"/>
                      </a:solidFill>
                      <a:latin typeface="微软雅黑" pitchFamily="34" charset="-122"/>
                      <a:ea typeface="微软雅黑" pitchFamily="34" charset="-122"/>
                    </a:rPr>
                    <a:t>合一 “手、口、脑、机” 并用</a:t>
                  </a:r>
                </a:p>
              </p:txBody>
            </p:sp>
            <p:sp>
              <p:nvSpPr>
                <p:cNvPr id="64" name="TextBox 63"/>
                <p:cNvSpPr txBox="1"/>
                <p:nvPr/>
              </p:nvSpPr>
              <p:spPr>
                <a:xfrm>
                  <a:off x="4716028" y="2259736"/>
                  <a:ext cx="1882600" cy="703018"/>
                </a:xfrm>
                <a:prstGeom prst="rect">
                  <a:avLst/>
                </a:prstGeom>
                <a:noFill/>
              </p:spPr>
              <p:txBody>
                <a:bodyPr wrap="square" rtlCol="0">
                  <a:spAutoFit/>
                </a:bodyPr>
                <a:lstStyle/>
                <a:p>
                  <a:pPr algn="ctr" defTabSz="1171972">
                    <a:defRPr/>
                  </a:pPr>
                  <a:r>
                    <a:rPr lang="zh-CN" altLang="en-US" sz="1700" b="1" kern="0" dirty="0" smtClean="0">
                      <a:solidFill>
                        <a:sysClr val="windowText" lastClr="000000"/>
                      </a:solidFill>
                      <a:latin typeface="微软雅黑" pitchFamily="34" charset="-122"/>
                      <a:ea typeface="微软雅黑" pitchFamily="34" charset="-122"/>
                    </a:rPr>
                    <a:t>打造理实一体化实</a:t>
                  </a:r>
                  <a:r>
                    <a:rPr lang="zh-CN" altLang="en-US" sz="1700" b="1" kern="0" dirty="0">
                      <a:solidFill>
                        <a:sysClr val="windowText" lastClr="000000"/>
                      </a:solidFill>
                      <a:latin typeface="微软雅黑" pitchFamily="34" charset="-122"/>
                      <a:ea typeface="微软雅黑" pitchFamily="34" charset="-122"/>
                    </a:rPr>
                    <a:t>训</a:t>
                  </a:r>
                  <a:r>
                    <a:rPr lang="zh-CN" altLang="en-US" sz="1700" b="1" kern="0" dirty="0" smtClean="0">
                      <a:solidFill>
                        <a:sysClr val="windowText" lastClr="000000"/>
                      </a:solidFill>
                      <a:latin typeface="微软雅黑" pitchFamily="34" charset="-122"/>
                      <a:ea typeface="微软雅黑" pitchFamily="34" charset="-122"/>
                    </a:rPr>
                    <a:t>室</a:t>
                  </a:r>
                  <a:endParaRPr lang="zh-CN" altLang="en-US" sz="1700" b="1" kern="0" dirty="0">
                    <a:solidFill>
                      <a:sysClr val="windowText" lastClr="000000"/>
                    </a:solidFill>
                    <a:latin typeface="微软雅黑" pitchFamily="34" charset="-122"/>
                    <a:ea typeface="微软雅黑" pitchFamily="34" charset="-122"/>
                  </a:endParaRPr>
                </a:p>
              </p:txBody>
            </p:sp>
          </p:gr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3020" y="1259361"/>
                <a:ext cx="2657644" cy="1013224"/>
              </a:xfrm>
              <a:prstGeom prst="rect">
                <a:avLst/>
              </a:prstGeom>
            </p:spPr>
          </p:pic>
        </p:grpSp>
        <p:sp>
          <p:nvSpPr>
            <p:cNvPr id="65" name="TextBox 64"/>
            <p:cNvSpPr txBox="1"/>
            <p:nvPr/>
          </p:nvSpPr>
          <p:spPr>
            <a:xfrm>
              <a:off x="1917569" y="3329807"/>
              <a:ext cx="4914864" cy="521049"/>
            </a:xfrm>
            <a:prstGeom prst="rect">
              <a:avLst/>
            </a:prstGeom>
            <a:noFill/>
          </p:spPr>
          <p:txBody>
            <a:bodyPr wrap="square" lIns="150247" tIns="75125" rIns="150247" bIns="75125" rtlCol="0">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定位创新</a:t>
              </a:r>
              <a:r>
                <a:rPr lang="zh-CN" altLang="en-US" sz="1600" dirty="0">
                  <a:solidFill>
                    <a:prstClr val="black"/>
                  </a:solidFill>
                  <a:latin typeface="微软雅黑" pitchFamily="34" charset="-122"/>
                  <a:ea typeface="微软雅黑" pitchFamily="34" charset="-122"/>
                </a:rPr>
                <a:t>：高技能→技术技能；就业→就业</a:t>
              </a:r>
              <a:r>
                <a:rPr lang="en-US" altLang="zh-CN" sz="1600" dirty="0">
                  <a:solidFill>
                    <a:prstClr val="black"/>
                  </a:solidFill>
                  <a:latin typeface="微软雅黑" pitchFamily="34" charset="-122"/>
                  <a:ea typeface="微软雅黑" pitchFamily="34" charset="-122"/>
                </a:rPr>
                <a:t>+</a:t>
              </a:r>
              <a:r>
                <a:rPr lang="zh-CN" altLang="en-US" sz="1600" dirty="0">
                  <a:solidFill>
                    <a:prstClr val="black"/>
                  </a:solidFill>
                  <a:latin typeface="微软雅黑" pitchFamily="34" charset="-122"/>
                  <a:ea typeface="微软雅黑" pitchFamily="34" charset="-122"/>
                </a:rPr>
                <a:t>创业</a:t>
              </a:r>
              <a:endParaRPr lang="en-US" altLang="zh-CN" dirty="0">
                <a:solidFill>
                  <a:prstClr val="black"/>
                </a:solidFill>
                <a:latin typeface="微软雅黑" pitchFamily="34" charset="-122"/>
                <a:ea typeface="微软雅黑" pitchFamily="34" charset="-122"/>
              </a:endParaRPr>
            </a:p>
          </p:txBody>
        </p:sp>
        <p:sp>
          <p:nvSpPr>
            <p:cNvPr id="66" name="矩形 65"/>
            <p:cNvSpPr/>
            <p:nvPr/>
          </p:nvSpPr>
          <p:spPr>
            <a:xfrm>
              <a:off x="1917569" y="4494670"/>
              <a:ext cx="5873876" cy="487674"/>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教学方式创新：</a:t>
              </a:r>
              <a:r>
                <a:rPr lang="zh-CN" altLang="en-US" sz="1600" dirty="0">
                  <a:solidFill>
                    <a:prstClr val="black"/>
                  </a:solidFill>
                  <a:latin typeface="微软雅黑" pitchFamily="34" charset="-122"/>
                  <a:ea typeface="微软雅黑" pitchFamily="34" charset="-122"/>
                </a:rPr>
                <a:t>互动大屏、直播录播、</a:t>
              </a:r>
              <a:r>
                <a:rPr lang="en-US" altLang="zh-CN" sz="1600" dirty="0">
                  <a:solidFill>
                    <a:prstClr val="black"/>
                  </a:solidFill>
                  <a:latin typeface="微软雅黑" pitchFamily="34" charset="-122"/>
                  <a:ea typeface="微软雅黑" pitchFamily="34" charset="-122"/>
                </a:rPr>
                <a:t>VR</a:t>
              </a:r>
              <a:r>
                <a:rPr lang="zh-CN" altLang="en-US" sz="1600" dirty="0">
                  <a:solidFill>
                    <a:prstClr val="black"/>
                  </a:solidFill>
                  <a:latin typeface="微软雅黑" pitchFamily="34" charset="-122"/>
                  <a:ea typeface="微软雅黑" pitchFamily="34" charset="-122"/>
                </a:rPr>
                <a:t>技术、</a:t>
              </a:r>
              <a:r>
                <a:rPr lang="en-US" altLang="zh-CN" sz="1600" dirty="0">
                  <a:solidFill>
                    <a:prstClr val="black"/>
                  </a:solidFill>
                  <a:latin typeface="微软雅黑" pitchFamily="34" charset="-122"/>
                  <a:ea typeface="微软雅黑" pitchFamily="34" charset="-122"/>
                </a:rPr>
                <a:t>O2O</a:t>
              </a:r>
              <a:r>
                <a:rPr lang="zh-CN" altLang="en-US" sz="1600" dirty="0">
                  <a:solidFill>
                    <a:prstClr val="black"/>
                  </a:solidFill>
                  <a:latin typeface="微软雅黑" pitchFamily="34" charset="-122"/>
                  <a:ea typeface="微软雅黑" pitchFamily="34" charset="-122"/>
                </a:rPr>
                <a:t>教学</a:t>
              </a:r>
              <a:r>
                <a:rPr lang="zh-CN" altLang="en-US" sz="1600" dirty="0" smtClean="0">
                  <a:solidFill>
                    <a:prstClr val="black"/>
                  </a:solidFill>
                  <a:latin typeface="微软雅黑" pitchFamily="34" charset="-122"/>
                  <a:ea typeface="微软雅黑" pitchFamily="34" charset="-122"/>
                </a:rPr>
                <a:t>平台</a:t>
              </a:r>
              <a:endParaRPr lang="en-US" altLang="zh-CN" sz="1600" dirty="0">
                <a:solidFill>
                  <a:prstClr val="black"/>
                </a:solidFill>
                <a:latin typeface="微软雅黑" pitchFamily="34" charset="-122"/>
                <a:ea typeface="微软雅黑" pitchFamily="34" charset="-122"/>
              </a:endParaRPr>
            </a:p>
          </p:txBody>
        </p:sp>
        <p:sp>
          <p:nvSpPr>
            <p:cNvPr id="67" name="矩形 66"/>
            <p:cNvSpPr/>
            <p:nvPr/>
          </p:nvSpPr>
          <p:spPr>
            <a:xfrm>
              <a:off x="1917568" y="3913585"/>
              <a:ext cx="5690973" cy="484918"/>
            </a:xfrm>
            <a:prstGeom prst="rect">
              <a:avLst/>
            </a:prstGeom>
          </p:spPr>
          <p:txBody>
            <a:bodyPr wrap="square" lIns="117197" tIns="58599" rIns="117197" bIns="58599">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内容创新</a:t>
              </a:r>
              <a:r>
                <a:rPr lang="zh-CN" altLang="en-US" sz="1600" dirty="0">
                  <a:solidFill>
                    <a:prstClr val="black"/>
                  </a:solidFill>
                  <a:latin typeface="微软雅黑" pitchFamily="34" charset="-122"/>
                  <a:ea typeface="微软雅黑" pitchFamily="34" charset="-122"/>
                </a:rPr>
                <a:t>：精品视频课程、创新项目设计、</a:t>
              </a:r>
              <a:r>
                <a:rPr lang="en-US" altLang="zh-CN" sz="1600" dirty="0">
                  <a:solidFill>
                    <a:prstClr val="black"/>
                  </a:solidFill>
                  <a:latin typeface="微软雅黑" pitchFamily="34" charset="-122"/>
                  <a:ea typeface="微软雅黑" pitchFamily="34" charset="-122"/>
                </a:rPr>
                <a:t>VR</a:t>
              </a:r>
              <a:r>
                <a:rPr lang="zh-CN" altLang="en-US" sz="1600" dirty="0">
                  <a:solidFill>
                    <a:prstClr val="black"/>
                  </a:solidFill>
                  <a:latin typeface="微软雅黑" pitchFamily="34" charset="-122"/>
                  <a:ea typeface="微软雅黑" pitchFamily="34" charset="-122"/>
                </a:rPr>
                <a:t>虚拟现实</a:t>
              </a:r>
              <a:r>
                <a:rPr lang="zh-CN" altLang="en-US" sz="1600" dirty="0" smtClean="0">
                  <a:solidFill>
                    <a:prstClr val="black"/>
                  </a:solidFill>
                  <a:latin typeface="微软雅黑" pitchFamily="34" charset="-122"/>
                  <a:ea typeface="微软雅黑" pitchFamily="34" charset="-122"/>
                </a:rPr>
                <a:t>资源</a:t>
              </a:r>
              <a:endParaRPr lang="en-US" altLang="zh-CN" sz="1600" dirty="0">
                <a:solidFill>
                  <a:prstClr val="black"/>
                </a:solidFill>
                <a:latin typeface="微软雅黑" pitchFamily="34" charset="-122"/>
                <a:ea typeface="微软雅黑" pitchFamily="34" charset="-122"/>
              </a:endParaRPr>
            </a:p>
          </p:txBody>
        </p:sp>
        <p:sp>
          <p:nvSpPr>
            <p:cNvPr id="68" name="矩形 67"/>
            <p:cNvSpPr/>
            <p:nvPr/>
          </p:nvSpPr>
          <p:spPr>
            <a:xfrm>
              <a:off x="1917568" y="5028511"/>
              <a:ext cx="5545829" cy="484918"/>
            </a:xfrm>
            <a:prstGeom prst="rect">
              <a:avLst/>
            </a:prstGeom>
          </p:spPr>
          <p:txBody>
            <a:bodyPr wrap="none" lIns="117197" tIns="58599" rIns="117197" bIns="58599">
              <a:spAutoFit/>
            </a:bodyPr>
            <a:lstStyle/>
            <a:p>
              <a:pPr>
                <a:lnSpc>
                  <a:spcPct val="150000"/>
                </a:lnSpc>
                <a:buClr>
                  <a:srgbClr val="002060"/>
                </a:buClr>
              </a:pPr>
              <a:r>
                <a:rPr lang="zh-CN" altLang="en-US" sz="1600" b="1" dirty="0">
                  <a:solidFill>
                    <a:prstClr val="black"/>
                  </a:solidFill>
                  <a:latin typeface="微软雅黑" pitchFamily="34" charset="-122"/>
                  <a:ea typeface="微软雅黑" pitchFamily="34" charset="-122"/>
                </a:rPr>
                <a:t>实训管理创新</a:t>
              </a:r>
              <a:r>
                <a:rPr lang="zh-CN" altLang="en-US" sz="1600" dirty="0">
                  <a:solidFill>
                    <a:prstClr val="black"/>
                  </a:solidFill>
                  <a:latin typeface="微软雅黑" pitchFamily="34" charset="-122"/>
                  <a:ea typeface="微软雅黑" pitchFamily="34" charset="-122"/>
                </a:rPr>
                <a:t>：教学实训信息化管理平台；数据分析工具</a:t>
              </a:r>
              <a:endParaRPr lang="zh-CN" altLang="zh-CN" sz="1600" dirty="0">
                <a:solidFill>
                  <a:prstClr val="black"/>
                </a:solidFill>
                <a:latin typeface="微软雅黑" pitchFamily="34" charset="-122"/>
                <a:ea typeface="微软雅黑" pitchFamily="34" charset="-122"/>
              </a:endParaRPr>
            </a:p>
          </p:txBody>
        </p:sp>
      </p:grpSp>
      <p:graphicFrame>
        <p:nvGraphicFramePr>
          <p:cNvPr id="31" name="图示 30"/>
          <p:cNvGraphicFramePr>
            <a:graphicFrameLocks noChangeAspect="1"/>
          </p:cNvGraphicFramePr>
          <p:nvPr>
            <p:extLst>
              <p:ext uri="{D42A27DB-BD31-4B8C-83A1-F6EECF244321}">
                <p14:modId xmlns:p14="http://schemas.microsoft.com/office/powerpoint/2010/main" val="2511333125"/>
              </p:ext>
            </p:extLst>
          </p:nvPr>
        </p:nvGraphicFramePr>
        <p:xfrm>
          <a:off x="7584831" y="2062136"/>
          <a:ext cx="3096344" cy="2851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矩形 31"/>
          <p:cNvSpPr/>
          <p:nvPr/>
        </p:nvSpPr>
        <p:spPr>
          <a:xfrm>
            <a:off x="984430" y="5482028"/>
            <a:ext cx="10294223" cy="830997"/>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“教学做训</a:t>
            </a:r>
            <a:r>
              <a:rPr lang="zh-CN" altLang="en-US" sz="1600" dirty="0" smtClean="0">
                <a:latin typeface="微软雅黑" panose="020B0503020204020204" pitchFamily="34" charset="-122"/>
                <a:ea typeface="微软雅黑" panose="020B0503020204020204" pitchFamily="34" charset="-122"/>
              </a:rPr>
              <a:t>创”</a:t>
            </a:r>
            <a:r>
              <a:rPr lang="zh-CN" altLang="en-US" sz="1600" dirty="0">
                <a:latin typeface="微软雅黑" panose="020B0503020204020204" pitchFamily="34" charset="-122"/>
                <a:ea typeface="微软雅黑" panose="020B0503020204020204" pitchFamily="34" charset="-122"/>
              </a:rPr>
              <a:t>一体化教学</a:t>
            </a:r>
            <a:r>
              <a:rPr lang="zh-CN" altLang="zh-CN" sz="1600" dirty="0" smtClean="0">
                <a:latin typeface="微软雅黑" panose="020B0503020204020204" pitchFamily="34" charset="-122"/>
                <a:ea typeface="微软雅黑" panose="020B0503020204020204" pitchFamily="34" charset="-122"/>
              </a:rPr>
              <a:t>从</a:t>
            </a:r>
            <a:r>
              <a:rPr lang="zh-CN" altLang="zh-CN" sz="1600" dirty="0">
                <a:latin typeface="微软雅黑" panose="020B0503020204020204" pitchFamily="34" charset="-122"/>
                <a:ea typeface="微软雅黑" panose="020B0503020204020204" pitchFamily="34" charset="-122"/>
              </a:rPr>
              <a:t>根本上改变传统教学“重理论、轻实践、缺实战”的弊端，</a:t>
            </a:r>
            <a:r>
              <a:rPr lang="zh-CN" altLang="zh-CN" sz="1600" dirty="0" smtClean="0">
                <a:latin typeface="微软雅黑" panose="020B0503020204020204" pitchFamily="34" charset="-122"/>
                <a:ea typeface="微软雅黑" panose="020B0503020204020204" pitchFamily="34" charset="-122"/>
              </a:rPr>
              <a:t>将</a:t>
            </a:r>
            <a:r>
              <a:rPr lang="zh-CN" altLang="en-US" sz="1600" dirty="0" smtClean="0">
                <a:latin typeface="微软雅黑" panose="020B0503020204020204" pitchFamily="34" charset="-122"/>
                <a:ea typeface="微软雅黑" panose="020B0503020204020204" pitchFamily="34" charset="-122"/>
              </a:rPr>
              <a:t>创新理念、</a:t>
            </a:r>
            <a:r>
              <a:rPr lang="zh-CN" altLang="zh-CN" sz="1600" dirty="0" smtClean="0">
                <a:latin typeface="微软雅黑" panose="020B0503020204020204" pitchFamily="34" charset="-122"/>
                <a:ea typeface="微软雅黑" panose="020B0503020204020204" pitchFamily="34" charset="-122"/>
              </a:rPr>
              <a:t>实</a:t>
            </a:r>
            <a:r>
              <a:rPr lang="zh-CN" altLang="zh-CN" sz="1600" dirty="0">
                <a:latin typeface="微软雅黑" panose="020B0503020204020204" pitchFamily="34" charset="-122"/>
                <a:ea typeface="微软雅黑" panose="020B0503020204020204" pitchFamily="34" charset="-122"/>
              </a:rPr>
              <a:t>训教学与专业课程紧密</a:t>
            </a:r>
            <a:r>
              <a:rPr lang="zh-CN" altLang="zh-CN" sz="1600" dirty="0" smtClean="0">
                <a:latin typeface="微软雅黑" panose="020B0503020204020204" pitchFamily="34" charset="-122"/>
                <a:ea typeface="微软雅黑" panose="020B0503020204020204" pitchFamily="34" charset="-122"/>
              </a:rPr>
              <a:t>结合</a:t>
            </a:r>
            <a:r>
              <a:rPr lang="zh-CN" altLang="en-US" sz="1600" dirty="0">
                <a:latin typeface="微软雅黑" panose="020B0503020204020204" pitchFamily="34" charset="-122"/>
                <a:ea typeface="微软雅黑" panose="020B0503020204020204" pitchFamily="34" charset="-122"/>
              </a:rPr>
              <a:t>，</a:t>
            </a:r>
            <a:r>
              <a:rPr lang="zh-CN" altLang="zh-CN" sz="1600" dirty="0" smtClean="0">
                <a:latin typeface="微软雅黑" panose="020B0503020204020204" pitchFamily="34" charset="-122"/>
                <a:ea typeface="微软雅黑" panose="020B0503020204020204" pitchFamily="34" charset="-122"/>
              </a:rPr>
              <a:t>将</a:t>
            </a:r>
            <a:r>
              <a:rPr lang="zh-CN" altLang="zh-CN" sz="1600" dirty="0">
                <a:latin typeface="微软雅黑" panose="020B0503020204020204" pitchFamily="34" charset="-122"/>
                <a:ea typeface="微软雅黑" panose="020B0503020204020204" pitchFamily="34" charset="-122"/>
              </a:rPr>
              <a:t>知识融于实践并在实践中深入</a:t>
            </a:r>
            <a:r>
              <a:rPr lang="zh-CN" altLang="zh-CN" sz="1600" dirty="0" smtClean="0">
                <a:latin typeface="微软雅黑" panose="020B0503020204020204" pitchFamily="34" charset="-122"/>
                <a:ea typeface="微软雅黑" panose="020B0503020204020204" pitchFamily="34" charset="-122"/>
              </a:rPr>
              <a:t>理解</a:t>
            </a:r>
            <a:r>
              <a:rPr lang="zh-CN" altLang="en-US" sz="1600" dirty="0" smtClean="0">
                <a:latin typeface="微软雅黑" panose="020B0503020204020204" pitchFamily="34" charset="-122"/>
                <a:ea typeface="微软雅黑" panose="020B0503020204020204" pitchFamily="34" charset="-122"/>
              </a:rPr>
              <a:t>，全面培养</a:t>
            </a:r>
            <a:r>
              <a:rPr lang="zh-CN" altLang="en-US" sz="1600" dirty="0">
                <a:latin typeface="微软雅黑" panose="020B0503020204020204" pitchFamily="34" charset="-122"/>
                <a:ea typeface="微软雅黑" panose="020B0503020204020204" pitchFamily="34" charset="-122"/>
              </a:rPr>
              <a:t>创新</a:t>
            </a:r>
            <a:r>
              <a:rPr lang="zh-CN" altLang="en-US" sz="1600" dirty="0" smtClean="0">
                <a:latin typeface="微软雅黑" panose="020B0503020204020204" pitchFamily="34" charset="-122"/>
                <a:ea typeface="微软雅黑" panose="020B0503020204020204" pitchFamily="34" charset="-122"/>
              </a:rPr>
              <a:t>应用型人才。</a:t>
            </a:r>
            <a:endParaRPr lang="zh-CN" altLang="zh-CN" sz="1600"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 y="404813"/>
            <a:ext cx="1768415" cy="241230"/>
            <a:chOff x="0" y="404813"/>
            <a:chExt cx="1794013" cy="241230"/>
          </a:xfrm>
        </p:grpSpPr>
        <p:cxnSp>
          <p:nvCxnSpPr>
            <p:cNvPr id="37" name="直接连接符 3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76021" y="647434"/>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理</a:t>
            </a:r>
            <a:r>
              <a:rPr lang="zh-CN" altLang="en-US" b="1" dirty="0" smtClean="0">
                <a:solidFill>
                  <a:srgbClr val="C00000"/>
                </a:solidFill>
                <a:latin typeface="微软雅黑" pitchFamily="34" charset="-122"/>
                <a:ea typeface="微软雅黑" pitchFamily="34" charset="-122"/>
              </a:rPr>
              <a:t>实一体新形式</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663680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31</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70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MH_Other_1"/>
          <p:cNvCxnSpPr>
            <a:cxnSpLocks noChangeShapeType="1"/>
          </p:cNvCxnSpPr>
          <p:nvPr>
            <p:custDataLst>
              <p:tags r:id="rId1"/>
            </p:custDataLst>
          </p:nvPr>
        </p:nvCxnSpPr>
        <p:spPr bwMode="auto">
          <a:xfrm rot="5400000" flipH="1" flipV="1">
            <a:off x="3077105" y="4599518"/>
            <a:ext cx="409575"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1" name="MH_Other_2"/>
          <p:cNvCxnSpPr>
            <a:cxnSpLocks noChangeShapeType="1"/>
          </p:cNvCxnSpPr>
          <p:nvPr>
            <p:custDataLst>
              <p:tags r:id="rId2"/>
            </p:custDataLst>
          </p:nvPr>
        </p:nvCxnSpPr>
        <p:spPr bwMode="auto">
          <a:xfrm rot="5400000" flipH="1" flipV="1">
            <a:off x="5718705" y="4599518"/>
            <a:ext cx="409575"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2" name="MH_Other_3"/>
          <p:cNvCxnSpPr>
            <a:cxnSpLocks noChangeShapeType="1"/>
          </p:cNvCxnSpPr>
          <p:nvPr>
            <p:custDataLst>
              <p:tags r:id="rId3"/>
            </p:custDataLst>
          </p:nvPr>
        </p:nvCxnSpPr>
        <p:spPr bwMode="auto">
          <a:xfrm rot="5400000" flipH="1" flipV="1">
            <a:off x="8258705" y="4599518"/>
            <a:ext cx="409575"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3" name="MH_Other_4"/>
          <p:cNvCxnSpPr>
            <a:cxnSpLocks noChangeShapeType="1"/>
          </p:cNvCxnSpPr>
          <p:nvPr>
            <p:custDataLst>
              <p:tags r:id="rId4"/>
            </p:custDataLst>
          </p:nvPr>
        </p:nvCxnSpPr>
        <p:spPr bwMode="auto">
          <a:xfrm rot="5400000" flipH="1" flipV="1">
            <a:off x="4397111" y="3182674"/>
            <a:ext cx="411163"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4" name="MH_Other_5"/>
          <p:cNvCxnSpPr>
            <a:cxnSpLocks noChangeShapeType="1"/>
          </p:cNvCxnSpPr>
          <p:nvPr>
            <p:custDataLst>
              <p:tags r:id="rId5"/>
            </p:custDataLst>
          </p:nvPr>
        </p:nvCxnSpPr>
        <p:spPr bwMode="auto">
          <a:xfrm rot="5400000" flipH="1" flipV="1">
            <a:off x="6937110" y="3182674"/>
            <a:ext cx="411163"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46" name="MH_Other_6"/>
          <p:cNvCxnSpPr>
            <a:cxnSpLocks noChangeShapeType="1"/>
          </p:cNvCxnSpPr>
          <p:nvPr>
            <p:custDataLst>
              <p:tags r:id="rId6"/>
            </p:custDataLst>
          </p:nvPr>
        </p:nvCxnSpPr>
        <p:spPr bwMode="auto">
          <a:xfrm rot="5400000" flipH="1" flipV="1">
            <a:off x="1754453" y="3181616"/>
            <a:ext cx="411163" cy="423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sp>
        <p:nvSpPr>
          <p:cNvPr id="47" name="MH_Other_7"/>
          <p:cNvSpPr>
            <a:spLocks noChangeArrowheads="1"/>
          </p:cNvSpPr>
          <p:nvPr>
            <p:custDataLst>
              <p:tags r:id="rId7"/>
            </p:custDataLst>
          </p:nvPr>
        </p:nvSpPr>
        <p:spPr bwMode="auto">
          <a:xfrm>
            <a:off x="1096433" y="3236913"/>
            <a:ext cx="1727200" cy="1295400"/>
          </a:xfrm>
          <a:prstGeom prst="ellipse">
            <a:avLst/>
          </a:prstGeom>
          <a:solidFill>
            <a:schemeClr val="accent1"/>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rgbClr val="FFFFFF"/>
                </a:solidFill>
                <a:latin typeface="微软雅黑" panose="020B0503020204020204" pitchFamily="34" charset="-122"/>
                <a:ea typeface="微软雅黑" panose="020B0503020204020204" pitchFamily="34" charset="-122"/>
              </a:rPr>
              <a:t>1</a:t>
            </a:r>
            <a:endParaRPr lang="zh-CN" altLang="zh-CN" sz="4800" dirty="0">
              <a:solidFill>
                <a:srgbClr val="FFFFFF"/>
              </a:solidFill>
              <a:latin typeface="微软雅黑" panose="020B0503020204020204" pitchFamily="34" charset="-122"/>
              <a:ea typeface="微软雅黑" panose="020B0503020204020204" pitchFamily="34" charset="-122"/>
            </a:endParaRPr>
          </a:p>
        </p:txBody>
      </p:sp>
      <p:sp>
        <p:nvSpPr>
          <p:cNvPr id="48" name="MH_Other_8"/>
          <p:cNvSpPr>
            <a:spLocks noChangeArrowheads="1"/>
          </p:cNvSpPr>
          <p:nvPr>
            <p:custDataLst>
              <p:tags r:id="rId8"/>
            </p:custDataLst>
          </p:nvPr>
        </p:nvSpPr>
        <p:spPr bwMode="auto">
          <a:xfrm>
            <a:off x="2692401" y="3236913"/>
            <a:ext cx="1452033" cy="1295400"/>
          </a:xfrm>
          <a:custGeom>
            <a:avLst/>
            <a:gdLst>
              <a:gd name="connsiteX0" fmla="*/ 441458 w 1089158"/>
              <a:gd name="connsiteY0" fmla="*/ 0 h 1295400"/>
              <a:gd name="connsiteX1" fmla="*/ 1089158 w 1089158"/>
              <a:gd name="connsiteY1" fmla="*/ 647700 h 1295400"/>
              <a:gd name="connsiteX2" fmla="*/ 441458 w 1089158"/>
              <a:gd name="connsiteY2" fmla="*/ 1295400 h 1295400"/>
              <a:gd name="connsiteX3" fmla="*/ 79323 w 1089158"/>
              <a:gd name="connsiteY3" fmla="*/ 1184783 h 1295400"/>
              <a:gd name="connsiteX4" fmla="*/ 0 w 1089158"/>
              <a:gd name="connsiteY4" fmla="*/ 1119336 h 1295400"/>
              <a:gd name="connsiteX5" fmla="*/ 53741 w 1089158"/>
              <a:gd name="connsiteY5" fmla="*/ 1054202 h 1295400"/>
              <a:gd name="connsiteX6" fmla="*/ 177910 w 1089158"/>
              <a:gd name="connsiteY6" fmla="*/ 647700 h 1295400"/>
              <a:gd name="connsiteX7" fmla="*/ 53741 w 1089158"/>
              <a:gd name="connsiteY7" fmla="*/ 241198 h 1295400"/>
              <a:gd name="connsiteX8" fmla="*/ 0 w 1089158"/>
              <a:gd name="connsiteY8" fmla="*/ 176064 h 1295400"/>
              <a:gd name="connsiteX9" fmla="*/ 79323 w 1089158"/>
              <a:gd name="connsiteY9" fmla="*/ 110617 h 1295400"/>
              <a:gd name="connsiteX10" fmla="*/ 441458 w 1089158"/>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8" h="1295400">
                <a:moveTo>
                  <a:pt x="441458" y="0"/>
                </a:moveTo>
                <a:cubicBezTo>
                  <a:pt x="799173" y="0"/>
                  <a:pt x="1089158" y="289985"/>
                  <a:pt x="1089158" y="647700"/>
                </a:cubicBezTo>
                <a:cubicBezTo>
                  <a:pt x="1089158" y="1005415"/>
                  <a:pt x="799173" y="1295400"/>
                  <a:pt x="441458" y="1295400"/>
                </a:cubicBezTo>
                <a:cubicBezTo>
                  <a:pt x="307315" y="1295400"/>
                  <a:pt x="182696" y="1254621"/>
                  <a:pt x="79323" y="1184783"/>
                </a:cubicBezTo>
                <a:lnTo>
                  <a:pt x="0" y="1119336"/>
                </a:lnTo>
                <a:lnTo>
                  <a:pt x="53741" y="1054202"/>
                </a:lnTo>
                <a:cubicBezTo>
                  <a:pt x="132135" y="938164"/>
                  <a:pt x="177910" y="798278"/>
                  <a:pt x="177910" y="647700"/>
                </a:cubicBezTo>
                <a:cubicBezTo>
                  <a:pt x="177910" y="497123"/>
                  <a:pt x="132135" y="357237"/>
                  <a:pt x="53741" y="241198"/>
                </a:cubicBezTo>
                <a:lnTo>
                  <a:pt x="0" y="176064"/>
                </a:lnTo>
                <a:lnTo>
                  <a:pt x="79323" y="110617"/>
                </a:lnTo>
                <a:cubicBezTo>
                  <a:pt x="182696" y="40779"/>
                  <a:pt x="307315" y="0"/>
                  <a:pt x="441458" y="0"/>
                </a:cubicBezTo>
                <a:close/>
              </a:path>
            </a:pathLst>
          </a:custGeom>
          <a:solidFill>
            <a:srgbClr val="F2F2F2"/>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chemeClr val="accent1"/>
                </a:solidFill>
                <a:latin typeface="微软雅黑" panose="020B0503020204020204" pitchFamily="34" charset="-122"/>
                <a:ea typeface="微软雅黑" panose="020B0503020204020204" pitchFamily="34" charset="-122"/>
              </a:rPr>
              <a:t>2</a:t>
            </a:r>
            <a:endParaRPr lang="zh-CN" altLang="zh-CN" sz="4800" dirty="0">
              <a:solidFill>
                <a:schemeClr val="accent1"/>
              </a:solidFill>
              <a:latin typeface="微软雅黑" panose="020B0503020204020204" pitchFamily="34" charset="-122"/>
              <a:ea typeface="微软雅黑" panose="020B0503020204020204" pitchFamily="34" charset="-122"/>
            </a:endParaRPr>
          </a:p>
        </p:txBody>
      </p:sp>
      <p:sp>
        <p:nvSpPr>
          <p:cNvPr id="49" name="MH_Other_9"/>
          <p:cNvSpPr>
            <a:spLocks noChangeArrowheads="1"/>
          </p:cNvSpPr>
          <p:nvPr>
            <p:custDataLst>
              <p:tags r:id="rId9"/>
            </p:custDataLst>
          </p:nvPr>
        </p:nvSpPr>
        <p:spPr bwMode="auto">
          <a:xfrm>
            <a:off x="4013201" y="3236913"/>
            <a:ext cx="1452033" cy="1295400"/>
          </a:xfrm>
          <a:custGeom>
            <a:avLst/>
            <a:gdLst>
              <a:gd name="connsiteX0" fmla="*/ 441458 w 1089158"/>
              <a:gd name="connsiteY0" fmla="*/ 0 h 1295400"/>
              <a:gd name="connsiteX1" fmla="*/ 1089158 w 1089158"/>
              <a:gd name="connsiteY1" fmla="*/ 647700 h 1295400"/>
              <a:gd name="connsiteX2" fmla="*/ 441458 w 1089158"/>
              <a:gd name="connsiteY2" fmla="*/ 1295400 h 1295400"/>
              <a:gd name="connsiteX3" fmla="*/ 79323 w 1089158"/>
              <a:gd name="connsiteY3" fmla="*/ 1184783 h 1295400"/>
              <a:gd name="connsiteX4" fmla="*/ 0 w 1089158"/>
              <a:gd name="connsiteY4" fmla="*/ 1119336 h 1295400"/>
              <a:gd name="connsiteX5" fmla="*/ 53741 w 1089158"/>
              <a:gd name="connsiteY5" fmla="*/ 1054202 h 1295400"/>
              <a:gd name="connsiteX6" fmla="*/ 177910 w 1089158"/>
              <a:gd name="connsiteY6" fmla="*/ 647700 h 1295400"/>
              <a:gd name="connsiteX7" fmla="*/ 53741 w 1089158"/>
              <a:gd name="connsiteY7" fmla="*/ 241198 h 1295400"/>
              <a:gd name="connsiteX8" fmla="*/ 0 w 1089158"/>
              <a:gd name="connsiteY8" fmla="*/ 176064 h 1295400"/>
              <a:gd name="connsiteX9" fmla="*/ 79323 w 1089158"/>
              <a:gd name="connsiteY9" fmla="*/ 110617 h 1295400"/>
              <a:gd name="connsiteX10" fmla="*/ 441458 w 1089158"/>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8" h="1295400">
                <a:moveTo>
                  <a:pt x="441458" y="0"/>
                </a:moveTo>
                <a:cubicBezTo>
                  <a:pt x="799173" y="0"/>
                  <a:pt x="1089158" y="289985"/>
                  <a:pt x="1089158" y="647700"/>
                </a:cubicBezTo>
                <a:cubicBezTo>
                  <a:pt x="1089158" y="1005415"/>
                  <a:pt x="799173" y="1295400"/>
                  <a:pt x="441458" y="1295400"/>
                </a:cubicBezTo>
                <a:cubicBezTo>
                  <a:pt x="307315" y="1295400"/>
                  <a:pt x="182696" y="1254621"/>
                  <a:pt x="79323" y="1184783"/>
                </a:cubicBezTo>
                <a:lnTo>
                  <a:pt x="0" y="1119336"/>
                </a:lnTo>
                <a:lnTo>
                  <a:pt x="53741" y="1054202"/>
                </a:lnTo>
                <a:cubicBezTo>
                  <a:pt x="132135" y="938164"/>
                  <a:pt x="177910" y="798278"/>
                  <a:pt x="177910" y="647700"/>
                </a:cubicBezTo>
                <a:cubicBezTo>
                  <a:pt x="177910" y="497123"/>
                  <a:pt x="132135" y="357237"/>
                  <a:pt x="53741" y="241198"/>
                </a:cubicBezTo>
                <a:lnTo>
                  <a:pt x="0" y="176064"/>
                </a:lnTo>
                <a:lnTo>
                  <a:pt x="79323" y="110617"/>
                </a:lnTo>
                <a:cubicBezTo>
                  <a:pt x="182696" y="40779"/>
                  <a:pt x="307315" y="0"/>
                  <a:pt x="441458" y="0"/>
                </a:cubicBezTo>
                <a:close/>
              </a:path>
            </a:pathLst>
          </a:custGeom>
          <a:solidFill>
            <a:schemeClr val="accent1"/>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rgbClr val="FFFFFF"/>
                </a:solidFill>
                <a:latin typeface="微软雅黑" panose="020B0503020204020204" pitchFamily="34" charset="-122"/>
                <a:ea typeface="微软雅黑" panose="020B0503020204020204" pitchFamily="34" charset="-122"/>
              </a:rPr>
              <a:t>3</a:t>
            </a:r>
            <a:endParaRPr lang="zh-CN" altLang="zh-CN" sz="4800" dirty="0">
              <a:solidFill>
                <a:srgbClr val="FFFFFF"/>
              </a:solidFill>
              <a:latin typeface="微软雅黑" panose="020B0503020204020204" pitchFamily="34" charset="-122"/>
              <a:ea typeface="微软雅黑" panose="020B0503020204020204" pitchFamily="34" charset="-122"/>
            </a:endParaRPr>
          </a:p>
        </p:txBody>
      </p:sp>
      <p:sp>
        <p:nvSpPr>
          <p:cNvPr id="50" name="MH_Other_10"/>
          <p:cNvSpPr>
            <a:spLocks noChangeArrowheads="1"/>
          </p:cNvSpPr>
          <p:nvPr>
            <p:custDataLst>
              <p:tags r:id="rId10"/>
            </p:custDataLst>
          </p:nvPr>
        </p:nvSpPr>
        <p:spPr bwMode="auto">
          <a:xfrm>
            <a:off x="5334001" y="3236913"/>
            <a:ext cx="1452033" cy="1295400"/>
          </a:xfrm>
          <a:custGeom>
            <a:avLst/>
            <a:gdLst>
              <a:gd name="connsiteX0" fmla="*/ 441457 w 1089157"/>
              <a:gd name="connsiteY0" fmla="*/ 0 h 1295400"/>
              <a:gd name="connsiteX1" fmla="*/ 1089157 w 1089157"/>
              <a:gd name="connsiteY1" fmla="*/ 647700 h 1295400"/>
              <a:gd name="connsiteX2" fmla="*/ 441457 w 1089157"/>
              <a:gd name="connsiteY2" fmla="*/ 1295400 h 1295400"/>
              <a:gd name="connsiteX3" fmla="*/ 79322 w 1089157"/>
              <a:gd name="connsiteY3" fmla="*/ 1184783 h 1295400"/>
              <a:gd name="connsiteX4" fmla="*/ 0 w 1089157"/>
              <a:gd name="connsiteY4" fmla="*/ 1119336 h 1295400"/>
              <a:gd name="connsiteX5" fmla="*/ 53740 w 1089157"/>
              <a:gd name="connsiteY5" fmla="*/ 1054202 h 1295400"/>
              <a:gd name="connsiteX6" fmla="*/ 177909 w 1089157"/>
              <a:gd name="connsiteY6" fmla="*/ 647700 h 1295400"/>
              <a:gd name="connsiteX7" fmla="*/ 53740 w 1089157"/>
              <a:gd name="connsiteY7" fmla="*/ 241198 h 1295400"/>
              <a:gd name="connsiteX8" fmla="*/ 0 w 1089157"/>
              <a:gd name="connsiteY8" fmla="*/ 176064 h 1295400"/>
              <a:gd name="connsiteX9" fmla="*/ 79322 w 1089157"/>
              <a:gd name="connsiteY9" fmla="*/ 110617 h 1295400"/>
              <a:gd name="connsiteX10" fmla="*/ 441457 w 1089157"/>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7" h="1295400">
                <a:moveTo>
                  <a:pt x="441457" y="0"/>
                </a:moveTo>
                <a:cubicBezTo>
                  <a:pt x="799172" y="0"/>
                  <a:pt x="1089157" y="289985"/>
                  <a:pt x="1089157" y="647700"/>
                </a:cubicBezTo>
                <a:cubicBezTo>
                  <a:pt x="1089157" y="1005415"/>
                  <a:pt x="799172" y="1295400"/>
                  <a:pt x="441457" y="1295400"/>
                </a:cubicBezTo>
                <a:cubicBezTo>
                  <a:pt x="307314" y="1295400"/>
                  <a:pt x="182696" y="1254621"/>
                  <a:pt x="79322" y="1184783"/>
                </a:cubicBezTo>
                <a:lnTo>
                  <a:pt x="0" y="1119336"/>
                </a:lnTo>
                <a:lnTo>
                  <a:pt x="53740" y="1054202"/>
                </a:lnTo>
                <a:cubicBezTo>
                  <a:pt x="132134" y="938164"/>
                  <a:pt x="177909" y="798278"/>
                  <a:pt x="177909" y="647700"/>
                </a:cubicBezTo>
                <a:cubicBezTo>
                  <a:pt x="177909" y="497123"/>
                  <a:pt x="132134" y="357237"/>
                  <a:pt x="53740" y="241198"/>
                </a:cubicBezTo>
                <a:lnTo>
                  <a:pt x="0" y="176064"/>
                </a:lnTo>
                <a:lnTo>
                  <a:pt x="79322" y="110617"/>
                </a:lnTo>
                <a:cubicBezTo>
                  <a:pt x="182696" y="40779"/>
                  <a:pt x="307314" y="0"/>
                  <a:pt x="441457" y="0"/>
                </a:cubicBezTo>
                <a:close/>
              </a:path>
            </a:pathLst>
          </a:custGeom>
          <a:solidFill>
            <a:srgbClr val="F2F2F2"/>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chemeClr val="accent1"/>
                </a:solidFill>
                <a:latin typeface="微软雅黑" panose="020B0503020204020204" pitchFamily="34" charset="-122"/>
                <a:ea typeface="微软雅黑" panose="020B0503020204020204" pitchFamily="34" charset="-122"/>
              </a:rPr>
              <a:t>4</a:t>
            </a:r>
            <a:endParaRPr lang="zh-CN" altLang="zh-CN" sz="4800" dirty="0">
              <a:solidFill>
                <a:schemeClr val="accent1"/>
              </a:solidFill>
              <a:latin typeface="微软雅黑" panose="020B0503020204020204" pitchFamily="34" charset="-122"/>
              <a:ea typeface="微软雅黑" panose="020B0503020204020204" pitchFamily="34" charset="-122"/>
            </a:endParaRPr>
          </a:p>
        </p:txBody>
      </p:sp>
      <p:sp>
        <p:nvSpPr>
          <p:cNvPr id="51" name="MH_Other_11"/>
          <p:cNvSpPr>
            <a:spLocks noChangeArrowheads="1"/>
          </p:cNvSpPr>
          <p:nvPr>
            <p:custDataLst>
              <p:tags r:id="rId11"/>
            </p:custDataLst>
          </p:nvPr>
        </p:nvSpPr>
        <p:spPr bwMode="auto">
          <a:xfrm>
            <a:off x="6614585" y="3236913"/>
            <a:ext cx="1390649" cy="1295400"/>
          </a:xfrm>
          <a:custGeom>
            <a:avLst/>
            <a:gdLst>
              <a:gd name="connsiteX0" fmla="*/ 396121 w 1043821"/>
              <a:gd name="connsiteY0" fmla="*/ 0 h 1295400"/>
              <a:gd name="connsiteX1" fmla="*/ 1043821 w 1043821"/>
              <a:gd name="connsiteY1" fmla="*/ 647700 h 1295400"/>
              <a:gd name="connsiteX2" fmla="*/ 396121 w 1043821"/>
              <a:gd name="connsiteY2" fmla="*/ 1295400 h 1295400"/>
              <a:gd name="connsiteX3" fmla="*/ 33986 w 1043821"/>
              <a:gd name="connsiteY3" fmla="*/ 1184783 h 1295400"/>
              <a:gd name="connsiteX4" fmla="*/ 0 w 1043821"/>
              <a:gd name="connsiteY4" fmla="*/ 1156743 h 1295400"/>
              <a:gd name="connsiteX5" fmla="*/ 84604 w 1043821"/>
              <a:gd name="connsiteY5" fmla="*/ 1054202 h 1295400"/>
              <a:gd name="connsiteX6" fmla="*/ 208773 w 1043821"/>
              <a:gd name="connsiteY6" fmla="*/ 647700 h 1295400"/>
              <a:gd name="connsiteX7" fmla="*/ 84604 w 1043821"/>
              <a:gd name="connsiteY7" fmla="*/ 241198 h 1295400"/>
              <a:gd name="connsiteX8" fmla="*/ 0 w 1043821"/>
              <a:gd name="connsiteY8" fmla="*/ 138658 h 1295400"/>
              <a:gd name="connsiteX9" fmla="*/ 33986 w 1043821"/>
              <a:gd name="connsiteY9" fmla="*/ 110617 h 1295400"/>
              <a:gd name="connsiteX10" fmla="*/ 396121 w 1043821"/>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821" h="1295400">
                <a:moveTo>
                  <a:pt x="396121" y="0"/>
                </a:moveTo>
                <a:cubicBezTo>
                  <a:pt x="753836" y="0"/>
                  <a:pt x="1043821" y="289985"/>
                  <a:pt x="1043821" y="647700"/>
                </a:cubicBezTo>
                <a:cubicBezTo>
                  <a:pt x="1043821" y="1005415"/>
                  <a:pt x="753836" y="1295400"/>
                  <a:pt x="396121" y="1295400"/>
                </a:cubicBezTo>
                <a:cubicBezTo>
                  <a:pt x="261978" y="1295400"/>
                  <a:pt x="137360" y="1254621"/>
                  <a:pt x="33986" y="1184783"/>
                </a:cubicBezTo>
                <a:lnTo>
                  <a:pt x="0" y="1156743"/>
                </a:lnTo>
                <a:lnTo>
                  <a:pt x="84604" y="1054202"/>
                </a:lnTo>
                <a:cubicBezTo>
                  <a:pt x="162998" y="938164"/>
                  <a:pt x="208773" y="798278"/>
                  <a:pt x="208773" y="647700"/>
                </a:cubicBezTo>
                <a:cubicBezTo>
                  <a:pt x="208773" y="497123"/>
                  <a:pt x="162998" y="357237"/>
                  <a:pt x="84604" y="241198"/>
                </a:cubicBezTo>
                <a:lnTo>
                  <a:pt x="0" y="138658"/>
                </a:lnTo>
                <a:lnTo>
                  <a:pt x="33986" y="110617"/>
                </a:lnTo>
                <a:cubicBezTo>
                  <a:pt x="137360" y="40779"/>
                  <a:pt x="261978" y="0"/>
                  <a:pt x="396121" y="0"/>
                </a:cubicBezTo>
                <a:close/>
              </a:path>
            </a:pathLst>
          </a:custGeom>
          <a:solidFill>
            <a:schemeClr val="accent1"/>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rgbClr val="FFFFFF"/>
                </a:solidFill>
                <a:latin typeface="微软雅黑" panose="020B0503020204020204" pitchFamily="34" charset="-122"/>
                <a:ea typeface="微软雅黑" panose="020B0503020204020204" pitchFamily="34" charset="-122"/>
              </a:rPr>
              <a:t>5</a:t>
            </a:r>
            <a:endParaRPr lang="zh-CN" altLang="zh-CN" sz="4800" dirty="0">
              <a:solidFill>
                <a:srgbClr val="FFFFFF"/>
              </a:solidFill>
              <a:latin typeface="微软雅黑" panose="020B0503020204020204" pitchFamily="34" charset="-122"/>
              <a:ea typeface="微软雅黑" panose="020B0503020204020204" pitchFamily="34" charset="-122"/>
            </a:endParaRPr>
          </a:p>
        </p:txBody>
      </p:sp>
      <p:sp>
        <p:nvSpPr>
          <p:cNvPr id="52" name="MH_Other_12"/>
          <p:cNvSpPr>
            <a:spLocks noChangeArrowheads="1"/>
          </p:cNvSpPr>
          <p:nvPr>
            <p:custDataLst>
              <p:tags r:id="rId12"/>
            </p:custDataLst>
          </p:nvPr>
        </p:nvSpPr>
        <p:spPr bwMode="auto">
          <a:xfrm>
            <a:off x="7874001" y="3236913"/>
            <a:ext cx="1452033" cy="1295400"/>
          </a:xfrm>
          <a:custGeom>
            <a:avLst/>
            <a:gdLst>
              <a:gd name="connsiteX0" fmla="*/ 441457 w 1089157"/>
              <a:gd name="connsiteY0" fmla="*/ 0 h 1295400"/>
              <a:gd name="connsiteX1" fmla="*/ 1089157 w 1089157"/>
              <a:gd name="connsiteY1" fmla="*/ 647700 h 1295400"/>
              <a:gd name="connsiteX2" fmla="*/ 441457 w 1089157"/>
              <a:gd name="connsiteY2" fmla="*/ 1295400 h 1295400"/>
              <a:gd name="connsiteX3" fmla="*/ 79322 w 1089157"/>
              <a:gd name="connsiteY3" fmla="*/ 1184783 h 1295400"/>
              <a:gd name="connsiteX4" fmla="*/ 0 w 1089157"/>
              <a:gd name="connsiteY4" fmla="*/ 1119336 h 1295400"/>
              <a:gd name="connsiteX5" fmla="*/ 53740 w 1089157"/>
              <a:gd name="connsiteY5" fmla="*/ 1054202 h 1295400"/>
              <a:gd name="connsiteX6" fmla="*/ 177909 w 1089157"/>
              <a:gd name="connsiteY6" fmla="*/ 647700 h 1295400"/>
              <a:gd name="connsiteX7" fmla="*/ 53740 w 1089157"/>
              <a:gd name="connsiteY7" fmla="*/ 241198 h 1295400"/>
              <a:gd name="connsiteX8" fmla="*/ 0 w 1089157"/>
              <a:gd name="connsiteY8" fmla="*/ 176064 h 1295400"/>
              <a:gd name="connsiteX9" fmla="*/ 79322 w 1089157"/>
              <a:gd name="connsiteY9" fmla="*/ 110617 h 1295400"/>
              <a:gd name="connsiteX10" fmla="*/ 441457 w 1089157"/>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7" h="1295400">
                <a:moveTo>
                  <a:pt x="441457" y="0"/>
                </a:moveTo>
                <a:cubicBezTo>
                  <a:pt x="799172" y="0"/>
                  <a:pt x="1089157" y="289985"/>
                  <a:pt x="1089157" y="647700"/>
                </a:cubicBezTo>
                <a:cubicBezTo>
                  <a:pt x="1089157" y="1005415"/>
                  <a:pt x="799172" y="1295400"/>
                  <a:pt x="441457" y="1295400"/>
                </a:cubicBezTo>
                <a:cubicBezTo>
                  <a:pt x="307314" y="1295400"/>
                  <a:pt x="182696" y="1254621"/>
                  <a:pt x="79322" y="1184783"/>
                </a:cubicBezTo>
                <a:lnTo>
                  <a:pt x="0" y="1119336"/>
                </a:lnTo>
                <a:lnTo>
                  <a:pt x="53740" y="1054202"/>
                </a:lnTo>
                <a:cubicBezTo>
                  <a:pt x="132134" y="938164"/>
                  <a:pt x="177909" y="798278"/>
                  <a:pt x="177909" y="647700"/>
                </a:cubicBezTo>
                <a:cubicBezTo>
                  <a:pt x="177909" y="497123"/>
                  <a:pt x="132134" y="357237"/>
                  <a:pt x="53740" y="241198"/>
                </a:cubicBezTo>
                <a:lnTo>
                  <a:pt x="0" y="176064"/>
                </a:lnTo>
                <a:lnTo>
                  <a:pt x="79322" y="110617"/>
                </a:lnTo>
                <a:cubicBezTo>
                  <a:pt x="182696" y="40779"/>
                  <a:pt x="307314" y="0"/>
                  <a:pt x="441457" y="0"/>
                </a:cubicBezTo>
                <a:close/>
              </a:path>
            </a:pathLst>
          </a:custGeom>
          <a:solidFill>
            <a:srgbClr val="F2F2F2"/>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a:solidFill>
                  <a:schemeClr val="accent1"/>
                </a:solidFill>
                <a:latin typeface="微软雅黑" panose="020B0503020204020204" pitchFamily="34" charset="-122"/>
                <a:ea typeface="微软雅黑" panose="020B0503020204020204" pitchFamily="34" charset="-122"/>
              </a:rPr>
              <a:t>6</a:t>
            </a:r>
            <a:endParaRPr lang="zh-CN" altLang="zh-CN" sz="4800" dirty="0">
              <a:solidFill>
                <a:schemeClr val="accent1"/>
              </a:solidFill>
              <a:latin typeface="微软雅黑" panose="020B0503020204020204" pitchFamily="34" charset="-122"/>
              <a:ea typeface="微软雅黑" panose="020B0503020204020204" pitchFamily="34" charset="-122"/>
            </a:endParaRPr>
          </a:p>
        </p:txBody>
      </p:sp>
      <p:sp>
        <p:nvSpPr>
          <p:cNvPr id="53" name="MH_SubTitle_1"/>
          <p:cNvSpPr txBox="1">
            <a:spLocks noChangeArrowheads="1"/>
          </p:cNvSpPr>
          <p:nvPr>
            <p:custDataLst>
              <p:tags r:id="rId13"/>
            </p:custDataLst>
          </p:nvPr>
        </p:nvSpPr>
        <p:spPr bwMode="auto">
          <a:xfrm>
            <a:off x="1119717" y="1624013"/>
            <a:ext cx="1775883"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新能源</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汽车虚拟仿真实</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MH_SubTitle_3"/>
          <p:cNvSpPr txBox="1">
            <a:spLocks noChangeArrowheads="1"/>
          </p:cNvSpPr>
          <p:nvPr>
            <p:custDataLst>
              <p:tags r:id="rId14"/>
            </p:custDataLst>
          </p:nvPr>
        </p:nvSpPr>
        <p:spPr bwMode="auto">
          <a:xfrm>
            <a:off x="3765551" y="1624013"/>
            <a:ext cx="1775883"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电机及控制系统的检测与维修实训室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MH_SubTitle_5"/>
          <p:cNvSpPr txBox="1">
            <a:spLocks noChangeArrowheads="1"/>
          </p:cNvSpPr>
          <p:nvPr>
            <p:custDataLst>
              <p:tags r:id="rId15"/>
            </p:custDataLst>
          </p:nvPr>
        </p:nvSpPr>
        <p:spPr bwMode="auto">
          <a:xfrm>
            <a:off x="6284384" y="1624013"/>
            <a:ext cx="1775883"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电动汽车辅助系统实训室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MH_SubTitle_2"/>
          <p:cNvSpPr txBox="1">
            <a:spLocks noChangeArrowheads="1"/>
          </p:cNvSpPr>
          <p:nvPr>
            <p:custDataLst>
              <p:tags r:id="rId16"/>
            </p:custDataLst>
          </p:nvPr>
        </p:nvSpPr>
        <p:spPr bwMode="auto">
          <a:xfrm>
            <a:off x="2425701" y="4822825"/>
            <a:ext cx="1775884"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电池及管理系统的检测与维修实训室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MH_SubTitle_4"/>
          <p:cNvSpPr txBox="1">
            <a:spLocks noChangeArrowheads="1"/>
          </p:cNvSpPr>
          <p:nvPr>
            <p:custDataLst>
              <p:tags r:id="rId17"/>
            </p:custDataLst>
          </p:nvPr>
        </p:nvSpPr>
        <p:spPr bwMode="auto">
          <a:xfrm>
            <a:off x="5080001" y="4822825"/>
            <a:ext cx="1775884"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新能源汽车认知检测诊断实训室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MH_SubTitle_6"/>
          <p:cNvSpPr txBox="1">
            <a:spLocks noChangeArrowheads="1"/>
          </p:cNvSpPr>
          <p:nvPr>
            <p:custDataLst>
              <p:tags r:id="rId18"/>
            </p:custDataLst>
          </p:nvPr>
        </p:nvSpPr>
        <p:spPr bwMode="auto">
          <a:xfrm>
            <a:off x="7615767" y="4822825"/>
            <a:ext cx="1775884"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新能源汽车充电系统实训室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9" name="MH_Other_5"/>
          <p:cNvCxnSpPr>
            <a:cxnSpLocks noChangeShapeType="1"/>
          </p:cNvCxnSpPr>
          <p:nvPr>
            <p:custDataLst>
              <p:tags r:id="rId19"/>
            </p:custDataLst>
          </p:nvPr>
        </p:nvCxnSpPr>
        <p:spPr bwMode="auto">
          <a:xfrm rot="5400000" flipH="1" flipV="1">
            <a:off x="9705710" y="3182674"/>
            <a:ext cx="411163" cy="211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sp>
        <p:nvSpPr>
          <p:cNvPr id="60" name="MH_SubTitle_5"/>
          <p:cNvSpPr txBox="1">
            <a:spLocks noChangeArrowheads="1"/>
          </p:cNvSpPr>
          <p:nvPr>
            <p:custDataLst>
              <p:tags r:id="rId20"/>
            </p:custDataLst>
          </p:nvPr>
        </p:nvSpPr>
        <p:spPr bwMode="auto">
          <a:xfrm>
            <a:off x="9052984" y="1624013"/>
            <a:ext cx="1775883"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algn="ctr" eaLnBrk="1" fontAlgn="auto" hangingPunct="1">
              <a:lnSpc>
                <a:spcPct val="13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新能源汽车认知检测诊断实训室</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MH_Other_9"/>
          <p:cNvSpPr>
            <a:spLocks noChangeArrowheads="1"/>
          </p:cNvSpPr>
          <p:nvPr>
            <p:custDataLst>
              <p:tags r:id="rId21"/>
            </p:custDataLst>
          </p:nvPr>
        </p:nvSpPr>
        <p:spPr bwMode="auto">
          <a:xfrm>
            <a:off x="9214908" y="3236913"/>
            <a:ext cx="1452033" cy="1295400"/>
          </a:xfrm>
          <a:custGeom>
            <a:avLst/>
            <a:gdLst>
              <a:gd name="connsiteX0" fmla="*/ 441458 w 1089158"/>
              <a:gd name="connsiteY0" fmla="*/ 0 h 1295400"/>
              <a:gd name="connsiteX1" fmla="*/ 1089158 w 1089158"/>
              <a:gd name="connsiteY1" fmla="*/ 647700 h 1295400"/>
              <a:gd name="connsiteX2" fmla="*/ 441458 w 1089158"/>
              <a:gd name="connsiteY2" fmla="*/ 1295400 h 1295400"/>
              <a:gd name="connsiteX3" fmla="*/ 79323 w 1089158"/>
              <a:gd name="connsiteY3" fmla="*/ 1184783 h 1295400"/>
              <a:gd name="connsiteX4" fmla="*/ 0 w 1089158"/>
              <a:gd name="connsiteY4" fmla="*/ 1119336 h 1295400"/>
              <a:gd name="connsiteX5" fmla="*/ 53741 w 1089158"/>
              <a:gd name="connsiteY5" fmla="*/ 1054202 h 1295400"/>
              <a:gd name="connsiteX6" fmla="*/ 177910 w 1089158"/>
              <a:gd name="connsiteY6" fmla="*/ 647700 h 1295400"/>
              <a:gd name="connsiteX7" fmla="*/ 53741 w 1089158"/>
              <a:gd name="connsiteY7" fmla="*/ 241198 h 1295400"/>
              <a:gd name="connsiteX8" fmla="*/ 0 w 1089158"/>
              <a:gd name="connsiteY8" fmla="*/ 176064 h 1295400"/>
              <a:gd name="connsiteX9" fmla="*/ 79323 w 1089158"/>
              <a:gd name="connsiteY9" fmla="*/ 110617 h 1295400"/>
              <a:gd name="connsiteX10" fmla="*/ 441458 w 1089158"/>
              <a:gd name="connsiteY10"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158" h="1295400">
                <a:moveTo>
                  <a:pt x="441458" y="0"/>
                </a:moveTo>
                <a:cubicBezTo>
                  <a:pt x="799173" y="0"/>
                  <a:pt x="1089158" y="289985"/>
                  <a:pt x="1089158" y="647700"/>
                </a:cubicBezTo>
                <a:cubicBezTo>
                  <a:pt x="1089158" y="1005415"/>
                  <a:pt x="799173" y="1295400"/>
                  <a:pt x="441458" y="1295400"/>
                </a:cubicBezTo>
                <a:cubicBezTo>
                  <a:pt x="307315" y="1295400"/>
                  <a:pt x="182696" y="1254621"/>
                  <a:pt x="79323" y="1184783"/>
                </a:cubicBezTo>
                <a:lnTo>
                  <a:pt x="0" y="1119336"/>
                </a:lnTo>
                <a:lnTo>
                  <a:pt x="53741" y="1054202"/>
                </a:lnTo>
                <a:cubicBezTo>
                  <a:pt x="132135" y="938164"/>
                  <a:pt x="177910" y="798278"/>
                  <a:pt x="177910" y="647700"/>
                </a:cubicBezTo>
                <a:cubicBezTo>
                  <a:pt x="177910" y="497123"/>
                  <a:pt x="132135" y="357237"/>
                  <a:pt x="53741" y="241198"/>
                </a:cubicBezTo>
                <a:lnTo>
                  <a:pt x="0" y="176064"/>
                </a:lnTo>
                <a:lnTo>
                  <a:pt x="79323" y="110617"/>
                </a:lnTo>
                <a:cubicBezTo>
                  <a:pt x="182696" y="40779"/>
                  <a:pt x="307315" y="0"/>
                  <a:pt x="441458" y="0"/>
                </a:cubicBezTo>
                <a:close/>
              </a:path>
            </a:pathLst>
          </a:custGeom>
          <a:solidFill>
            <a:schemeClr val="accent1"/>
          </a:solidFill>
          <a:ln w="9525">
            <a:no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altLang="zh-CN" sz="4800" dirty="0" smtClean="0">
                <a:solidFill>
                  <a:srgbClr val="FFFFFF"/>
                </a:solidFill>
                <a:latin typeface="微软雅黑" panose="020B0503020204020204" pitchFamily="34" charset="-122"/>
                <a:ea typeface="微软雅黑" panose="020B0503020204020204" pitchFamily="34" charset="-122"/>
              </a:rPr>
              <a:t>7</a:t>
            </a:r>
            <a:endParaRPr lang="zh-CN" altLang="zh-CN" sz="4800" dirty="0">
              <a:solidFill>
                <a:srgbClr val="FFFFFF"/>
              </a:solidFill>
              <a:latin typeface="微软雅黑" panose="020B0503020204020204" pitchFamily="34" charset="-122"/>
              <a:ea typeface="微软雅黑" panose="020B0503020204020204" pitchFamily="34" charset="-122"/>
            </a:endParaRPr>
          </a:p>
        </p:txBody>
      </p:sp>
      <p:sp>
        <p:nvSpPr>
          <p:cNvPr id="37" name="矩形 36"/>
          <p:cNvSpPr/>
          <p:nvPr/>
        </p:nvSpPr>
        <p:spPr>
          <a:xfrm>
            <a:off x="-215847" y="636004"/>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专业</a:t>
            </a:r>
            <a:r>
              <a:rPr lang="zh-CN" altLang="en-US" b="1" dirty="0" smtClean="0">
                <a:solidFill>
                  <a:srgbClr val="C00000"/>
                </a:solidFill>
                <a:latin typeface="微软雅黑" pitchFamily="34" charset="-122"/>
                <a:ea typeface="微软雅黑" pitchFamily="34" charset="-122"/>
              </a:rPr>
              <a:t>实训体系构成</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603408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32</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997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4222003" y="1012718"/>
            <a:ext cx="4016432" cy="590601"/>
            <a:chOff x="1657181" y="2000709"/>
            <a:chExt cx="2953675" cy="590601"/>
          </a:xfrm>
        </p:grpSpPr>
        <p:sp>
          <p:nvSpPr>
            <p:cNvPr id="33" name="矩形 32"/>
            <p:cNvSpPr/>
            <p:nvPr/>
          </p:nvSpPr>
          <p:spPr>
            <a:xfrm>
              <a:off x="1657181" y="2000709"/>
              <a:ext cx="2953674" cy="5906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TextBox 35"/>
            <p:cNvSpPr txBox="1"/>
            <p:nvPr/>
          </p:nvSpPr>
          <p:spPr>
            <a:xfrm>
              <a:off x="1702808" y="2069793"/>
              <a:ext cx="2908048" cy="452432"/>
            </a:xfrm>
            <a:prstGeom prst="rect">
              <a:avLst/>
            </a:prstGeom>
            <a:noFill/>
          </p:spPr>
          <p:txBody>
            <a:bodyPr wrap="square" rtlCol="0">
              <a:spAutoFit/>
            </a:bodyPr>
            <a:lstStyle/>
            <a:p>
              <a:pPr>
                <a:lnSpc>
                  <a:spcPct val="130000"/>
                </a:lnSpc>
              </a:pPr>
              <a:r>
                <a:rPr lang="zh-CN" altLang="en-US" b="1" kern="0" dirty="0">
                  <a:latin typeface="微软雅黑" panose="020B0503020204020204" pitchFamily="34" charset="-122"/>
                  <a:ea typeface="微软雅黑" panose="020B0503020204020204" pitchFamily="34" charset="-122"/>
                </a:rPr>
                <a:t>“教学做创” 实训</a:t>
              </a:r>
              <a:r>
                <a:rPr lang="zh-CN" altLang="en-US" b="1" kern="0" dirty="0" smtClean="0">
                  <a:latin typeface="微软雅黑" panose="020B0503020204020204" pitchFamily="34" charset="-122"/>
                  <a:ea typeface="微软雅黑" panose="020B0503020204020204" pitchFamily="34" charset="-122"/>
                </a:rPr>
                <a:t>室设计效果</a:t>
              </a:r>
              <a:r>
                <a:rPr lang="zh-CN" altLang="en-US" b="1" kern="0" dirty="0">
                  <a:latin typeface="微软雅黑" panose="020B0503020204020204" pitchFamily="34" charset="-122"/>
                  <a:ea typeface="微软雅黑" panose="020B0503020204020204" pitchFamily="34" charset="-122"/>
                </a:rPr>
                <a:t>图</a:t>
              </a:r>
            </a:p>
          </p:txBody>
        </p:sp>
      </p:grpSp>
      <p:pic>
        <p:nvPicPr>
          <p:cNvPr id="3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714" b="2713"/>
          <a:stretch/>
        </p:blipFill>
        <p:spPr bwMode="auto">
          <a:xfrm>
            <a:off x="792238" y="1534235"/>
            <a:ext cx="10875962"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176692" y="650512"/>
            <a:ext cx="4233116"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“教学做创” </a:t>
            </a:r>
            <a:r>
              <a:rPr lang="zh-CN" altLang="en-US" b="1" dirty="0" smtClean="0">
                <a:solidFill>
                  <a:srgbClr val="C00000"/>
                </a:solidFill>
                <a:latin typeface="微软雅黑" pitchFamily="34" charset="-122"/>
                <a:ea typeface="微软雅黑" pitchFamily="34" charset="-122"/>
              </a:rPr>
              <a:t>一体化实训室</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25396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33</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39717" y="701798"/>
            <a:ext cx="393350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5. </a:t>
            </a:r>
            <a:r>
              <a:rPr lang="zh-CN" altLang="en-US" b="1" dirty="0" smtClean="0">
                <a:solidFill>
                  <a:srgbClr val="C00000"/>
                </a:solidFill>
                <a:latin typeface="微软雅黑" pitchFamily="34" charset="-122"/>
                <a:ea typeface="微软雅黑" pitchFamily="34" charset="-122"/>
              </a:rPr>
              <a:t>虚拟</a:t>
            </a:r>
            <a:r>
              <a:rPr lang="zh-CN" altLang="en-US" b="1" dirty="0">
                <a:solidFill>
                  <a:srgbClr val="C00000"/>
                </a:solidFill>
                <a:latin typeface="微软雅黑" pitchFamily="34" charset="-122"/>
                <a:ea typeface="微软雅黑" pitchFamily="34" charset="-122"/>
              </a:rPr>
              <a:t>仿真实训平台</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软件建设</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7" y="1308110"/>
            <a:ext cx="5680134" cy="428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descr="C:\Users\zechuan.wu\Desktop\水印\总体.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6934200" y="846098"/>
            <a:ext cx="4552949" cy="2672712"/>
          </a:xfrm>
          <a:prstGeom prst="rect">
            <a:avLst/>
          </a:prstGeom>
          <a:noFill/>
          <a:ln>
            <a:noFill/>
          </a:ln>
        </p:spPr>
      </p:pic>
      <p:pic>
        <p:nvPicPr>
          <p:cNvPr id="12"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6219824" y="3676650"/>
            <a:ext cx="5838855" cy="2221856"/>
          </a:xfrm>
          <a:prstGeom prst="rect">
            <a:avLst/>
          </a:prstGeom>
          <a:noFill/>
        </p:spPr>
      </p:pic>
      <p:sp>
        <p:nvSpPr>
          <p:cNvPr id="2" name="TextBox 1"/>
          <p:cNvSpPr txBox="1"/>
          <p:nvPr/>
        </p:nvSpPr>
        <p:spPr>
          <a:xfrm>
            <a:off x="8362950" y="5981700"/>
            <a:ext cx="2409825" cy="369332"/>
          </a:xfrm>
          <a:prstGeom prst="rect">
            <a:avLst/>
          </a:prstGeom>
          <a:noFill/>
        </p:spPr>
        <p:txBody>
          <a:bodyPr wrap="square" rtlCol="0">
            <a:spAutoFit/>
          </a:bodyPr>
          <a:lstStyle/>
          <a:p>
            <a:r>
              <a:rPr lang="en-US" altLang="zh-CN" b="1" dirty="0" smtClean="0">
                <a:solidFill>
                  <a:srgbClr val="FF0000"/>
                </a:solidFill>
              </a:rPr>
              <a:t>VR</a:t>
            </a:r>
            <a:r>
              <a:rPr lang="zh-CN" altLang="en-US" b="1" dirty="0" smtClean="0">
                <a:solidFill>
                  <a:srgbClr val="FF0000"/>
                </a:solidFill>
              </a:rPr>
              <a:t>教学实训设备</a:t>
            </a:r>
            <a:endParaRPr lang="zh-CN" altLang="en-US" b="1" dirty="0">
              <a:solidFill>
                <a:srgbClr val="FF0000"/>
              </a:solidFill>
            </a:endParaRPr>
          </a:p>
        </p:txBody>
      </p:sp>
    </p:spTree>
    <p:extLst>
      <p:ext uri="{BB962C8B-B14F-4D97-AF65-F5344CB8AC3E}">
        <p14:creationId xmlns:p14="http://schemas.microsoft.com/office/powerpoint/2010/main" val="324478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34</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80842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占位符 20"/>
          <p:cNvSpPr txBox="1">
            <a:spLocks/>
          </p:cNvSpPr>
          <p:nvPr/>
        </p:nvSpPr>
        <p:spPr>
          <a:xfrm>
            <a:off x="9852659" y="235535"/>
            <a:ext cx="1772510"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smtClean="0">
                <a:solidFill>
                  <a:prstClr val="black"/>
                </a:solidFill>
              </a:rPr>
              <a:t>建设具体内容</a:t>
            </a:r>
            <a:endParaRPr lang="zh-CN" altLang="en-US" sz="2000" b="1" dirty="0">
              <a:solidFill>
                <a:prstClr val="black"/>
              </a:solidFill>
            </a:endParaRPr>
          </a:p>
        </p:txBody>
      </p:sp>
      <p:grpSp>
        <p:nvGrpSpPr>
          <p:cNvPr id="23" name="组合 22"/>
          <p:cNvGrpSpPr/>
          <p:nvPr/>
        </p:nvGrpSpPr>
        <p:grpSpPr>
          <a:xfrm>
            <a:off x="1454055" y="4446446"/>
            <a:ext cx="9149715" cy="1996440"/>
            <a:chOff x="1365" y="6662"/>
            <a:chExt cx="14409" cy="3144"/>
          </a:xfrm>
        </p:grpSpPr>
        <p:pic>
          <p:nvPicPr>
            <p:cNvPr id="24" name="图片 23"/>
            <p:cNvPicPr>
              <a:picLocks noChangeAspect="1"/>
            </p:cNvPicPr>
            <p:nvPr/>
          </p:nvPicPr>
          <p:blipFill>
            <a:blip r:embed="rId2"/>
            <a:srcRect t="15" b="15"/>
            <a:stretch>
              <a:fillRect/>
            </a:stretch>
          </p:blipFill>
          <p:spPr>
            <a:xfrm>
              <a:off x="1365" y="6670"/>
              <a:ext cx="3793" cy="2599"/>
            </a:xfrm>
            <a:prstGeom prst="roundRect">
              <a:avLst/>
            </a:prstGeom>
            <a:effectLst>
              <a:outerShdw blurRad="50800" dist="38100" dir="2700000" algn="tl" rotWithShape="0">
                <a:prstClr val="black">
                  <a:alpha val="40000"/>
                </a:prstClr>
              </a:outerShdw>
            </a:effectLst>
          </p:spPr>
        </p:pic>
        <p:pic>
          <p:nvPicPr>
            <p:cNvPr id="25" name="图片 24"/>
            <p:cNvPicPr>
              <a:picLocks noChangeAspect="1"/>
            </p:cNvPicPr>
            <p:nvPr/>
          </p:nvPicPr>
          <p:blipFill>
            <a:blip r:embed="rId3"/>
            <a:stretch>
              <a:fillRect/>
            </a:stretch>
          </p:blipFill>
          <p:spPr>
            <a:xfrm>
              <a:off x="6769" y="6670"/>
              <a:ext cx="3626" cy="2513"/>
            </a:xfrm>
            <a:prstGeom prst="roundRect">
              <a:avLst/>
            </a:prstGeom>
            <a:effectLst>
              <a:outerShdw blurRad="50800" dist="38100" dir="2700000" algn="tl" rotWithShape="0">
                <a:prstClr val="black">
                  <a:alpha val="40000"/>
                </a:prstClr>
              </a:outerShdw>
            </a:effectLst>
          </p:spPr>
        </p:pic>
        <p:pic>
          <p:nvPicPr>
            <p:cNvPr id="29" name="图片 28" descr="图片1"/>
            <p:cNvPicPr>
              <a:picLocks noChangeAspect="1"/>
            </p:cNvPicPr>
            <p:nvPr/>
          </p:nvPicPr>
          <p:blipFill>
            <a:blip r:embed="rId4"/>
            <a:stretch>
              <a:fillRect/>
            </a:stretch>
          </p:blipFill>
          <p:spPr>
            <a:xfrm>
              <a:off x="11978" y="6662"/>
              <a:ext cx="3796" cy="2521"/>
            </a:xfrm>
            <a:prstGeom prst="roundRect">
              <a:avLst/>
            </a:prstGeom>
            <a:effectLst>
              <a:outerShdw blurRad="50800" dist="38100" dir="2700000" algn="tl" rotWithShape="0">
                <a:prstClr val="black">
                  <a:alpha val="40000"/>
                </a:prstClr>
              </a:outerShdw>
            </a:effectLst>
          </p:spPr>
        </p:pic>
        <p:sp>
          <p:nvSpPr>
            <p:cNvPr id="34" name="燕尾形 33"/>
            <p:cNvSpPr/>
            <p:nvPr/>
          </p:nvSpPr>
          <p:spPr>
            <a:xfrm>
              <a:off x="5766" y="7749"/>
              <a:ext cx="359" cy="355"/>
            </a:xfrm>
            <a:prstGeom prst="chevron">
              <a:avLst/>
            </a:prstGeom>
            <a:solidFill>
              <a:srgbClr val="FCC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燕尾形 34"/>
            <p:cNvSpPr/>
            <p:nvPr/>
          </p:nvSpPr>
          <p:spPr>
            <a:xfrm>
              <a:off x="10930" y="7745"/>
              <a:ext cx="359" cy="355"/>
            </a:xfrm>
            <a:prstGeom prst="chevron">
              <a:avLst/>
            </a:prstGeom>
            <a:solidFill>
              <a:srgbClr val="FCC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9" name="文本框 24"/>
            <p:cNvSpPr txBox="1"/>
            <p:nvPr/>
          </p:nvSpPr>
          <p:spPr>
            <a:xfrm>
              <a:off x="2261" y="9323"/>
              <a:ext cx="2001" cy="483"/>
            </a:xfrm>
            <a:prstGeom prst="rect">
              <a:avLst/>
            </a:prstGeom>
            <a:noFill/>
          </p:spPr>
          <p:txBody>
            <a:bodyPr wrap="square" rtlCol="0">
              <a:spAutoFit/>
            </a:bodyPr>
            <a:lstStyle/>
            <a:p>
              <a:pPr algn="ct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传统实训</a:t>
              </a:r>
            </a:p>
          </p:txBody>
        </p:sp>
        <p:sp>
          <p:nvSpPr>
            <p:cNvPr id="40" name="文本框 28"/>
            <p:cNvSpPr txBox="1"/>
            <p:nvPr/>
          </p:nvSpPr>
          <p:spPr>
            <a:xfrm>
              <a:off x="12617" y="9323"/>
              <a:ext cx="2519" cy="483"/>
            </a:xfrm>
            <a:prstGeom prst="rect">
              <a:avLst/>
            </a:prstGeom>
            <a:noFill/>
          </p:spPr>
          <p:txBody>
            <a:bodyPr wrap="square" rtlCol="0">
              <a:spAutoFit/>
            </a:bodyPr>
            <a:lstStyle/>
            <a:p>
              <a:pPr algn="ct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国泰安</a:t>
              </a:r>
              <a:r>
                <a:rPr lang="en-US" altLang="zh-CN"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VR</a:t>
              </a: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实训</a:t>
              </a:r>
            </a:p>
          </p:txBody>
        </p:sp>
        <p:sp>
          <p:nvSpPr>
            <p:cNvPr id="41" name="文本框 36"/>
            <p:cNvSpPr txBox="1"/>
            <p:nvPr/>
          </p:nvSpPr>
          <p:spPr>
            <a:xfrm>
              <a:off x="7512" y="9323"/>
              <a:ext cx="2001" cy="483"/>
            </a:xfrm>
            <a:prstGeom prst="rect">
              <a:avLst/>
            </a:prstGeom>
            <a:noFill/>
          </p:spPr>
          <p:txBody>
            <a:bodyPr wrap="square" rtlCol="0">
              <a:spAutoFit/>
            </a:bodyPr>
            <a:lstStyle/>
            <a:p>
              <a:pPr algn="ctr"/>
              <a:r>
                <a:rPr lang="zh-CN" altLang="en-US" sz="1400" b="1">
                  <a:effectLst>
                    <a:outerShdw blurRad="38100" dist="38100" dir="2700000" algn="tl">
                      <a:srgbClr val="000000">
                        <a:alpha val="43137"/>
                      </a:srgb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虚拟仿真实训</a:t>
              </a:r>
            </a:p>
          </p:txBody>
        </p:sp>
      </p:grpSp>
      <p:grpSp>
        <p:nvGrpSpPr>
          <p:cNvPr id="42" name="组合 41"/>
          <p:cNvGrpSpPr/>
          <p:nvPr/>
        </p:nvGrpSpPr>
        <p:grpSpPr>
          <a:xfrm>
            <a:off x="1178615" y="1743038"/>
            <a:ext cx="9579882" cy="2351510"/>
            <a:chOff x="1645" y="2788"/>
            <a:chExt cx="16532" cy="4058"/>
          </a:xfrm>
          <a:effectLst/>
        </p:grpSpPr>
        <p:sp>
          <p:nvSpPr>
            <p:cNvPr id="43" name="文本框 38"/>
            <p:cNvSpPr txBox="1"/>
            <p:nvPr/>
          </p:nvSpPr>
          <p:spPr>
            <a:xfrm>
              <a:off x="6673" y="3412"/>
              <a:ext cx="6183" cy="1073"/>
            </a:xfrm>
            <a:prstGeom prst="rect">
              <a:avLst/>
            </a:prstGeom>
            <a:noFill/>
          </p:spPr>
          <p:txBody>
            <a:bodyPr wrap="square" rtlCol="0" anchor="t">
              <a:spAutoFit/>
            </a:bodyPr>
            <a:lstStyle/>
            <a:p>
              <a:pPr marL="171450" indent="-171450" eaLnBrk="1" latinLnBrk="0" hangingPunct="1">
                <a:lnSpc>
                  <a:spcPct val="120000"/>
                </a:lnSpc>
                <a:buFont typeface="Wingdings" panose="05000000000000000000" charset="0"/>
                <a:buChar char=""/>
              </a:pPr>
              <a:r>
                <a:rPr lang="zh-CN" altLang="en-US" sz="1200" b="1" dirty="0">
                  <a:effectLst/>
                  <a:latin typeface="微软雅黑" panose="020B0503020204020204" pitchFamily="34" charset="-122"/>
                  <a:ea typeface="微软雅黑" panose="020B0503020204020204" pitchFamily="34" charset="-122"/>
                </a:rPr>
                <a:t>采用</a:t>
              </a:r>
              <a:r>
                <a:rPr lang="zh-CN" altLang="en-US" sz="1600" b="1" dirty="0">
                  <a:effectLst/>
                  <a:latin typeface="微软雅黑" panose="020B0503020204020204" pitchFamily="34" charset="-122"/>
                  <a:ea typeface="微软雅黑" panose="020B0503020204020204" pitchFamily="34" charset="-122"/>
                </a:rPr>
                <a:t>“</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VR-AR技术+国泰安VR教学系统+裸眼3D技术</a:t>
              </a:r>
              <a:r>
                <a:rPr lang="zh-CN" altLang="en-US" sz="1600" b="1" dirty="0">
                  <a:effectLst/>
                  <a:latin typeface="微软雅黑" panose="020B0503020204020204" pitchFamily="34" charset="-122"/>
                  <a:ea typeface="微软雅黑" panose="020B0503020204020204" pitchFamily="34" charset="-122"/>
                </a:rPr>
                <a:t>”</a:t>
              </a:r>
              <a:r>
                <a:rPr lang="zh-CN" altLang="en-US" sz="1200" b="1" dirty="0">
                  <a:effectLst/>
                  <a:latin typeface="微软雅黑" panose="020B0503020204020204" pitchFamily="34" charset="-122"/>
                  <a:ea typeface="微软雅黑" panose="020B0503020204020204" pitchFamily="34" charset="-122"/>
                </a:rPr>
                <a:t>的一体化解决方案。</a:t>
              </a:r>
            </a:p>
          </p:txBody>
        </p:sp>
        <p:grpSp>
          <p:nvGrpSpPr>
            <p:cNvPr id="44" name="组合 43"/>
            <p:cNvGrpSpPr/>
            <p:nvPr/>
          </p:nvGrpSpPr>
          <p:grpSpPr>
            <a:xfrm>
              <a:off x="1645" y="2788"/>
              <a:ext cx="16533" cy="4059"/>
              <a:chOff x="1632" y="2816"/>
              <a:chExt cx="16784" cy="4032"/>
            </a:xfrm>
          </p:grpSpPr>
          <p:sp>
            <p:nvSpPr>
              <p:cNvPr id="48" name="文本框 42"/>
              <p:cNvSpPr txBox="1"/>
              <p:nvPr/>
            </p:nvSpPr>
            <p:spPr>
              <a:xfrm>
                <a:off x="13828" y="6321"/>
                <a:ext cx="4285" cy="527"/>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国泰安</a:t>
                </a:r>
                <a:r>
                  <a:rPr lang="en-US" altLang="zh-CN"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VR</a:t>
                </a: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教学实训</a:t>
                </a:r>
              </a:p>
            </p:txBody>
          </p:sp>
          <p:sp>
            <p:nvSpPr>
              <p:cNvPr id="49" name="文本框 43"/>
              <p:cNvSpPr txBox="1"/>
              <p:nvPr/>
            </p:nvSpPr>
            <p:spPr>
              <a:xfrm>
                <a:off x="2156" y="6320"/>
                <a:ext cx="3971" cy="527"/>
              </a:xfrm>
              <a:prstGeom prst="rect">
                <a:avLst/>
              </a:prstGeom>
              <a:noFill/>
            </p:spPr>
            <p:txBody>
              <a:bodyPr wrap="square" rtlCol="0">
                <a:spAutoFit/>
              </a:bodyPr>
              <a:lstStyle/>
              <a:p>
                <a:pPr algn="ctr"/>
                <a:r>
                  <a:rPr lang="zh-CN" altLang="en-US" sz="1600" b="1">
                    <a:effectLst>
                      <a:outerShdw blurRad="38100" dist="38100" dir="2700000" algn="tl">
                        <a:srgbClr val="000000">
                          <a:alpha val="43137"/>
                        </a:srgbClr>
                      </a:outerShdw>
                      <a:reflection blurRad="6350" stA="55000" endA="50" endPos="85000" dist="29997" dir="5400000" sy="-100000" algn="bl" rotWithShape="0"/>
                    </a:effectLst>
                    <a:latin typeface="微软雅黑" panose="020B0503020204020204" pitchFamily="34" charset="-122"/>
                    <a:ea typeface="微软雅黑" panose="020B0503020204020204" pitchFamily="34" charset="-122"/>
                  </a:rPr>
                  <a:t>理实一体化实训教学</a:t>
                </a:r>
              </a:p>
            </p:txBody>
          </p:sp>
          <p:pic>
            <p:nvPicPr>
              <p:cNvPr id="50" name="图片 49"/>
              <p:cNvPicPr>
                <a:picLocks noChangeAspect="1"/>
              </p:cNvPicPr>
              <p:nvPr/>
            </p:nvPicPr>
            <p:blipFill>
              <a:blip r:embed="rId5"/>
              <a:srcRect r="27924" b="25410"/>
              <a:stretch>
                <a:fillRect/>
              </a:stretch>
            </p:blipFill>
            <p:spPr>
              <a:xfrm>
                <a:off x="1632" y="2862"/>
                <a:ext cx="5019" cy="3459"/>
              </a:xfrm>
              <a:prstGeom prst="roundRect">
                <a:avLst/>
              </a:prstGeom>
              <a:effectLst>
                <a:outerShdw blurRad="50800" dist="38100" dir="2700000" algn="tl" rotWithShape="0">
                  <a:schemeClr val="tx1">
                    <a:lumMod val="75000"/>
                    <a:lumOff val="25000"/>
                    <a:alpha val="40000"/>
                  </a:schemeClr>
                </a:outerShdw>
                <a:reflection blurRad="114300" stA="43000" endA="300" endPos="18000" dir="5400000" sy="-100000" algn="bl" rotWithShape="0"/>
              </a:effectLst>
            </p:spPr>
          </p:pic>
          <p:pic>
            <p:nvPicPr>
              <p:cNvPr id="51" name="图片 50" descr="VR课堂"/>
              <p:cNvPicPr>
                <a:picLocks noChangeAspect="1"/>
              </p:cNvPicPr>
              <p:nvPr/>
            </p:nvPicPr>
            <p:blipFill>
              <a:blip r:embed="rId6"/>
              <a:srcRect l="14833" r="611"/>
              <a:stretch>
                <a:fillRect/>
              </a:stretch>
            </p:blipFill>
            <p:spPr>
              <a:xfrm>
                <a:off x="13102" y="2816"/>
                <a:ext cx="5314" cy="3504"/>
              </a:xfrm>
              <a:prstGeom prst="roundRect">
                <a:avLst/>
              </a:prstGeom>
              <a:effectLst>
                <a:outerShdw blurRad="50800" dist="38100" dir="2700000" algn="tl" rotWithShape="0">
                  <a:schemeClr val="tx1">
                    <a:lumMod val="75000"/>
                    <a:lumOff val="25000"/>
                    <a:alpha val="40000"/>
                  </a:schemeClr>
                </a:outerShdw>
                <a:reflection blurRad="101600" stA="52000" endA="300" endPos="18000" dir="5400000" sy="-100000" algn="bl" rotWithShape="0"/>
              </a:effectLst>
            </p:spPr>
          </p:pic>
        </p:grpSp>
        <p:cxnSp>
          <p:nvCxnSpPr>
            <p:cNvPr id="46" name="直接箭头连接符 45"/>
            <p:cNvCxnSpPr/>
            <p:nvPr/>
          </p:nvCxnSpPr>
          <p:spPr>
            <a:xfrm flipV="1">
              <a:off x="6881" y="4641"/>
              <a:ext cx="5769" cy="23"/>
            </a:xfrm>
            <a:prstGeom prst="straightConnector1">
              <a:avLst/>
            </a:prstGeom>
            <a:ln w="31750" cmpd="dbl">
              <a:solidFill>
                <a:schemeClr val="accent4"/>
              </a:solidFill>
              <a:prstDash val="lgDash"/>
              <a:tailEnd type="stealth" w="lg" len="lg"/>
            </a:ln>
          </p:spPr>
          <p:style>
            <a:lnRef idx="3">
              <a:schemeClr val="accent5"/>
            </a:lnRef>
            <a:fillRef idx="0">
              <a:schemeClr val="accent5"/>
            </a:fillRef>
            <a:effectRef idx="2">
              <a:schemeClr val="accent5"/>
            </a:effectRef>
            <a:fontRef idx="minor">
              <a:schemeClr val="tx1"/>
            </a:fontRef>
          </p:style>
        </p:cxnSp>
        <p:sp>
          <p:nvSpPr>
            <p:cNvPr id="47" name="文本框 41"/>
            <p:cNvSpPr txBox="1"/>
            <p:nvPr/>
          </p:nvSpPr>
          <p:spPr>
            <a:xfrm>
              <a:off x="6675" y="4864"/>
              <a:ext cx="6181" cy="1073"/>
            </a:xfrm>
            <a:prstGeom prst="rect">
              <a:avLst/>
            </a:prstGeom>
            <a:noFill/>
          </p:spPr>
          <p:txBody>
            <a:bodyPr wrap="square" rtlCol="0" anchor="t">
              <a:spAutoFit/>
            </a:bodyPr>
            <a:lstStyle/>
            <a:p>
              <a:pPr marL="171450" indent="-171450" eaLnBrk="1" latinLnBrk="0" hangingPunct="1">
                <a:lnSpc>
                  <a:spcPct val="120000"/>
                </a:lnSpc>
                <a:buFont typeface="Wingdings" panose="05000000000000000000" charset="0"/>
                <a:buChar char=""/>
              </a:pPr>
              <a:r>
                <a:rPr lang="zh-CN" altLang="en-US" sz="1200" b="1" dirty="0">
                  <a:effectLst/>
                  <a:latin typeface="微软雅黑" panose="020B0503020204020204" pitchFamily="34" charset="-122"/>
                  <a:ea typeface="微软雅黑" panose="020B0503020204020204" pitchFamily="34" charset="-122"/>
                  <a:sym typeface="+mn-ea"/>
                </a:rPr>
                <a:t>将传统模式升级为</a:t>
              </a:r>
              <a:r>
                <a:rPr lang="zh-CN" altLang="en-US" sz="1600" b="1" dirty="0">
                  <a:effectLst/>
                  <a:latin typeface="微软雅黑" panose="020B0503020204020204" pitchFamily="34" charset="-122"/>
                  <a:ea typeface="微软雅黑" panose="020B0503020204020204" pitchFamily="34" charset="-122"/>
                  <a:sym typeface="+mn-ea"/>
                </a:rPr>
                <a:t>“</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VR辅助理论教学+VR仿真预实训+上手实操</a:t>
              </a:r>
              <a:r>
                <a:rPr lang="zh-CN" altLang="en-US" sz="1600" b="1" dirty="0">
                  <a:effectLst/>
                  <a:latin typeface="微软雅黑" panose="020B0503020204020204" pitchFamily="34" charset="-122"/>
                  <a:ea typeface="微软雅黑" panose="020B0503020204020204" pitchFamily="34" charset="-122"/>
                  <a:sym typeface="+mn-ea"/>
                </a:rPr>
                <a:t>”</a:t>
              </a:r>
              <a:r>
                <a:rPr lang="zh-CN" altLang="en-US" sz="1200" b="1" dirty="0">
                  <a:effectLst/>
                  <a:latin typeface="微软雅黑" panose="020B0503020204020204" pitchFamily="34" charset="-122"/>
                  <a:ea typeface="微软雅黑" panose="020B0503020204020204" pitchFamily="34" charset="-122"/>
                  <a:sym typeface="+mn-ea"/>
                </a:rPr>
                <a:t>的高科技课堂新模式。</a:t>
              </a:r>
              <a:endParaRPr lang="zh-CN" altLang="en-US" sz="1200" b="1" dirty="0">
                <a:effectLst/>
              </a:endParaRPr>
            </a:p>
          </p:txBody>
        </p:sp>
      </p:grpSp>
      <p:sp>
        <p:nvSpPr>
          <p:cNvPr id="52" name="文本框 47"/>
          <p:cNvSpPr txBox="1"/>
          <p:nvPr/>
        </p:nvSpPr>
        <p:spPr>
          <a:xfrm>
            <a:off x="284973" y="4597997"/>
            <a:ext cx="1202055" cy="1235659"/>
          </a:xfrm>
          <a:prstGeom prst="rect">
            <a:avLst/>
          </a:prstGeom>
          <a:noFill/>
        </p:spPr>
        <p:txBody>
          <a:bodyPr wrap="square" rtlCol="0">
            <a:spAutoFit/>
          </a:bodyPr>
          <a:lstStyle/>
          <a:p>
            <a:pPr algn="ctr" eaLnBrk="1" latinLnBrk="0" hangingPunct="1">
              <a:lnSpc>
                <a:spcPct val="200000"/>
              </a:lnSpc>
            </a:pPr>
            <a:r>
              <a:rPr lang="zh-CN" altLang="en-US" sz="1300" b="1">
                <a:ln/>
                <a:effectLst>
                  <a:reflection blurRad="6350" stA="53000" endA="300" endPos="35500" dir="5400000" sy="-90000" algn="bl" rotWithShape="0"/>
                </a:effectLst>
                <a:uFillTx/>
                <a:ea typeface="微软雅黑" panose="020B0503020204020204" pitchFamily="34" charset="-122"/>
              </a:rPr>
              <a:t>操作危险</a:t>
            </a:r>
          </a:p>
          <a:p>
            <a:pPr algn="ctr" eaLnBrk="1" latinLnBrk="0" hangingPunct="1">
              <a:lnSpc>
                <a:spcPct val="200000"/>
              </a:lnSpc>
            </a:pPr>
            <a:r>
              <a:rPr lang="zh-CN" altLang="en-US" sz="1300" b="1">
                <a:ln/>
                <a:effectLst>
                  <a:reflection blurRad="6350" stA="53000" endA="300" endPos="35500" dir="5400000" sy="-90000" algn="bl" rotWithShape="0"/>
                </a:effectLst>
                <a:uFillTx/>
                <a:ea typeface="微软雅黑" panose="020B0503020204020204" pitchFamily="34" charset="-122"/>
              </a:rPr>
              <a:t>设备昂贵</a:t>
            </a:r>
          </a:p>
          <a:p>
            <a:pPr algn="ctr" eaLnBrk="1" latinLnBrk="0" hangingPunct="1">
              <a:lnSpc>
                <a:spcPct val="200000"/>
              </a:lnSpc>
            </a:pPr>
            <a:r>
              <a:rPr lang="zh-CN" altLang="en-US" sz="1300" b="1">
                <a:ln/>
                <a:effectLst>
                  <a:reflection blurRad="6350" stA="53000" endA="300" endPos="35500" dir="5400000" sy="-90000" algn="bl" rotWithShape="0"/>
                </a:effectLst>
                <a:uFillTx/>
                <a:ea typeface="微软雅黑" panose="020B0503020204020204" pitchFamily="34" charset="-122"/>
              </a:rPr>
              <a:t>损耗严重</a:t>
            </a:r>
          </a:p>
        </p:txBody>
      </p:sp>
      <p:sp>
        <p:nvSpPr>
          <p:cNvPr id="53" name="文本框 48"/>
          <p:cNvSpPr txBox="1"/>
          <p:nvPr/>
        </p:nvSpPr>
        <p:spPr>
          <a:xfrm>
            <a:off x="10759076" y="4570032"/>
            <a:ext cx="1202055" cy="1291590"/>
          </a:xfrm>
          <a:prstGeom prst="rect">
            <a:avLst/>
          </a:prstGeom>
          <a:noFill/>
        </p:spPr>
        <p:txBody>
          <a:bodyPr wrap="square" rtlCol="0">
            <a:spAutoFit/>
          </a:bodyPr>
          <a:lstStyle/>
          <a:p>
            <a:pPr algn="l" eaLnBrk="1" latinLnBrk="0" hangingPunct="1">
              <a:lnSpc>
                <a:spcPct val="200000"/>
              </a:lnSpc>
              <a:buNone/>
            </a:pPr>
            <a:r>
              <a:rPr lang="zh-CN" altLang="en-US" sz="1300" b="1">
                <a:ln/>
                <a:effectLst>
                  <a:reflection blurRad="6350" stA="53000" endA="300" endPos="35500" dir="5400000" sy="-90000" algn="bl" rotWithShape="0"/>
                </a:effectLst>
                <a:uFillTx/>
                <a:ea typeface="微软雅黑" panose="020B0503020204020204" pitchFamily="34" charset="-122"/>
              </a:rPr>
              <a:t>安全可逆</a:t>
            </a:r>
          </a:p>
          <a:p>
            <a:pPr algn="l" eaLnBrk="1" latinLnBrk="0" hangingPunct="1">
              <a:lnSpc>
                <a:spcPct val="200000"/>
              </a:lnSpc>
              <a:buNone/>
            </a:pPr>
            <a:r>
              <a:rPr lang="zh-CN" altLang="en-US" sz="1300" b="1">
                <a:ln/>
                <a:effectLst>
                  <a:reflection blurRad="6350" stA="53000" endA="300" endPos="35500" dir="5400000" sy="-90000" algn="bl" rotWithShape="0"/>
                </a:effectLst>
                <a:uFillTx/>
                <a:ea typeface="微软雅黑" panose="020B0503020204020204" pitchFamily="34" charset="-122"/>
              </a:rPr>
              <a:t>学科兼容</a:t>
            </a:r>
          </a:p>
          <a:p>
            <a:pPr algn="l" eaLnBrk="1" latinLnBrk="0" hangingPunct="1">
              <a:lnSpc>
                <a:spcPct val="200000"/>
              </a:lnSpc>
              <a:buNone/>
            </a:pPr>
            <a:r>
              <a:rPr lang="zh-CN" altLang="en-US" sz="1300" b="1">
                <a:ln/>
                <a:effectLst>
                  <a:reflection blurRad="6350" stA="53000" endA="300" endPos="35500" dir="5400000" sy="-90000" algn="bl" rotWithShape="0"/>
                </a:effectLst>
                <a:uFillTx/>
                <a:ea typeface="微软雅黑" panose="020B0503020204020204" pitchFamily="34" charset="-122"/>
              </a:rPr>
              <a:t>节约成本</a:t>
            </a:r>
          </a:p>
        </p:txBody>
      </p:sp>
      <p:grpSp>
        <p:nvGrpSpPr>
          <p:cNvPr id="54" name="组合 53"/>
          <p:cNvGrpSpPr/>
          <p:nvPr/>
        </p:nvGrpSpPr>
        <p:grpSpPr>
          <a:xfrm>
            <a:off x="4457378" y="935712"/>
            <a:ext cx="3217732" cy="476390"/>
            <a:chOff x="705380" y="1585026"/>
            <a:chExt cx="3821464" cy="476390"/>
          </a:xfrm>
        </p:grpSpPr>
        <p:sp>
          <p:nvSpPr>
            <p:cNvPr id="55" name="燕尾形 54"/>
            <p:cNvSpPr>
              <a:spLocks noChangeAspect="1"/>
            </p:cNvSpPr>
            <p:nvPr/>
          </p:nvSpPr>
          <p:spPr>
            <a:xfrm>
              <a:off x="705380" y="1585026"/>
              <a:ext cx="3821464" cy="476390"/>
            </a:xfrm>
            <a:prstGeom prst="chevron">
              <a:avLst/>
            </a:prstGeom>
            <a:solidFill>
              <a:srgbClr val="00B0F0"/>
            </a:solidFill>
            <a:ln w="6350" cap="flat" cmpd="sng" algn="ctr">
              <a:noFill/>
              <a:prstDash val="solid"/>
              <a:miter lim="800000"/>
            </a:ln>
            <a:effectLst/>
          </p:spPr>
          <p:txBody>
            <a:bodyPr rtlCol="0" anchor="ctr"/>
            <a:lstStyle/>
            <a:p>
              <a:pPr marL="0" marR="0" lvl="0" indent="0" algn="ctr" defTabSz="69072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矩形 55"/>
            <p:cNvSpPr/>
            <p:nvPr/>
          </p:nvSpPr>
          <p:spPr>
            <a:xfrm>
              <a:off x="973085" y="1599830"/>
              <a:ext cx="3074967" cy="452432"/>
            </a:xfrm>
            <a:prstGeom prst="rect">
              <a:avLst/>
            </a:prstGeom>
          </p:spPr>
          <p:txBody>
            <a:bodyPr wrap="none">
              <a:spAutoFit/>
            </a:bodyPr>
            <a:lstStyle/>
            <a:p>
              <a:pPr>
                <a:lnSpc>
                  <a:spcPct val="130000"/>
                </a:lnSpc>
              </a:pPr>
              <a:r>
                <a:rPr lang="zh-CN" altLang="en-US" b="1" kern="0" dirty="0" smtClean="0">
                  <a:solidFill>
                    <a:prstClr val="white"/>
                  </a:solidFill>
                  <a:latin typeface="微软雅黑" panose="020B0503020204020204" pitchFamily="34" charset="-122"/>
                  <a:ea typeface="微软雅黑" panose="020B0503020204020204" pitchFamily="34" charset="-122"/>
                </a:rPr>
                <a:t>打造</a:t>
              </a:r>
              <a:r>
                <a:rPr lang="en-US" altLang="zh-CN" b="1" kern="0" dirty="0" smtClean="0">
                  <a:solidFill>
                    <a:prstClr val="white"/>
                  </a:solidFill>
                  <a:latin typeface="微软雅黑" panose="020B0503020204020204" pitchFamily="34" charset="-122"/>
                  <a:ea typeface="微软雅黑" panose="020B0503020204020204" pitchFamily="34" charset="-122"/>
                </a:rPr>
                <a:t>VR</a:t>
              </a:r>
              <a:r>
                <a:rPr lang="zh-CN" altLang="en-US" b="1" kern="0" dirty="0" smtClean="0">
                  <a:solidFill>
                    <a:prstClr val="white"/>
                  </a:solidFill>
                  <a:latin typeface="微软雅黑" panose="020B0503020204020204" pitchFamily="34" charset="-122"/>
                  <a:ea typeface="微软雅黑" panose="020B0503020204020204" pitchFamily="34" charset="-122"/>
                </a:rPr>
                <a:t>虚拟仿真实训室</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157326" y="694954"/>
            <a:ext cx="2404826" cy="369332"/>
          </a:xfrm>
          <a:prstGeom prst="rect">
            <a:avLst/>
          </a:prstGeom>
        </p:spPr>
        <p:txBody>
          <a:bodyPr wrap="none">
            <a:spAutoFit/>
          </a:bodyPr>
          <a:lstStyle/>
          <a:p>
            <a:r>
              <a:rPr lang="en-US" altLang="zh-CN" b="1" dirty="0" smtClean="0">
                <a:solidFill>
                  <a:srgbClr val="C00000"/>
                </a:solidFill>
                <a:latin typeface="微软雅黑" pitchFamily="34" charset="-122"/>
                <a:ea typeface="微软雅黑" pitchFamily="34" charset="-122"/>
              </a:rPr>
              <a:t>6. </a:t>
            </a:r>
            <a:r>
              <a:rPr lang="en-US" altLang="zh-CN" b="1" dirty="0" smtClean="0">
                <a:solidFill>
                  <a:srgbClr val="C00000"/>
                </a:solidFill>
                <a:latin typeface="微软雅黑" pitchFamily="34" charset="-122"/>
                <a:ea typeface="微软雅黑" pitchFamily="34" charset="-122"/>
              </a:rPr>
              <a:t>VR</a:t>
            </a:r>
            <a:r>
              <a:rPr lang="zh-CN" altLang="en-US" b="1" dirty="0">
                <a:solidFill>
                  <a:srgbClr val="C00000"/>
                </a:solidFill>
                <a:latin typeface="微软雅黑" pitchFamily="34" charset="-122"/>
                <a:ea typeface="微软雅黑" pitchFamily="34" charset="-122"/>
              </a:rPr>
              <a:t>虚拟仿真实训</a:t>
            </a:r>
            <a:r>
              <a:rPr lang="zh-CN" altLang="en-US" b="1" dirty="0" smtClean="0">
                <a:solidFill>
                  <a:srgbClr val="C00000"/>
                </a:solidFill>
                <a:latin typeface="微软雅黑" pitchFamily="34" charset="-122"/>
                <a:ea typeface="微软雅黑" pitchFamily="34" charset="-122"/>
              </a:rPr>
              <a:t>室</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773207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35</a:t>
            </a:r>
            <a:endParaRPr lang="zh-CN" altLang="en-US" sz="1600" b="1" dirty="0">
              <a:solidFill>
                <a:prstClr val="white"/>
              </a:solidFill>
            </a:endParaRPr>
          </a:p>
        </p:txBody>
      </p:sp>
      <p:cxnSp>
        <p:nvCxnSpPr>
          <p:cNvPr id="32" name="直接连接符 31"/>
          <p:cNvCxnSpPr/>
          <p:nvPr/>
        </p:nvCxnSpPr>
        <p:spPr>
          <a:xfrm>
            <a:off x="1768416" y="404813"/>
            <a:ext cx="98997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7051" y="1888399"/>
            <a:ext cx="2794000" cy="2533650"/>
          </a:xfrm>
          <a:prstGeom prst="rect">
            <a:avLst/>
          </a:prstGeom>
          <a:noFill/>
          <a:ln>
            <a:noFill/>
          </a:ln>
        </p:spPr>
      </p:pic>
      <p:sp>
        <p:nvSpPr>
          <p:cNvPr id="16" name="MH_SubTitle_1"/>
          <p:cNvSpPr/>
          <p:nvPr>
            <p:custDataLst>
              <p:tags r:id="rId1"/>
            </p:custDataLst>
          </p:nvPr>
        </p:nvSpPr>
        <p:spPr>
          <a:xfrm>
            <a:off x="1257300" y="4465639"/>
            <a:ext cx="2794000" cy="960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zh-CN" altLang="en-US" sz="2000" dirty="0" smtClean="0">
                <a:solidFill>
                  <a:srgbClr val="FFFFFF"/>
                </a:solidFill>
                <a:latin typeface="微软雅黑" panose="020B0503020204020204" pitchFamily="34" charset="-122"/>
                <a:ea typeface="微软雅黑" panose="020B0503020204020204" pitchFamily="34" charset="-122"/>
              </a:rPr>
              <a:t>安全文化建设</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17" name="MH_SubTitle_2"/>
          <p:cNvSpPr/>
          <p:nvPr>
            <p:custDataLst>
              <p:tags r:id="rId2"/>
            </p:custDataLst>
          </p:nvPr>
        </p:nvSpPr>
        <p:spPr>
          <a:xfrm>
            <a:off x="4706257" y="4456724"/>
            <a:ext cx="2794000" cy="960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da-DK" altLang="zh-CN" sz="2000" dirty="0">
                <a:solidFill>
                  <a:srgbClr val="FFFFFF"/>
                </a:solidFill>
                <a:latin typeface="微软雅黑" panose="020B0503020204020204" pitchFamily="34" charset="-122"/>
                <a:ea typeface="微软雅黑" panose="020B0503020204020204" pitchFamily="34" charset="-122"/>
              </a:rPr>
              <a:t>6</a:t>
            </a:r>
            <a:r>
              <a:rPr lang="en-US" altLang="zh-CN" sz="2000" dirty="0">
                <a:solidFill>
                  <a:srgbClr val="FFFFFF"/>
                </a:solidFill>
                <a:latin typeface="微软雅黑" panose="020B0503020204020204" pitchFamily="34" charset="-122"/>
                <a:ea typeface="微软雅黑" panose="020B0503020204020204" pitchFamily="34" charset="-122"/>
              </a:rPr>
              <a:t>S</a:t>
            </a:r>
            <a:r>
              <a:rPr lang="zh-CN" altLang="en-US" sz="2000" dirty="0">
                <a:solidFill>
                  <a:srgbClr val="FFFFFF"/>
                </a:solidFill>
                <a:latin typeface="微软雅黑" panose="020B0503020204020204" pitchFamily="34" charset="-122"/>
                <a:ea typeface="微软雅黑" panose="020B0503020204020204" pitchFamily="34" charset="-122"/>
              </a:rPr>
              <a:t>文化建设</a:t>
            </a:r>
          </a:p>
        </p:txBody>
      </p:sp>
      <p:sp>
        <p:nvSpPr>
          <p:cNvPr id="18" name="MH_SubTitle_3"/>
          <p:cNvSpPr/>
          <p:nvPr>
            <p:custDataLst>
              <p:tags r:id="rId3"/>
            </p:custDataLst>
          </p:nvPr>
        </p:nvSpPr>
        <p:spPr>
          <a:xfrm>
            <a:off x="8147051" y="4465639"/>
            <a:ext cx="2794000" cy="9604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000" dirty="0">
                <a:solidFill>
                  <a:srgbClr val="FFFFFF"/>
                </a:solidFill>
                <a:latin typeface="微软雅黑" panose="020B0503020204020204" pitchFamily="34" charset="-122"/>
                <a:ea typeface="微软雅黑" panose="020B0503020204020204" pitchFamily="34" charset="-122"/>
              </a:rPr>
              <a:t>专业文化建设</a:t>
            </a:r>
          </a:p>
        </p:txBody>
      </p:sp>
      <p:pic>
        <p:nvPicPr>
          <p:cNvPr id="19" name="图片 18"/>
          <p:cNvPicPr/>
          <p:nvPr/>
        </p:nvPicPr>
        <p:blipFill>
          <a:blip r:embed="rId6">
            <a:extLst>
              <a:ext uri="{28A0092B-C50C-407E-A947-70E740481C1C}">
                <a14:useLocalDpi xmlns:a14="http://schemas.microsoft.com/office/drawing/2010/main" val="0"/>
              </a:ext>
            </a:extLst>
          </a:blip>
          <a:srcRect/>
          <a:stretch>
            <a:fillRect/>
          </a:stretch>
        </p:blipFill>
        <p:spPr bwMode="auto">
          <a:xfrm>
            <a:off x="1163859" y="2009451"/>
            <a:ext cx="2887441" cy="2458043"/>
          </a:xfrm>
          <a:prstGeom prst="rect">
            <a:avLst/>
          </a:prstGeom>
          <a:noFill/>
          <a:ln>
            <a:noFill/>
          </a:ln>
        </p:spPr>
      </p:pic>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256" y="1957749"/>
            <a:ext cx="2794001" cy="246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117415" y="690647"/>
            <a:ext cx="3933500"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7. </a:t>
            </a:r>
            <a:r>
              <a:rPr lang="zh-CN" altLang="en-US" b="1" dirty="0" smtClean="0">
                <a:solidFill>
                  <a:srgbClr val="C00000"/>
                </a:solidFill>
                <a:latin typeface="微软雅黑" pitchFamily="34" charset="-122"/>
                <a:ea typeface="微软雅黑" pitchFamily="34" charset="-122"/>
              </a:rPr>
              <a:t>专业</a:t>
            </a:r>
            <a:r>
              <a:rPr lang="zh-CN" altLang="en-US" b="1" dirty="0">
                <a:solidFill>
                  <a:srgbClr val="C00000"/>
                </a:solidFill>
                <a:latin typeface="微软雅黑" pitchFamily="34" charset="-122"/>
                <a:ea typeface="微软雅黑" pitchFamily="34" charset="-122"/>
              </a:rPr>
              <a:t>实</a:t>
            </a:r>
            <a:r>
              <a:rPr lang="zh-CN" altLang="en-US" b="1" dirty="0" smtClean="0">
                <a:solidFill>
                  <a:srgbClr val="C00000"/>
                </a:solidFill>
                <a:latin typeface="微软雅黑" pitchFamily="34" charset="-122"/>
                <a:ea typeface="微软雅黑" pitchFamily="34" charset="-122"/>
              </a:rPr>
              <a:t>训基地文化</a:t>
            </a:r>
            <a:r>
              <a:rPr lang="zh-CN" altLang="en-US" b="1" dirty="0">
                <a:solidFill>
                  <a:srgbClr val="C00000"/>
                </a:solidFill>
                <a:latin typeface="微软雅黑" pitchFamily="34" charset="-122"/>
                <a:ea typeface="微软雅黑" pitchFamily="34" charset="-122"/>
              </a:rPr>
              <a:t>建设</a:t>
            </a:r>
          </a:p>
        </p:txBody>
      </p:sp>
    </p:spTree>
    <p:extLst>
      <p:ext uri="{BB962C8B-B14F-4D97-AF65-F5344CB8AC3E}">
        <p14:creationId xmlns:p14="http://schemas.microsoft.com/office/powerpoint/2010/main" val="4263074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36</a:t>
            </a:r>
            <a:endParaRPr lang="zh-CN" altLang="en-US" sz="1600" b="1" dirty="0">
              <a:solidFill>
                <a:prstClr val="white"/>
              </a:solidFill>
            </a:endParaRPr>
          </a:p>
        </p:txBody>
      </p:sp>
      <p:cxnSp>
        <p:nvCxnSpPr>
          <p:cNvPr id="16" name="直接连接符 15"/>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H_Other_5"/>
          <p:cNvSpPr>
            <a:spLocks noChangeArrowheads="1"/>
          </p:cNvSpPr>
          <p:nvPr>
            <p:custDataLst>
              <p:tags r:id="rId1"/>
            </p:custDataLst>
          </p:nvPr>
        </p:nvSpPr>
        <p:spPr bwMode="auto">
          <a:xfrm>
            <a:off x="222998" y="724058"/>
            <a:ext cx="2998029" cy="4829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（七）创新创业教育培养</a:t>
            </a:r>
            <a:endParaRPr lang="zh-CN" altLang="en-US" sz="2000" b="1" dirty="0">
              <a:solidFill>
                <a:srgbClr val="FFFFFF"/>
              </a:solidFill>
              <a:ea typeface="微软雅黑" pitchFamily="34" charset="-122"/>
            </a:endParaRPr>
          </a:p>
        </p:txBody>
      </p:sp>
      <p:grpSp>
        <p:nvGrpSpPr>
          <p:cNvPr id="2" name="组合 1"/>
          <p:cNvGrpSpPr/>
          <p:nvPr/>
        </p:nvGrpSpPr>
        <p:grpSpPr>
          <a:xfrm>
            <a:off x="1480682" y="2064582"/>
            <a:ext cx="8470142" cy="3776820"/>
            <a:chOff x="1473618" y="2064582"/>
            <a:chExt cx="8647725" cy="2952328"/>
          </a:xfrm>
        </p:grpSpPr>
        <p:sp>
          <p:nvSpPr>
            <p:cNvPr id="47" name="Rectangle 22">
              <a:extLst>
                <a:ext uri="{FF2B5EF4-FFF2-40B4-BE49-F238E27FC236}">
                  <a16:creationId xmlns="" xmlns:a16="http://schemas.microsoft.com/office/drawing/2014/main" id="{B5E529A5-7066-4384-AC86-67983BCE4B8D}"/>
                </a:ext>
              </a:extLst>
            </p:cNvPr>
            <p:cNvSpPr/>
            <p:nvPr/>
          </p:nvSpPr>
          <p:spPr>
            <a:xfrm>
              <a:off x="1776123" y="2668382"/>
              <a:ext cx="7835576" cy="61206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prstClr val="white"/>
                </a:solidFill>
                <a:latin typeface="Impact" panose="020B0806030902050204" pitchFamily="34" charset="0"/>
              </a:endParaRPr>
            </a:p>
          </p:txBody>
        </p:sp>
        <p:sp>
          <p:nvSpPr>
            <p:cNvPr id="48" name="右箭头 44">
              <a:extLst>
                <a:ext uri="{FF2B5EF4-FFF2-40B4-BE49-F238E27FC236}">
                  <a16:creationId xmlns="" xmlns:a16="http://schemas.microsoft.com/office/drawing/2014/main" id="{8CD5E2CB-4127-47F0-8A0E-F977288B7FEC}"/>
                </a:ext>
              </a:extLst>
            </p:cNvPr>
            <p:cNvSpPr/>
            <p:nvPr/>
          </p:nvSpPr>
          <p:spPr>
            <a:xfrm>
              <a:off x="1768416" y="2064582"/>
              <a:ext cx="8352927" cy="7375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Rectangle 21">
              <a:extLst>
                <a:ext uri="{FF2B5EF4-FFF2-40B4-BE49-F238E27FC236}">
                  <a16:creationId xmlns="" xmlns:a16="http://schemas.microsoft.com/office/drawing/2014/main" id="{B2507C6F-A1C4-48D4-BFB6-B68BB56F9B2B}"/>
                </a:ext>
              </a:extLst>
            </p:cNvPr>
            <p:cNvSpPr/>
            <p:nvPr/>
          </p:nvSpPr>
          <p:spPr>
            <a:xfrm>
              <a:off x="1722090" y="3548191"/>
              <a:ext cx="2558700" cy="441040"/>
            </a:xfrm>
            <a:prstGeom prst="rect">
              <a:avLst/>
            </a:prstGeom>
            <a:solidFill>
              <a:srgbClr val="5EC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0" name="Rectangle 23">
              <a:extLst>
                <a:ext uri="{FF2B5EF4-FFF2-40B4-BE49-F238E27FC236}">
                  <a16:creationId xmlns="" xmlns:a16="http://schemas.microsoft.com/office/drawing/2014/main" id="{ECD173CD-4647-4E7B-BEBD-1C6C22FD3A09}"/>
                </a:ext>
              </a:extLst>
            </p:cNvPr>
            <p:cNvSpPr/>
            <p:nvPr/>
          </p:nvSpPr>
          <p:spPr>
            <a:xfrm>
              <a:off x="4587953" y="3531527"/>
              <a:ext cx="2558700" cy="457704"/>
            </a:xfrm>
            <a:prstGeom prst="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1" name="Rectangle 24">
              <a:extLst>
                <a:ext uri="{FF2B5EF4-FFF2-40B4-BE49-F238E27FC236}">
                  <a16:creationId xmlns="" xmlns:a16="http://schemas.microsoft.com/office/drawing/2014/main" id="{9E049474-161C-462A-BAFF-0D1D7A05FB94}"/>
                </a:ext>
              </a:extLst>
            </p:cNvPr>
            <p:cNvSpPr/>
            <p:nvPr/>
          </p:nvSpPr>
          <p:spPr>
            <a:xfrm>
              <a:off x="7493149" y="3548192"/>
              <a:ext cx="2555584" cy="441040"/>
            </a:xfrm>
            <a:prstGeom prst="rect">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2" name="对角圆角矩形 10">
              <a:extLst>
                <a:ext uri="{FF2B5EF4-FFF2-40B4-BE49-F238E27FC236}">
                  <a16:creationId xmlns="" xmlns:a16="http://schemas.microsoft.com/office/drawing/2014/main" id="{268DF371-18FB-44DC-ADD4-8A225D93CE87}"/>
                </a:ext>
              </a:extLst>
            </p:cNvPr>
            <p:cNvSpPr/>
            <p:nvPr/>
          </p:nvSpPr>
          <p:spPr>
            <a:xfrm flipH="1">
              <a:off x="1722089" y="4132167"/>
              <a:ext cx="2558700" cy="884743"/>
            </a:xfrm>
            <a:prstGeom prst="round2DiagRect">
              <a:avLst>
                <a:gd name="adj1" fmla="val 36221"/>
                <a:gd name="adj2" fmla="val 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对角圆角矩形 11">
              <a:extLst>
                <a:ext uri="{FF2B5EF4-FFF2-40B4-BE49-F238E27FC236}">
                  <a16:creationId xmlns="" xmlns:a16="http://schemas.microsoft.com/office/drawing/2014/main" id="{243A0129-8BE1-4FCD-9D78-A9B4A3AC586C}"/>
                </a:ext>
              </a:extLst>
            </p:cNvPr>
            <p:cNvSpPr/>
            <p:nvPr/>
          </p:nvSpPr>
          <p:spPr>
            <a:xfrm flipH="1">
              <a:off x="4576727" y="4132168"/>
              <a:ext cx="2569923" cy="884742"/>
            </a:xfrm>
            <a:prstGeom prst="round2DiagRect">
              <a:avLst>
                <a:gd name="adj1" fmla="val 36221"/>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对角圆角矩形 12">
              <a:extLst>
                <a:ext uri="{FF2B5EF4-FFF2-40B4-BE49-F238E27FC236}">
                  <a16:creationId xmlns="" xmlns:a16="http://schemas.microsoft.com/office/drawing/2014/main" id="{6FA1DDFA-05DB-408C-8D36-4B5788C95BB8}"/>
                </a:ext>
              </a:extLst>
            </p:cNvPr>
            <p:cNvSpPr/>
            <p:nvPr/>
          </p:nvSpPr>
          <p:spPr>
            <a:xfrm>
              <a:off x="7493150" y="4114476"/>
              <a:ext cx="2555584" cy="902434"/>
            </a:xfrm>
            <a:prstGeom prst="round2DiagRect">
              <a:avLst>
                <a:gd name="adj1" fmla="val 36221"/>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TextBox 13">
              <a:extLst>
                <a:ext uri="{FF2B5EF4-FFF2-40B4-BE49-F238E27FC236}">
                  <a16:creationId xmlns="" xmlns:a16="http://schemas.microsoft.com/office/drawing/2014/main" id="{00475FAB-63FC-423B-AB7E-3457160C574C}"/>
                </a:ext>
              </a:extLst>
            </p:cNvPr>
            <p:cNvSpPr txBox="1"/>
            <p:nvPr/>
          </p:nvSpPr>
          <p:spPr>
            <a:xfrm>
              <a:off x="1728728" y="3599434"/>
              <a:ext cx="2552061" cy="338554"/>
            </a:xfrm>
            <a:prstGeom prst="rect">
              <a:avLst/>
            </a:prstGeom>
            <a:noFill/>
          </p:spPr>
          <p:txBody>
            <a:bodyPr wrap="square" rtlCol="0">
              <a:spAutoFit/>
            </a:bodyPr>
            <a:lstStyle/>
            <a:p>
              <a:pPr algn="ctr"/>
              <a:r>
                <a:rPr lang="zh-CN" altLang="en-US" sz="1600" b="1" dirty="0">
                  <a:solidFill>
                    <a:prstClr val="white"/>
                  </a:solidFill>
                  <a:latin typeface="微软雅黑" pitchFamily="34" charset="-122"/>
                  <a:ea typeface="微软雅黑" pitchFamily="34" charset="-122"/>
                </a:rPr>
                <a:t>“千”</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通识教育</a:t>
              </a:r>
            </a:p>
          </p:txBody>
        </p:sp>
        <p:sp>
          <p:nvSpPr>
            <p:cNvPr id="56" name="矩形 55">
              <a:extLst>
                <a:ext uri="{FF2B5EF4-FFF2-40B4-BE49-F238E27FC236}">
                  <a16:creationId xmlns="" xmlns:a16="http://schemas.microsoft.com/office/drawing/2014/main" id="{610EB815-2B4A-4FE3-9359-1C42FEDF65BA}"/>
                </a:ext>
              </a:extLst>
            </p:cNvPr>
            <p:cNvSpPr/>
            <p:nvPr/>
          </p:nvSpPr>
          <p:spPr>
            <a:xfrm>
              <a:off x="1825273" y="2739503"/>
              <a:ext cx="7786426" cy="433058"/>
            </a:xfrm>
            <a:prstGeom prst="rect">
              <a:avLst/>
            </a:prstGeom>
          </p:spPr>
          <p:txBody>
            <a:bodyPr wrap="square">
              <a:spAutoFit/>
            </a:bodyPr>
            <a:lstStyle/>
            <a:p>
              <a:pPr indent="265113">
                <a:lnSpc>
                  <a:spcPct val="125000"/>
                </a:lnSpc>
              </a:pPr>
              <a:r>
                <a:rPr lang="zh-CN" altLang="zh-CN" sz="1200" b="1" kern="0" dirty="0">
                  <a:solidFill>
                    <a:srgbClr val="FF0000"/>
                  </a:solidFill>
                  <a:latin typeface="微软雅黑" panose="020B0503020204020204" pitchFamily="34" charset="-122"/>
                  <a:ea typeface="微软雅黑" panose="020B0503020204020204" pitchFamily="34" charset="-122"/>
                </a:rPr>
                <a:t>创新创业</a:t>
              </a:r>
              <a:r>
                <a:rPr lang="zh-CN" altLang="en-US" sz="1200" b="1" kern="0" dirty="0">
                  <a:solidFill>
                    <a:srgbClr val="FF0000"/>
                  </a:solidFill>
                  <a:latin typeface="微软雅黑" panose="020B0503020204020204" pitchFamily="34" charset="-122"/>
                  <a:ea typeface="微软雅黑" panose="020B0503020204020204" pitchFamily="34" charset="-122"/>
                </a:rPr>
                <a:t>通识教育</a:t>
              </a:r>
              <a:r>
                <a:rPr lang="zh-CN" altLang="zh-CN" sz="1200" b="1" kern="0" dirty="0">
                  <a:solidFill>
                    <a:srgbClr val="FF0000"/>
                  </a:solidFill>
                  <a:latin typeface="微软雅黑" panose="020B0503020204020204" pitchFamily="34" charset="-122"/>
                  <a:ea typeface="微软雅黑" panose="020B0503020204020204" pitchFamily="34" charset="-122"/>
                </a:rPr>
                <a:t>与创商培育</a:t>
              </a:r>
              <a:r>
                <a:rPr lang="zh-CN"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提升</a:t>
              </a:r>
              <a:r>
                <a:rPr lang="zh-CN" altLang="zh-CN" sz="1100" kern="0" dirty="0">
                  <a:solidFill>
                    <a:prstClr val="black"/>
                  </a:solidFill>
                  <a:latin typeface="微软雅黑" panose="020B0503020204020204" pitchFamily="34" charset="-122"/>
                  <a:ea typeface="微软雅黑" panose="020B0503020204020204" pitchFamily="34" charset="-122"/>
                </a:rPr>
                <a:t>“千人”</a:t>
              </a:r>
              <a:r>
                <a:rPr lang="zh-CN" altLang="en-US" sz="1100" kern="0" dirty="0">
                  <a:solidFill>
                    <a:prstClr val="black"/>
                  </a:solidFill>
                  <a:latin typeface="微软雅黑" panose="020B0503020204020204" pitchFamily="34" charset="-122"/>
                  <a:ea typeface="微软雅黑" panose="020B0503020204020204" pitchFamily="34" charset="-122"/>
                </a:rPr>
                <a:t>创新思维、</a:t>
              </a:r>
              <a:r>
                <a:rPr lang="zh-CN" altLang="zh-CN" sz="1100" kern="0" dirty="0">
                  <a:solidFill>
                    <a:prstClr val="black"/>
                  </a:solidFill>
                  <a:latin typeface="微软雅黑" panose="020B0503020204020204" pitchFamily="34" charset="-122"/>
                  <a:ea typeface="微软雅黑" panose="020B0503020204020204" pitchFamily="34" charset="-122"/>
                </a:rPr>
                <a:t>创业意识</a:t>
              </a:r>
              <a:r>
                <a:rPr lang="zh-CN" altLang="en-US" sz="1100" kern="0" dirty="0">
                  <a:solidFill>
                    <a:prstClr val="black"/>
                  </a:solidFill>
                  <a:latin typeface="微软雅黑" panose="020B0503020204020204" pitchFamily="34" charset="-122"/>
                  <a:ea typeface="微软雅黑" panose="020B0503020204020204" pitchFamily="34" charset="-122"/>
                </a:rPr>
                <a:t>；发现</a:t>
              </a:r>
              <a:r>
                <a:rPr lang="zh-CN" altLang="zh-CN" sz="1100" kern="0" dirty="0">
                  <a:solidFill>
                    <a:prstClr val="black"/>
                  </a:solidFill>
                  <a:latin typeface="微软雅黑" panose="020B0503020204020204" pitchFamily="34" charset="-122"/>
                  <a:ea typeface="微软雅黑" panose="020B0503020204020204" pitchFamily="34" charset="-122"/>
                </a:rPr>
                <a:t>“百人”</a:t>
              </a:r>
              <a:r>
                <a:rPr lang="zh-CN" altLang="en-US" sz="1100" kern="0" dirty="0">
                  <a:solidFill>
                    <a:srgbClr val="FF0000"/>
                  </a:solidFill>
                  <a:latin typeface="微软雅黑" panose="020B0503020204020204" pitchFamily="34" charset="-122"/>
                  <a:ea typeface="微软雅黑" panose="020B0503020204020204" pitchFamily="34" charset="-122"/>
                </a:rPr>
                <a:t>创业基因</a:t>
              </a:r>
              <a:r>
                <a:rPr lang="zh-CN" altLang="en-US" sz="1100" kern="0" dirty="0">
                  <a:solidFill>
                    <a:prstClr val="black"/>
                  </a:solidFill>
                  <a:latin typeface="微软雅黑" panose="020B0503020204020204" pitchFamily="34" charset="-122"/>
                  <a:ea typeface="微软雅黑" panose="020B0503020204020204" pitchFamily="34" charset="-122"/>
                </a:rPr>
                <a:t>，开展创新</a:t>
              </a:r>
              <a:r>
                <a:rPr lang="zh-CN" altLang="zh-CN" sz="1100" kern="0" dirty="0">
                  <a:solidFill>
                    <a:prstClr val="black"/>
                  </a:solidFill>
                  <a:latin typeface="微软雅黑" panose="020B0503020204020204" pitchFamily="34" charset="-122"/>
                  <a:ea typeface="微软雅黑" panose="020B0503020204020204" pitchFamily="34" charset="-122"/>
                </a:rPr>
                <a:t>创业</a:t>
              </a:r>
              <a:r>
                <a:rPr lang="zh-CN" altLang="en-US" sz="1100" kern="0" dirty="0">
                  <a:solidFill>
                    <a:prstClr val="black"/>
                  </a:solidFill>
                  <a:latin typeface="微软雅黑" panose="020B0503020204020204" pitchFamily="34" charset="-122"/>
                  <a:ea typeface="微软雅黑" panose="020B0503020204020204" pitchFamily="34" charset="-122"/>
                </a:rPr>
                <a:t>核心知识</a:t>
              </a:r>
              <a:r>
                <a:rPr lang="zh-CN" altLang="zh-CN" sz="1100" kern="0" dirty="0">
                  <a:solidFill>
                    <a:prstClr val="black"/>
                  </a:solidFill>
                  <a:latin typeface="微软雅黑" panose="020B0503020204020204" pitchFamily="34" charset="-122"/>
                  <a:ea typeface="微软雅黑" panose="020B0503020204020204" pitchFamily="34" charset="-122"/>
                </a:rPr>
                <a:t>技能</a:t>
              </a:r>
              <a:r>
                <a:rPr lang="zh-CN" altLang="en-US" sz="1100" kern="0" dirty="0">
                  <a:solidFill>
                    <a:prstClr val="black"/>
                  </a:solidFill>
                  <a:latin typeface="微软雅黑" panose="020B0503020204020204" pitchFamily="34" charset="-122"/>
                  <a:ea typeface="微软雅黑" panose="020B0503020204020204" pitchFamily="34" charset="-122"/>
                </a:rPr>
                <a:t>与实训实践</a:t>
              </a:r>
              <a:r>
                <a:rPr lang="zh-CN" altLang="en-US" sz="1200" b="1" kern="0" dirty="0">
                  <a:solidFill>
                    <a:srgbClr val="FF0000"/>
                  </a:solidFill>
                  <a:latin typeface="微软雅黑" panose="020B0503020204020204" pitchFamily="34" charset="-122"/>
                  <a:ea typeface="微软雅黑" panose="020B0503020204020204" pitchFamily="34" charset="-122"/>
                </a:rPr>
                <a:t>精英教育</a:t>
              </a:r>
              <a:r>
                <a:rPr lang="zh-CN" altLang="en-US" sz="1100" kern="0" dirty="0">
                  <a:solidFill>
                    <a:prstClr val="black"/>
                  </a:solidFill>
                  <a:latin typeface="微软雅黑" panose="020B0503020204020204" pitchFamily="34" charset="-122"/>
                  <a:ea typeface="微软雅黑" panose="020B0503020204020204" pitchFamily="34" charset="-122"/>
                </a:rPr>
                <a:t>；</a:t>
              </a:r>
              <a:r>
                <a:rPr lang="zh-CN" altLang="zh-CN" sz="1100" kern="0" dirty="0">
                  <a:solidFill>
                    <a:prstClr val="black"/>
                  </a:solidFill>
                  <a:latin typeface="微软雅黑" panose="020B0503020204020204" pitchFamily="34" charset="-122"/>
                  <a:ea typeface="微软雅黑" panose="020B0503020204020204" pitchFamily="34" charset="-122"/>
                </a:rPr>
                <a:t>孵化“十人”</a:t>
              </a:r>
              <a:r>
                <a:rPr lang="zh-CN" altLang="en-US" sz="1100" kern="0" dirty="0">
                  <a:solidFill>
                    <a:prstClr val="black"/>
                  </a:solidFill>
                  <a:latin typeface="微软雅黑" panose="020B0503020204020204" pitchFamily="34" charset="-122"/>
                  <a:ea typeface="微软雅黑" panose="020B0503020204020204" pitchFamily="34" charset="-122"/>
                </a:rPr>
                <a:t>大学生</a:t>
              </a:r>
              <a:r>
                <a:rPr lang="zh-CN" altLang="en-US" sz="1100" kern="0" dirty="0">
                  <a:solidFill>
                    <a:srgbClr val="FF0000"/>
                  </a:solidFill>
                  <a:latin typeface="微软雅黑" panose="020B0503020204020204" pitchFamily="34" charset="-122"/>
                  <a:ea typeface="微软雅黑" panose="020B0503020204020204" pitchFamily="34" charset="-122"/>
                </a:rPr>
                <a:t>微创</a:t>
              </a:r>
              <a:r>
                <a:rPr lang="zh-CN" altLang="zh-CN" sz="1100" kern="0" dirty="0">
                  <a:solidFill>
                    <a:srgbClr val="FF0000"/>
                  </a:solidFill>
                  <a:latin typeface="微软雅黑" panose="020B0503020204020204" pitchFamily="34" charset="-122"/>
                  <a:ea typeface="微软雅黑" panose="020B0503020204020204" pitchFamily="34" charset="-122"/>
                </a:rPr>
                <a:t>项目</a:t>
              </a:r>
              <a:r>
                <a:rPr lang="zh-CN" altLang="en-US" sz="1200" b="1" kern="0" dirty="0">
                  <a:solidFill>
                    <a:srgbClr val="FF0000"/>
                  </a:solidFill>
                  <a:latin typeface="微软雅黑" panose="020B0503020204020204" pitchFamily="34" charset="-122"/>
                  <a:ea typeface="微软雅黑" panose="020B0503020204020204" pitchFamily="34" charset="-122"/>
                </a:rPr>
                <a:t>卓越提升</a:t>
              </a:r>
              <a:r>
                <a:rPr lang="zh-CN" altLang="zh-CN" sz="1100" kern="0" dirty="0">
                  <a:solidFill>
                    <a:prstClr val="black"/>
                  </a:solidFill>
                  <a:latin typeface="微软雅黑" panose="020B0503020204020204" pitchFamily="34" charset="-122"/>
                  <a:ea typeface="微软雅黑" panose="020B0503020204020204" pitchFamily="34" charset="-122"/>
                </a:rPr>
                <a:t>三个阶段在内的体系化创新创业教育</a:t>
              </a:r>
              <a:r>
                <a:rPr lang="zh-CN" altLang="en-US" sz="1100" kern="0" dirty="0">
                  <a:solidFill>
                    <a:prstClr val="black"/>
                  </a:solidFill>
                  <a:latin typeface="微软雅黑" panose="020B0503020204020204" pitchFamily="34" charset="-122"/>
                  <a:ea typeface="微软雅黑" panose="020B0503020204020204" pitchFamily="34" charset="-122"/>
                </a:rPr>
                <a:t>。</a:t>
              </a:r>
            </a:p>
          </p:txBody>
        </p:sp>
        <p:grpSp>
          <p:nvGrpSpPr>
            <p:cNvPr id="57" name="Group 9">
              <a:extLst>
                <a:ext uri="{FF2B5EF4-FFF2-40B4-BE49-F238E27FC236}">
                  <a16:creationId xmlns="" xmlns:a16="http://schemas.microsoft.com/office/drawing/2014/main" id="{BD9FE4D6-E282-4B18-A84B-051E37E43E82}"/>
                </a:ext>
              </a:extLst>
            </p:cNvPr>
            <p:cNvGrpSpPr>
              <a:grpSpLocks/>
            </p:cNvGrpSpPr>
            <p:nvPr/>
          </p:nvGrpSpPr>
          <p:grpSpPr bwMode="auto">
            <a:xfrm>
              <a:off x="1473618" y="3203246"/>
              <a:ext cx="706788" cy="532210"/>
              <a:chOff x="-13" y="0"/>
              <a:chExt cx="1358" cy="1024"/>
            </a:xfrm>
          </p:grpSpPr>
          <p:grpSp>
            <p:nvGrpSpPr>
              <p:cNvPr id="58" name="Group 10">
                <a:extLst>
                  <a:ext uri="{FF2B5EF4-FFF2-40B4-BE49-F238E27FC236}">
                    <a16:creationId xmlns="" xmlns:a16="http://schemas.microsoft.com/office/drawing/2014/main" id="{F8CA6BA6-6097-4216-8977-7CDD7A3916A1}"/>
                  </a:ext>
                </a:extLst>
              </p:cNvPr>
              <p:cNvGrpSpPr>
                <a:grpSpLocks/>
              </p:cNvGrpSpPr>
              <p:nvPr/>
            </p:nvGrpSpPr>
            <p:grpSpPr bwMode="auto">
              <a:xfrm>
                <a:off x="-13" y="0"/>
                <a:ext cx="1358" cy="1024"/>
                <a:chOff x="-13" y="0"/>
                <a:chExt cx="1358" cy="1024"/>
              </a:xfrm>
            </p:grpSpPr>
            <p:pic>
              <p:nvPicPr>
                <p:cNvPr id="60" name="Picture 11" descr="circuler_1">
                  <a:extLst>
                    <a:ext uri="{FF2B5EF4-FFF2-40B4-BE49-F238E27FC236}">
                      <a16:creationId xmlns="" xmlns:a16="http://schemas.microsoft.com/office/drawing/2014/main" id="{44C5D3E2-7DC5-493A-8A07-4812967053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45"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12">
                  <a:extLst>
                    <a:ext uri="{FF2B5EF4-FFF2-40B4-BE49-F238E27FC236}">
                      <a16:creationId xmlns="" xmlns:a16="http://schemas.microsoft.com/office/drawing/2014/main" id="{195FA8B7-56F5-4E22-8E2F-A132156B6F9D}"/>
                    </a:ext>
                  </a:extLst>
                </p:cNvPr>
                <p:cNvSpPr>
                  <a:spLocks noChangeArrowheads="1"/>
                </p:cNvSpPr>
                <p:nvPr/>
              </p:nvSpPr>
              <p:spPr bwMode="auto">
                <a:xfrm>
                  <a:off x="-13" y="5"/>
                  <a:ext cx="1269"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1</a:t>
                  </a:r>
                  <a:endParaRPr lang="zh-CN" altLang="zh-CN" sz="2000" b="1" i="1" dirty="0">
                    <a:solidFill>
                      <a:srgbClr val="EEECE1">
                        <a:lumMod val="50000"/>
                      </a:srgbClr>
                    </a:solidFill>
                    <a:ea typeface="华文细黑" pitchFamily="2" charset="-122"/>
                  </a:endParaRPr>
                </a:p>
              </p:txBody>
            </p:sp>
          </p:grpSp>
          <p:pic>
            <p:nvPicPr>
              <p:cNvPr id="59" name="Picture 13" descr="Picture2">
                <a:extLst>
                  <a:ext uri="{FF2B5EF4-FFF2-40B4-BE49-F238E27FC236}">
                    <a16:creationId xmlns="" xmlns:a16="http://schemas.microsoft.com/office/drawing/2014/main" id="{B9EFC02B-CC94-40A2-A7FD-FED3A03135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 name="TextBox 21">
              <a:extLst>
                <a:ext uri="{FF2B5EF4-FFF2-40B4-BE49-F238E27FC236}">
                  <a16:creationId xmlns="" xmlns:a16="http://schemas.microsoft.com/office/drawing/2014/main" id="{F2C6ADA1-2FE0-4C9B-BA6D-534FC0C44181}"/>
                </a:ext>
              </a:extLst>
            </p:cNvPr>
            <p:cNvSpPr txBox="1"/>
            <p:nvPr/>
          </p:nvSpPr>
          <p:spPr>
            <a:xfrm>
              <a:off x="4587953" y="3599434"/>
              <a:ext cx="2552061" cy="338554"/>
            </a:xfrm>
            <a:prstGeom prst="rect">
              <a:avLst/>
            </a:prstGeom>
            <a:noFill/>
          </p:spPr>
          <p:txBody>
            <a:bodyPr wrap="square" rtlCol="0">
              <a:spAutoFit/>
            </a:bodyPr>
            <a:lstStyle/>
            <a:p>
              <a:pPr algn="ctr"/>
              <a:r>
                <a:rPr lang="zh-CN" altLang="en-US" sz="1600" b="1" dirty="0">
                  <a:solidFill>
                    <a:prstClr val="white"/>
                  </a:solidFill>
                  <a:latin typeface="微软雅黑" pitchFamily="34" charset="-122"/>
                  <a:ea typeface="微软雅黑" pitchFamily="34" charset="-122"/>
                </a:rPr>
                <a:t>“百”</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精英教育</a:t>
              </a:r>
            </a:p>
          </p:txBody>
        </p:sp>
        <p:sp>
          <p:nvSpPr>
            <p:cNvPr id="63" name="TextBox 22">
              <a:extLst>
                <a:ext uri="{FF2B5EF4-FFF2-40B4-BE49-F238E27FC236}">
                  <a16:creationId xmlns="" xmlns:a16="http://schemas.microsoft.com/office/drawing/2014/main" id="{48A3E716-674C-43A7-945B-985CAAEB86D6}"/>
                </a:ext>
              </a:extLst>
            </p:cNvPr>
            <p:cNvSpPr txBox="1"/>
            <p:nvPr/>
          </p:nvSpPr>
          <p:spPr>
            <a:xfrm>
              <a:off x="7493150" y="3599434"/>
              <a:ext cx="2552061" cy="338554"/>
            </a:xfrm>
            <a:prstGeom prst="rect">
              <a:avLst/>
            </a:prstGeom>
            <a:noFill/>
          </p:spPr>
          <p:txBody>
            <a:bodyPr wrap="square" rtlCol="0">
              <a:spAutoFit/>
            </a:bodyPr>
            <a:lstStyle/>
            <a:p>
              <a:pPr algn="ctr"/>
              <a:r>
                <a:rPr lang="zh-CN" altLang="en-US" sz="1600" b="1" dirty="0">
                  <a:solidFill>
                    <a:prstClr val="white"/>
                  </a:solidFill>
                  <a:latin typeface="微软雅黑" pitchFamily="34" charset="-122"/>
                  <a:ea typeface="微软雅黑" pitchFamily="34" charset="-122"/>
                </a:rPr>
                <a:t>“十”</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卓越教育</a:t>
              </a:r>
            </a:p>
          </p:txBody>
        </p:sp>
        <p:grpSp>
          <p:nvGrpSpPr>
            <p:cNvPr id="64" name="Group 9">
              <a:extLst>
                <a:ext uri="{FF2B5EF4-FFF2-40B4-BE49-F238E27FC236}">
                  <a16:creationId xmlns="" xmlns:a16="http://schemas.microsoft.com/office/drawing/2014/main" id="{D4E31879-1B09-4E44-93C9-F74CEF1F9D3D}"/>
                </a:ext>
              </a:extLst>
            </p:cNvPr>
            <p:cNvGrpSpPr>
              <a:grpSpLocks/>
            </p:cNvGrpSpPr>
            <p:nvPr/>
          </p:nvGrpSpPr>
          <p:grpSpPr bwMode="auto">
            <a:xfrm>
              <a:off x="4438273" y="3203246"/>
              <a:ext cx="674520" cy="531691"/>
              <a:chOff x="0" y="0"/>
              <a:chExt cx="1296" cy="1023"/>
            </a:xfrm>
          </p:grpSpPr>
          <p:grpSp>
            <p:nvGrpSpPr>
              <p:cNvPr id="65" name="Group 10">
                <a:extLst>
                  <a:ext uri="{FF2B5EF4-FFF2-40B4-BE49-F238E27FC236}">
                    <a16:creationId xmlns="" xmlns:a16="http://schemas.microsoft.com/office/drawing/2014/main" id="{D944D723-436B-4F01-ABB2-AE1D21F6C259}"/>
                  </a:ext>
                </a:extLst>
              </p:cNvPr>
              <p:cNvGrpSpPr>
                <a:grpSpLocks/>
              </p:cNvGrpSpPr>
              <p:nvPr/>
            </p:nvGrpSpPr>
            <p:grpSpPr bwMode="auto">
              <a:xfrm>
                <a:off x="0" y="0"/>
                <a:ext cx="1296" cy="1023"/>
                <a:chOff x="0" y="0"/>
                <a:chExt cx="1296" cy="1023"/>
              </a:xfrm>
            </p:grpSpPr>
            <p:pic>
              <p:nvPicPr>
                <p:cNvPr id="67" name="Picture 11" descr="circuler_1">
                  <a:extLst>
                    <a:ext uri="{FF2B5EF4-FFF2-40B4-BE49-F238E27FC236}">
                      <a16:creationId xmlns="" xmlns:a16="http://schemas.microsoft.com/office/drawing/2014/main" id="{8BEDE5BF-0F4A-41B1-95A6-2BC0C7935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9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Oval 12">
                  <a:extLst>
                    <a:ext uri="{FF2B5EF4-FFF2-40B4-BE49-F238E27FC236}">
                      <a16:creationId xmlns="" xmlns:a16="http://schemas.microsoft.com/office/drawing/2014/main" id="{14073B20-5196-471C-BE03-8D54525990AD}"/>
                    </a:ext>
                  </a:extLst>
                </p:cNvPr>
                <p:cNvSpPr>
                  <a:spLocks noChangeArrowheads="1"/>
                </p:cNvSpPr>
                <p:nvPr/>
              </p:nvSpPr>
              <p:spPr bwMode="auto">
                <a:xfrm>
                  <a:off x="8" y="4"/>
                  <a:ext cx="1288"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2</a:t>
                  </a:r>
                  <a:endParaRPr lang="zh-CN" altLang="zh-CN" sz="2000" b="1" i="1" dirty="0">
                    <a:solidFill>
                      <a:srgbClr val="EEECE1">
                        <a:lumMod val="50000"/>
                      </a:srgbClr>
                    </a:solidFill>
                    <a:ea typeface="华文细黑" pitchFamily="2" charset="-122"/>
                  </a:endParaRPr>
                </a:p>
              </p:txBody>
            </p:sp>
          </p:grpSp>
          <p:pic>
            <p:nvPicPr>
              <p:cNvPr id="66" name="Picture 13" descr="Picture2">
                <a:extLst>
                  <a:ext uri="{FF2B5EF4-FFF2-40B4-BE49-F238E27FC236}">
                    <a16:creationId xmlns="" xmlns:a16="http://schemas.microsoft.com/office/drawing/2014/main" id="{08961392-67D7-42DF-97A2-B9F836761E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 name="Group 9">
              <a:extLst>
                <a:ext uri="{FF2B5EF4-FFF2-40B4-BE49-F238E27FC236}">
                  <a16:creationId xmlns="" xmlns:a16="http://schemas.microsoft.com/office/drawing/2014/main" id="{58102A14-52B3-47AB-8D2B-E938A5716B2E}"/>
                </a:ext>
              </a:extLst>
            </p:cNvPr>
            <p:cNvGrpSpPr>
              <a:grpSpLocks/>
            </p:cNvGrpSpPr>
            <p:nvPr/>
          </p:nvGrpSpPr>
          <p:grpSpPr bwMode="auto">
            <a:xfrm>
              <a:off x="7343469" y="3202207"/>
              <a:ext cx="680245" cy="529612"/>
              <a:chOff x="0" y="-2"/>
              <a:chExt cx="1307" cy="1019"/>
            </a:xfrm>
          </p:grpSpPr>
          <p:grpSp>
            <p:nvGrpSpPr>
              <p:cNvPr id="70" name="Group 10">
                <a:extLst>
                  <a:ext uri="{FF2B5EF4-FFF2-40B4-BE49-F238E27FC236}">
                    <a16:creationId xmlns="" xmlns:a16="http://schemas.microsoft.com/office/drawing/2014/main" id="{A8B89E51-F9E8-4C7F-97FC-2D564E60F79A}"/>
                  </a:ext>
                </a:extLst>
              </p:cNvPr>
              <p:cNvGrpSpPr>
                <a:grpSpLocks/>
              </p:cNvGrpSpPr>
              <p:nvPr/>
            </p:nvGrpSpPr>
            <p:grpSpPr bwMode="auto">
              <a:xfrm>
                <a:off x="0" y="-2"/>
                <a:ext cx="1307" cy="1019"/>
                <a:chOff x="0" y="-2"/>
                <a:chExt cx="1307" cy="1019"/>
              </a:xfrm>
            </p:grpSpPr>
            <p:pic>
              <p:nvPicPr>
                <p:cNvPr id="72" name="Picture 11" descr="circuler_1">
                  <a:extLst>
                    <a:ext uri="{FF2B5EF4-FFF2-40B4-BE49-F238E27FC236}">
                      <a16:creationId xmlns="" xmlns:a16="http://schemas.microsoft.com/office/drawing/2014/main" id="{D3A70A11-2327-478D-9FFD-0F9B394463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07"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Oval 12">
                  <a:extLst>
                    <a:ext uri="{FF2B5EF4-FFF2-40B4-BE49-F238E27FC236}">
                      <a16:creationId xmlns="" xmlns:a16="http://schemas.microsoft.com/office/drawing/2014/main" id="{B5C438E2-C5DE-40BF-A732-CE07420F6951}"/>
                    </a:ext>
                  </a:extLst>
                </p:cNvPr>
                <p:cNvSpPr>
                  <a:spLocks noChangeArrowheads="1"/>
                </p:cNvSpPr>
                <p:nvPr/>
              </p:nvSpPr>
              <p:spPr bwMode="auto">
                <a:xfrm>
                  <a:off x="21" y="-2"/>
                  <a:ext cx="1286" cy="1019"/>
                </a:xfrm>
                <a:prstGeom prst="ellipse">
                  <a:avLst/>
                </a:prstGeom>
                <a:solidFill>
                  <a:schemeClr val="bg1">
                    <a:lumMod val="85000"/>
                  </a:schemeClr>
                </a:solidFill>
                <a:ln w="19050">
                  <a:noFill/>
                  <a:round/>
                  <a:headEnd/>
                  <a:tailEnd/>
                </a:ln>
              </p:spPr>
              <p:txBody>
                <a:bodyPr wrap="none" anchor="ctr"/>
                <a:lstStyle/>
                <a:p>
                  <a:r>
                    <a:rPr lang="en-US" altLang="zh-CN" sz="2000" b="1" i="1" dirty="0">
                      <a:solidFill>
                        <a:srgbClr val="EEECE1">
                          <a:lumMod val="50000"/>
                        </a:srgbClr>
                      </a:solidFill>
                      <a:ea typeface="华文细黑" pitchFamily="2" charset="-122"/>
                    </a:rPr>
                    <a:t>3</a:t>
                  </a:r>
                  <a:endParaRPr lang="zh-CN" altLang="zh-CN" sz="2000" b="1" i="1" dirty="0">
                    <a:solidFill>
                      <a:srgbClr val="EEECE1">
                        <a:lumMod val="50000"/>
                      </a:srgbClr>
                    </a:solidFill>
                    <a:ea typeface="华文细黑" pitchFamily="2" charset="-122"/>
                  </a:endParaRPr>
                </a:p>
              </p:txBody>
            </p:sp>
          </p:grpSp>
          <p:pic>
            <p:nvPicPr>
              <p:cNvPr id="71" name="Picture 13" descr="Picture2">
                <a:extLst>
                  <a:ext uri="{FF2B5EF4-FFF2-40B4-BE49-F238E27FC236}">
                    <a16:creationId xmlns="" xmlns:a16="http://schemas.microsoft.com/office/drawing/2014/main" id="{A180F2A4-963B-43D1-BD35-88CCBFE897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 name="Rectangle 24">
              <a:extLst>
                <a:ext uri="{FF2B5EF4-FFF2-40B4-BE49-F238E27FC236}">
                  <a16:creationId xmlns="" xmlns:a16="http://schemas.microsoft.com/office/drawing/2014/main" id="{F3E58F1E-5A59-4B00-99ED-006415B8963D}"/>
                </a:ext>
              </a:extLst>
            </p:cNvPr>
            <p:cNvSpPr>
              <a:spLocks noChangeArrowheads="1"/>
            </p:cNvSpPr>
            <p:nvPr/>
          </p:nvSpPr>
          <p:spPr bwMode="auto">
            <a:xfrm>
              <a:off x="1776123" y="4152571"/>
              <a:ext cx="2505212" cy="67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180975" fontAlgn="base">
                <a:lnSpc>
                  <a:spcPct val="114000"/>
                </a:lnSpc>
                <a:spcBef>
                  <a:spcPct val="0"/>
                </a:spcBef>
                <a:spcAft>
                  <a:spcPct val="0"/>
                </a:spcAft>
                <a:defRPr/>
              </a:pPr>
              <a:r>
                <a:rPr lang="zh-CN" altLang="zh-CN" sz="1100" kern="0" dirty="0">
                  <a:solidFill>
                    <a:srgbClr val="000000"/>
                  </a:solidFill>
                  <a:latin typeface="微软雅黑" pitchFamily="34" charset="-122"/>
                  <a:ea typeface="微软雅黑" pitchFamily="34" charset="-122"/>
                </a:rPr>
                <a:t>将创新创业教育</a:t>
              </a:r>
              <a:r>
                <a:rPr lang="zh-CN" altLang="zh-CN" sz="1100" b="1" kern="0" dirty="0">
                  <a:solidFill>
                    <a:srgbClr val="FF4C05"/>
                  </a:solidFill>
                  <a:latin typeface="微软雅黑" pitchFamily="34" charset="-122"/>
                  <a:ea typeface="微软雅黑" pitchFamily="34" charset="-122"/>
                </a:rPr>
                <a:t>贯穿人才培养全过程</a:t>
              </a:r>
              <a:r>
                <a:rPr lang="zh-CN" altLang="en-US" sz="1100" kern="0" dirty="0">
                  <a:solidFill>
                    <a:srgbClr val="000000"/>
                  </a:solidFill>
                  <a:latin typeface="微软雅黑" pitchFamily="34" charset="-122"/>
                  <a:ea typeface="微软雅黑" pitchFamily="34" charset="-122"/>
                </a:rPr>
                <a:t>，</a:t>
              </a:r>
              <a:r>
                <a:rPr lang="zh-CN" altLang="zh-CN" sz="1100" kern="0" dirty="0">
                  <a:latin typeface="微软雅黑" pitchFamily="34" charset="-122"/>
                  <a:ea typeface="微软雅黑" pitchFamily="34" charset="-122"/>
                </a:rPr>
                <a:t>面向</a:t>
              </a:r>
              <a:r>
                <a:rPr lang="zh-CN" altLang="en-US" sz="1100" kern="0" dirty="0" smtClean="0">
                  <a:solidFill>
                    <a:srgbClr val="FF4C05"/>
                  </a:solidFill>
                  <a:latin typeface="微软雅黑" pitchFamily="34" charset="-122"/>
                  <a:ea typeface="微软雅黑" pitchFamily="34" charset="-122"/>
                </a:rPr>
                <a:t>全院系</a:t>
              </a:r>
              <a:r>
                <a:rPr lang="zh-CN" altLang="zh-CN" sz="1100" kern="0" dirty="0" smtClean="0">
                  <a:latin typeface="微软雅黑" pitchFamily="34" charset="-122"/>
                  <a:ea typeface="微软雅黑" pitchFamily="34" charset="-122"/>
                </a:rPr>
                <a:t>学生</a:t>
              </a:r>
              <a:r>
                <a:rPr lang="zh-CN" altLang="zh-CN" sz="1100" kern="0" dirty="0">
                  <a:solidFill>
                    <a:srgbClr val="000000"/>
                  </a:solidFill>
                  <a:latin typeface="微软雅黑" pitchFamily="34" charset="-122"/>
                  <a:ea typeface="微软雅黑" pitchFamily="34" charset="-122"/>
                </a:rPr>
                <a:t>开设创新创业</a:t>
              </a:r>
              <a:r>
                <a:rPr lang="zh-CN" altLang="en-US" sz="1100" kern="0" dirty="0">
                  <a:solidFill>
                    <a:srgbClr val="000000"/>
                  </a:solidFill>
                  <a:latin typeface="微软雅黑" pitchFamily="34" charset="-122"/>
                  <a:ea typeface="微软雅黑" pitchFamily="34" charset="-122"/>
                </a:rPr>
                <a:t>通识</a:t>
              </a:r>
              <a:r>
                <a:rPr lang="zh-CN" altLang="zh-CN" sz="1100" kern="0" dirty="0">
                  <a:solidFill>
                    <a:srgbClr val="000000"/>
                  </a:solidFill>
                  <a:latin typeface="微软雅黑" pitchFamily="34" charset="-122"/>
                  <a:ea typeface="微软雅黑" pitchFamily="34" charset="-122"/>
                </a:rPr>
                <a:t>教育必修</a:t>
              </a:r>
              <a:r>
                <a:rPr lang="zh-CN" altLang="en-US" sz="1100" kern="0" dirty="0">
                  <a:solidFill>
                    <a:srgbClr val="000000"/>
                  </a:solidFill>
                  <a:latin typeface="微软雅黑" pitchFamily="34" charset="-122"/>
                  <a:ea typeface="微软雅黑" pitchFamily="34" charset="-122"/>
                </a:rPr>
                <a:t>课程，</a:t>
              </a:r>
              <a:r>
                <a:rPr lang="zh-CN" altLang="en-US" sz="1100" kern="0" dirty="0">
                  <a:latin typeface="微软雅黑" pitchFamily="34" charset="-122"/>
                  <a:ea typeface="微软雅黑" pitchFamily="34" charset="-122"/>
                </a:rPr>
                <a:t>面向</a:t>
              </a:r>
              <a:r>
                <a:rPr lang="zh-CN" altLang="en-US" sz="1100" kern="0" dirty="0" smtClean="0">
                  <a:solidFill>
                    <a:srgbClr val="FF4C05"/>
                  </a:solidFill>
                  <a:latin typeface="微软雅黑" pitchFamily="34" charset="-122"/>
                  <a:ea typeface="微软雅黑" pitchFamily="34" charset="-122"/>
                </a:rPr>
                <a:t>各专业</a:t>
              </a:r>
              <a:r>
                <a:rPr lang="zh-CN" altLang="en-US" sz="1100" kern="0" dirty="0" smtClean="0">
                  <a:solidFill>
                    <a:srgbClr val="000000"/>
                  </a:solidFill>
                  <a:latin typeface="微软雅黑" pitchFamily="34" charset="-122"/>
                  <a:ea typeface="微软雅黑" pitchFamily="34" charset="-122"/>
                </a:rPr>
                <a:t>合作</a:t>
              </a:r>
              <a:r>
                <a:rPr lang="zh-CN" altLang="en-US" sz="1100" kern="0" dirty="0">
                  <a:solidFill>
                    <a:srgbClr val="000000"/>
                  </a:solidFill>
                  <a:latin typeface="微软雅黑" pitchFamily="34" charset="-122"/>
                  <a:ea typeface="微软雅黑" pitchFamily="34" charset="-122"/>
                </a:rPr>
                <a:t>开发专创基础选修课程。</a:t>
              </a:r>
            </a:p>
          </p:txBody>
        </p:sp>
        <p:sp>
          <p:nvSpPr>
            <p:cNvPr id="75" name="Rectangle 24">
              <a:extLst>
                <a:ext uri="{FF2B5EF4-FFF2-40B4-BE49-F238E27FC236}">
                  <a16:creationId xmlns="" xmlns:a16="http://schemas.microsoft.com/office/drawing/2014/main" id="{4C9609B3-F127-450B-A99C-DF0328405A6E}"/>
                </a:ext>
              </a:extLst>
            </p:cNvPr>
            <p:cNvSpPr>
              <a:spLocks noChangeArrowheads="1"/>
            </p:cNvSpPr>
            <p:nvPr/>
          </p:nvSpPr>
          <p:spPr bwMode="auto">
            <a:xfrm>
              <a:off x="4587953" y="4152571"/>
              <a:ext cx="2634035" cy="864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base">
                <a:lnSpc>
                  <a:spcPct val="114000"/>
                </a:lnSpc>
                <a:spcBef>
                  <a:spcPct val="0"/>
                </a:spcBef>
                <a:spcAft>
                  <a:spcPct val="0"/>
                </a:spcAft>
                <a:defRPr/>
              </a:pPr>
              <a:r>
                <a:rPr lang="zh-CN" altLang="en-US" sz="1100" kern="0" dirty="0">
                  <a:solidFill>
                    <a:srgbClr val="000000"/>
                  </a:solidFill>
                  <a:latin typeface="微软雅黑" pitchFamily="34" charset="-122"/>
                  <a:ea typeface="微软雅黑" pitchFamily="34" charset="-122"/>
                </a:rPr>
                <a:t>    以特色专业试点，面向以不同专业学生进行筛选进入双创教育精英班学习。针对</a:t>
              </a:r>
              <a:r>
                <a:rPr lang="zh-CN" altLang="en-US" sz="1100" b="1" kern="0" dirty="0">
                  <a:solidFill>
                    <a:srgbClr val="FF4C05"/>
                  </a:solidFill>
                  <a:latin typeface="微软雅黑" pitchFamily="34" charset="-122"/>
                  <a:ea typeface="微软雅黑" pitchFamily="34" charset="-122"/>
                </a:rPr>
                <a:t>有创新创意想法、对创新与创业实践有浓厚兴趣和体验</a:t>
              </a:r>
              <a:r>
                <a:rPr lang="zh-CN" altLang="en-US" sz="1100" kern="0" dirty="0">
                  <a:solidFill>
                    <a:srgbClr val="000000"/>
                  </a:solidFill>
                  <a:latin typeface="微软雅黑" pitchFamily="34" charset="-122"/>
                  <a:ea typeface="微软雅黑" pitchFamily="34" charset="-122"/>
                </a:rPr>
                <a:t>的学生进行培养。</a:t>
              </a:r>
              <a:endParaRPr lang="zh-CN" altLang="zh-CN" sz="1100" kern="0" dirty="0">
                <a:solidFill>
                  <a:srgbClr val="000000"/>
                </a:solidFill>
                <a:latin typeface="微软雅黑" pitchFamily="34" charset="-122"/>
                <a:ea typeface="微软雅黑" pitchFamily="34" charset="-122"/>
              </a:endParaRPr>
            </a:p>
          </p:txBody>
        </p:sp>
        <p:sp>
          <p:nvSpPr>
            <p:cNvPr id="76" name="TextBox 45">
              <a:extLst>
                <a:ext uri="{FF2B5EF4-FFF2-40B4-BE49-F238E27FC236}">
                  <a16:creationId xmlns="" xmlns:a16="http://schemas.microsoft.com/office/drawing/2014/main" id="{67736C5B-7A3F-4992-955B-DA1484511055}"/>
                </a:ext>
              </a:extLst>
            </p:cNvPr>
            <p:cNvSpPr txBox="1"/>
            <p:nvPr/>
          </p:nvSpPr>
          <p:spPr>
            <a:xfrm>
              <a:off x="1825273" y="2296443"/>
              <a:ext cx="5885620" cy="264647"/>
            </a:xfrm>
            <a:prstGeom prst="rect">
              <a:avLst/>
            </a:prstGeom>
            <a:noFill/>
          </p:spPr>
          <p:txBody>
            <a:bodyPr wrap="square" rtlCol="0">
              <a:spAutoFit/>
            </a:bodyPr>
            <a:lstStyle/>
            <a:p>
              <a:r>
                <a:rPr lang="zh-CN" altLang="en-US" sz="1600" b="1" dirty="0" smtClean="0">
                  <a:solidFill>
                    <a:prstClr val="black">
                      <a:lumMod val="75000"/>
                      <a:lumOff val="25000"/>
                    </a:prstClr>
                  </a:solidFill>
                  <a:latin typeface="微软雅黑" pitchFamily="34" charset="-122"/>
                  <a:ea typeface="微软雅黑" pitchFamily="34" charset="-122"/>
                </a:rPr>
                <a:t>非</a:t>
              </a:r>
              <a:r>
                <a:rPr lang="zh-CN" altLang="en-US" sz="1600" b="1" dirty="0">
                  <a:solidFill>
                    <a:prstClr val="black">
                      <a:lumMod val="75000"/>
                      <a:lumOff val="25000"/>
                    </a:prstClr>
                  </a:solidFill>
                  <a:latin typeface="微软雅黑" pitchFamily="34" charset="-122"/>
                  <a:ea typeface="微软雅黑" pitchFamily="34" charset="-122"/>
                </a:rPr>
                <a:t>学历培养</a:t>
              </a:r>
              <a:r>
                <a:rPr lang="en-US" altLang="zh-CN" sz="1600" b="1" dirty="0">
                  <a:solidFill>
                    <a:prstClr val="black">
                      <a:lumMod val="75000"/>
                      <a:lumOff val="25000"/>
                    </a:prstClr>
                  </a:solidFill>
                  <a:latin typeface="微软雅黑" pitchFamily="34" charset="-122"/>
                  <a:ea typeface="微软雅黑" pitchFamily="34" charset="-122"/>
                </a:rPr>
                <a:t>——</a:t>
              </a:r>
              <a:r>
                <a:rPr lang="zh-CN" altLang="en-US" sz="1600" b="1" dirty="0">
                  <a:solidFill>
                    <a:prstClr val="black">
                      <a:lumMod val="75000"/>
                      <a:lumOff val="25000"/>
                    </a:prstClr>
                  </a:solidFill>
                  <a:latin typeface="微软雅黑" pitchFamily="34" charset="-122"/>
                  <a:ea typeface="微软雅黑" pitchFamily="34" charset="-122"/>
                </a:rPr>
                <a:t>“三段式</a:t>
              </a:r>
              <a:r>
                <a:rPr lang="en-US" altLang="zh-CN" sz="1600" b="1" dirty="0">
                  <a:solidFill>
                    <a:prstClr val="black">
                      <a:lumMod val="75000"/>
                      <a:lumOff val="25000"/>
                    </a:prstClr>
                  </a:solidFill>
                  <a:latin typeface="微软雅黑" pitchFamily="34" charset="-122"/>
                  <a:ea typeface="微软雅黑" pitchFamily="34" charset="-122"/>
                </a:rPr>
                <a:t>·</a:t>
              </a:r>
              <a:r>
                <a:rPr lang="zh-CN" altLang="en-US" sz="1600" b="1" dirty="0">
                  <a:solidFill>
                    <a:prstClr val="black">
                      <a:lumMod val="75000"/>
                      <a:lumOff val="25000"/>
                    </a:prstClr>
                  </a:solidFill>
                  <a:latin typeface="微软雅黑" pitchFamily="34" charset="-122"/>
                  <a:ea typeface="微软雅黑" pitchFamily="34" charset="-122"/>
                </a:rPr>
                <a:t>千百十”阶梯式培养</a:t>
              </a:r>
            </a:p>
          </p:txBody>
        </p:sp>
        <p:sp>
          <p:nvSpPr>
            <p:cNvPr id="77" name="Rectangle 24">
              <a:extLst>
                <a:ext uri="{FF2B5EF4-FFF2-40B4-BE49-F238E27FC236}">
                  <a16:creationId xmlns="" xmlns:a16="http://schemas.microsoft.com/office/drawing/2014/main" id="{37F12543-8C1D-4961-A1C9-0DC86FF56964}"/>
                </a:ext>
              </a:extLst>
            </p:cNvPr>
            <p:cNvSpPr>
              <a:spLocks noChangeArrowheads="1"/>
            </p:cNvSpPr>
            <p:nvPr/>
          </p:nvSpPr>
          <p:spPr bwMode="auto">
            <a:xfrm>
              <a:off x="7532458" y="4152571"/>
              <a:ext cx="2552061" cy="864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265113" fontAlgn="base">
                <a:lnSpc>
                  <a:spcPct val="114000"/>
                </a:lnSpc>
                <a:spcBef>
                  <a:spcPct val="0"/>
                </a:spcBef>
                <a:spcAft>
                  <a:spcPct val="0"/>
                </a:spcAft>
                <a:defRPr/>
              </a:pPr>
              <a:r>
                <a:rPr lang="zh-CN" altLang="en-US" sz="1100" kern="0" dirty="0">
                  <a:solidFill>
                    <a:srgbClr val="000000"/>
                  </a:solidFill>
                  <a:latin typeface="微软雅黑" pitchFamily="34" charset="-122"/>
                  <a:ea typeface="微软雅黑" pitchFamily="34" charset="-122"/>
                </a:rPr>
                <a:t>针对</a:t>
              </a:r>
              <a:r>
                <a:rPr lang="zh-CN" altLang="en-US" sz="1100" b="1" kern="0" dirty="0">
                  <a:solidFill>
                    <a:srgbClr val="FF4C05"/>
                  </a:solidFill>
                  <a:latin typeface="微软雅黑" pitchFamily="34" charset="-122"/>
                  <a:ea typeface="微软雅黑" pitchFamily="34" charset="-122"/>
                </a:rPr>
                <a:t>有创业项目</a:t>
              </a:r>
              <a:r>
                <a:rPr lang="zh-CN" altLang="en-US" sz="1100" kern="0" dirty="0">
                  <a:solidFill>
                    <a:srgbClr val="000000"/>
                  </a:solidFill>
                  <a:latin typeface="微软雅黑" pitchFamily="34" charset="-122"/>
                  <a:ea typeface="微软雅黑" pitchFamily="34" charset="-122"/>
                </a:rPr>
                <a:t>的学生择优进行筛选进入卓越班进行更深层次的</a:t>
              </a:r>
              <a:r>
                <a:rPr lang="zh-CN" altLang="en-US" sz="1100" b="1" kern="0" dirty="0">
                  <a:solidFill>
                    <a:srgbClr val="FF4C05"/>
                  </a:solidFill>
                  <a:latin typeface="微软雅黑" pitchFamily="34" charset="-122"/>
                  <a:ea typeface="微软雅黑" pitchFamily="34" charset="-122"/>
                </a:rPr>
                <a:t>战略管理、投融资、企业运营</a:t>
              </a:r>
              <a:r>
                <a:rPr lang="zh-CN" altLang="en-US" sz="1100" kern="0" dirty="0">
                  <a:solidFill>
                    <a:srgbClr val="000000"/>
                  </a:solidFill>
                  <a:latin typeface="微软雅黑" pitchFamily="34" charset="-122"/>
                  <a:ea typeface="微软雅黑" pitchFamily="34" charset="-122"/>
                </a:rPr>
                <a:t>等知识学习，助力初创团队实现创业成果的转换。</a:t>
              </a:r>
            </a:p>
          </p:txBody>
        </p:sp>
      </p:grpSp>
      <p:sp>
        <p:nvSpPr>
          <p:cNvPr id="42" name="矩形 41"/>
          <p:cNvSpPr/>
          <p:nvPr/>
        </p:nvSpPr>
        <p:spPr>
          <a:xfrm>
            <a:off x="-217614" y="1160428"/>
            <a:ext cx="29084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1. </a:t>
            </a:r>
            <a:r>
              <a:rPr lang="zh-CN" altLang="en-US" b="1" dirty="0" smtClean="0">
                <a:solidFill>
                  <a:srgbClr val="C00000"/>
                </a:solidFill>
                <a:latin typeface="微软雅黑" pitchFamily="34" charset="-122"/>
                <a:ea typeface="微软雅黑" pitchFamily="34" charset="-122"/>
              </a:rPr>
              <a:t>培养</a:t>
            </a:r>
            <a:r>
              <a:rPr lang="zh-CN" altLang="en-US" b="1" dirty="0" smtClean="0">
                <a:solidFill>
                  <a:srgbClr val="C00000"/>
                </a:solidFill>
                <a:latin typeface="微软雅黑" pitchFamily="34" charset="-122"/>
                <a:ea typeface="微软雅黑" pitchFamily="34" charset="-122"/>
              </a:rPr>
              <a:t>模式目标</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818950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37</a:t>
            </a:r>
            <a:endParaRPr lang="zh-CN" altLang="en-US" sz="1600" b="1" dirty="0">
              <a:solidFill>
                <a:prstClr val="white"/>
              </a:solidFill>
            </a:endParaRPr>
          </a:p>
        </p:txBody>
      </p:sp>
      <p:cxnSp>
        <p:nvCxnSpPr>
          <p:cNvPr id="16" name="直接连接符 15"/>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31">
            <a:extLst>
              <a:ext uri="{FF2B5EF4-FFF2-40B4-BE49-F238E27FC236}">
                <a16:creationId xmlns="" xmlns:a16="http://schemas.microsoft.com/office/drawing/2014/main" id="{1B550BA1-B3E0-4893-A4B2-5D9EB976AAD8}"/>
              </a:ext>
            </a:extLst>
          </p:cNvPr>
          <p:cNvSpPr txBox="1"/>
          <p:nvPr/>
        </p:nvSpPr>
        <p:spPr>
          <a:xfrm>
            <a:off x="1101580" y="1317429"/>
            <a:ext cx="9221996" cy="1200329"/>
          </a:xfrm>
          <a:prstGeom prst="rect">
            <a:avLst/>
          </a:prstGeom>
          <a:noFill/>
          <a:ln>
            <a:noFill/>
          </a:ln>
        </p:spPr>
        <p:txBody>
          <a:bodyPr wrap="square" rtlCol="0">
            <a:spAutoFit/>
          </a:bodyPr>
          <a:lstStyle/>
          <a:p>
            <a:pPr indent="265113">
              <a:lnSpc>
                <a:spcPct val="150000"/>
              </a:lnSpc>
            </a:pPr>
            <a:r>
              <a:rPr lang="zh-CN" altLang="en-US" sz="1600" kern="0" dirty="0">
                <a:solidFill>
                  <a:prstClr val="black"/>
                </a:solidFill>
                <a:latin typeface="微软雅黑" panose="020B0503020204020204" pitchFamily="34" charset="-122"/>
                <a:ea typeface="微软雅黑" panose="020B0503020204020204" pitchFamily="34" charset="-122"/>
              </a:rPr>
              <a:t>围绕创新创意创业</a:t>
            </a:r>
            <a:r>
              <a:rPr lang="en-US" altLang="zh-CN" sz="1600" kern="0" dirty="0">
                <a:solidFill>
                  <a:prstClr val="black"/>
                </a:solidFill>
                <a:latin typeface="微软雅黑" panose="020B0503020204020204" pitchFamily="34" charset="-122"/>
                <a:ea typeface="微软雅黑" panose="020B0503020204020204" pitchFamily="34" charset="-122"/>
              </a:rPr>
              <a:t>+</a:t>
            </a:r>
            <a:r>
              <a:rPr lang="zh-CN" altLang="en-US" sz="1600" kern="0" dirty="0">
                <a:solidFill>
                  <a:prstClr val="black"/>
                </a:solidFill>
                <a:latin typeface="微软雅黑" panose="020B0503020204020204" pitchFamily="34" charset="-122"/>
                <a:ea typeface="微软雅黑" panose="020B0503020204020204" pitchFamily="34" charset="-122"/>
              </a:rPr>
              <a:t>专业教育的人才培养定位，在专业知识技能培养的基础上</a:t>
            </a:r>
            <a:r>
              <a:rPr lang="zh-CN" altLang="en-US" sz="1600" b="1" kern="0" dirty="0">
                <a:solidFill>
                  <a:srgbClr val="C00000"/>
                </a:solidFill>
                <a:latin typeface="微软雅黑" panose="020B0503020204020204" pitchFamily="34" charset="-122"/>
                <a:ea typeface="微软雅黑" panose="020B0503020204020204" pitchFamily="34" charset="-122"/>
              </a:rPr>
              <a:t>提出以创新创意创业能力的培养为引领，激活原有专业能力基础之上的关键能力</a:t>
            </a:r>
            <a:r>
              <a:rPr lang="zh-CN" altLang="en-US" sz="1600" kern="0" dirty="0">
                <a:solidFill>
                  <a:prstClr val="black"/>
                </a:solidFill>
                <a:latin typeface="微软雅黑" panose="020B0503020204020204" pitchFamily="34" charset="-122"/>
                <a:ea typeface="微软雅黑" panose="020B0503020204020204" pitchFamily="34" charset="-122"/>
              </a:rPr>
              <a:t>，以创新创业能力类型为维度，进行能力要素分解，依据能力与课程的匹配，设计双创课程体系，并规划完整的课程设置与教学安排。</a:t>
            </a:r>
          </a:p>
        </p:txBody>
      </p:sp>
      <p:grpSp>
        <p:nvGrpSpPr>
          <p:cNvPr id="2" name="组合 1"/>
          <p:cNvGrpSpPr/>
          <p:nvPr/>
        </p:nvGrpSpPr>
        <p:grpSpPr>
          <a:xfrm>
            <a:off x="1247886" y="2596897"/>
            <a:ext cx="8803266" cy="3578618"/>
            <a:chOff x="1446467" y="2778869"/>
            <a:chExt cx="8803266" cy="3354249"/>
          </a:xfrm>
        </p:grpSpPr>
        <p:grpSp>
          <p:nvGrpSpPr>
            <p:cNvPr id="10" name="组合 9"/>
            <p:cNvGrpSpPr/>
            <p:nvPr/>
          </p:nvGrpSpPr>
          <p:grpSpPr>
            <a:xfrm>
              <a:off x="1448868" y="5647057"/>
              <a:ext cx="8800865" cy="486061"/>
              <a:chOff x="592047" y="5007446"/>
              <a:chExt cx="8133727" cy="514350"/>
            </a:xfrm>
          </p:grpSpPr>
          <p:sp>
            <p:nvSpPr>
              <p:cNvPr id="11" name="AutoShape 28"/>
              <p:cNvSpPr>
                <a:spLocks noChangeArrowheads="1"/>
              </p:cNvSpPr>
              <p:nvPr/>
            </p:nvSpPr>
            <p:spPr bwMode="auto">
              <a:xfrm>
                <a:off x="592047" y="5007446"/>
                <a:ext cx="8133727" cy="514350"/>
              </a:xfrm>
              <a:prstGeom prst="rightArrow">
                <a:avLst>
                  <a:gd name="adj1" fmla="val 50473"/>
                  <a:gd name="adj2" fmla="val 66928"/>
                </a:avLst>
              </a:prstGeom>
              <a:gradFill rotWithShape="1">
                <a:gsLst>
                  <a:gs pos="0">
                    <a:schemeClr val="accent5">
                      <a:lumMod val="40000"/>
                      <a:lumOff val="60000"/>
                    </a:schemeClr>
                  </a:gs>
                  <a:gs pos="100000">
                    <a:srgbClr val="CCECFF"/>
                  </a:gs>
                </a:gsLst>
                <a:lin ang="0" scaled="1"/>
              </a:gradFill>
              <a:ln w="9525">
                <a:noFill/>
                <a:miter lim="800000"/>
                <a:headEnd/>
                <a:tailEnd/>
              </a:ln>
            </p:spPr>
            <p:txBody>
              <a:bodyPr vert="eaVert" wrap="none" lIns="68586" tIns="34294" rIns="68586" bIns="34294" anchor="ctr"/>
              <a:lstStyle/>
              <a:p>
                <a:pPr>
                  <a:defRPr/>
                </a:pPr>
                <a:endParaRPr lang="en-US" dirty="0">
                  <a:solidFill>
                    <a:prstClr val="black"/>
                  </a:solidFill>
                  <a:cs typeface="Segoe UI" pitchFamily="34" charset="0"/>
                </a:endParaRPr>
              </a:p>
            </p:txBody>
          </p:sp>
          <p:sp>
            <p:nvSpPr>
              <p:cNvPr id="12" name="TextBox 57"/>
              <p:cNvSpPr txBox="1"/>
              <p:nvPr/>
            </p:nvSpPr>
            <p:spPr>
              <a:xfrm>
                <a:off x="4876476" y="5118060"/>
                <a:ext cx="2808312" cy="293120"/>
              </a:xfrm>
              <a:prstGeom prst="rect">
                <a:avLst/>
              </a:prstGeom>
              <a:noFill/>
            </p:spPr>
            <p:txBody>
              <a:bodyPr wrap="square" rtlCol="0">
                <a:spAutoFit/>
              </a:bodyPr>
              <a:lstStyle/>
              <a:p>
                <a:pPr algn="ctr"/>
                <a:r>
                  <a:rPr lang="zh-CN" altLang="en-US" sz="1200" b="1" dirty="0" smtClean="0">
                    <a:solidFill>
                      <a:prstClr val="black">
                        <a:lumMod val="95000"/>
                        <a:lumOff val="5000"/>
                      </a:prstClr>
                    </a:solidFill>
                    <a:latin typeface="微软雅黑" panose="020B0503020204020204" pitchFamily="34" charset="-122"/>
                    <a:ea typeface="微软雅黑" panose="020B0503020204020204" pitchFamily="34" charset="-122"/>
                  </a:rPr>
                  <a:t>创新</a:t>
                </a: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创业课程体系</a:t>
                </a:r>
              </a:p>
            </p:txBody>
          </p:sp>
          <p:sp>
            <p:nvSpPr>
              <p:cNvPr id="13" name="TextBox 58"/>
              <p:cNvSpPr txBox="1"/>
              <p:nvPr/>
            </p:nvSpPr>
            <p:spPr>
              <a:xfrm>
                <a:off x="952985" y="5118060"/>
                <a:ext cx="2337272" cy="293120"/>
              </a:xfrm>
              <a:prstGeom prst="rect">
                <a:avLst/>
              </a:prstGeom>
              <a:noFill/>
            </p:spPr>
            <p:txBody>
              <a:bodyPr wrap="square" rtlCol="0">
                <a:spAutoFit/>
              </a:bodyPr>
              <a:lstStyle/>
              <a:p>
                <a:pPr algn="ctr"/>
                <a:r>
                  <a:rPr lang="zh-CN" altLang="en-US" sz="1200" b="1" dirty="0">
                    <a:solidFill>
                      <a:prstClr val="black">
                        <a:lumMod val="95000"/>
                        <a:lumOff val="5000"/>
                      </a:prstClr>
                    </a:solidFill>
                    <a:latin typeface="微软雅黑" panose="020B0503020204020204" pitchFamily="34" charset="-122"/>
                    <a:ea typeface="微软雅黑" panose="020B0503020204020204" pitchFamily="34" charset="-122"/>
                  </a:rPr>
                  <a:t>人才培养能力要素</a:t>
                </a:r>
              </a:p>
            </p:txBody>
          </p:sp>
        </p:gr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8870"/>
              <a:ext cx="3314867"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343" y="2778869"/>
              <a:ext cx="5291390" cy="285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矩形 17"/>
          <p:cNvSpPr/>
          <p:nvPr/>
        </p:nvSpPr>
        <p:spPr>
          <a:xfrm>
            <a:off x="-214721" y="646043"/>
            <a:ext cx="3223097" cy="507831"/>
          </a:xfrm>
          <a:prstGeom prst="rect">
            <a:avLst/>
          </a:prstGeom>
        </p:spPr>
        <p:txBody>
          <a:bodyPr wrap="square">
            <a:spAutoFit/>
          </a:bodyPr>
          <a:lstStyle/>
          <a:p>
            <a:pPr indent="355600">
              <a:lnSpc>
                <a:spcPct val="150000"/>
              </a:lnSpc>
            </a:pPr>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创新</a:t>
            </a:r>
            <a:r>
              <a:rPr lang="zh-CN" altLang="en-US" b="1" dirty="0" smtClean="0">
                <a:solidFill>
                  <a:srgbClr val="C00000"/>
                </a:solidFill>
                <a:latin typeface="微软雅黑" pitchFamily="34" charset="-122"/>
                <a:ea typeface="微软雅黑" pitchFamily="34" charset="-122"/>
              </a:rPr>
              <a:t>创业教育课程设置</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25013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02</a:t>
            </a:r>
            <a:endParaRPr lang="zh-CN" altLang="en-US" sz="1600" b="1" dirty="0">
              <a:solidFill>
                <a:prstClr val="white"/>
              </a:solidFill>
            </a:endParaRPr>
          </a:p>
        </p:txBody>
      </p:sp>
      <p:graphicFrame>
        <p:nvGraphicFramePr>
          <p:cNvPr id="6" name="图示 5"/>
          <p:cNvGraphicFramePr/>
          <p:nvPr>
            <p:extLst>
              <p:ext uri="{D42A27DB-BD31-4B8C-83A1-F6EECF244321}">
                <p14:modId xmlns:p14="http://schemas.microsoft.com/office/powerpoint/2010/main" val="2433474769"/>
              </p:ext>
            </p:extLst>
          </p:nvPr>
        </p:nvGraphicFramePr>
        <p:xfrm>
          <a:off x="1373146" y="1929955"/>
          <a:ext cx="9028154" cy="3824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直接连接符 16"/>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H_Other_5"/>
          <p:cNvSpPr>
            <a:spLocks noChangeArrowheads="1"/>
          </p:cNvSpPr>
          <p:nvPr>
            <p:custDataLst>
              <p:tags r:id="rId1"/>
            </p:custDataLst>
          </p:nvPr>
        </p:nvSpPr>
        <p:spPr bwMode="auto">
          <a:xfrm>
            <a:off x="211868" y="702023"/>
            <a:ext cx="2932775" cy="51515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（二）专业建设新内容</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3494522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7854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38</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50867" y="690647"/>
            <a:ext cx="449547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3. </a:t>
            </a:r>
            <a:r>
              <a:rPr lang="zh-CN" altLang="en-US" b="1" dirty="0" smtClean="0">
                <a:solidFill>
                  <a:srgbClr val="C00000"/>
                </a:solidFill>
                <a:latin typeface="微软雅黑" pitchFamily="34" charset="-122"/>
                <a:ea typeface="微软雅黑" pitchFamily="34" charset="-122"/>
              </a:rPr>
              <a:t>创新</a:t>
            </a:r>
            <a:r>
              <a:rPr lang="zh-CN" altLang="en-US" b="1" dirty="0">
                <a:solidFill>
                  <a:srgbClr val="C00000"/>
                </a:solidFill>
                <a:latin typeface="微软雅黑" pitchFamily="34" charset="-122"/>
                <a:ea typeface="微软雅黑" pitchFamily="34" charset="-122"/>
              </a:rPr>
              <a:t>创业</a:t>
            </a:r>
            <a:r>
              <a:rPr lang="zh-CN" altLang="en-US" b="1" dirty="0" smtClean="0">
                <a:solidFill>
                  <a:srgbClr val="C00000"/>
                </a:solidFill>
                <a:latin typeface="微软雅黑" pitchFamily="34" charset="-122"/>
                <a:ea typeface="微软雅黑" pitchFamily="34" charset="-122"/>
              </a:rPr>
              <a:t>教育实训基地建设</a:t>
            </a:r>
            <a:endParaRPr lang="zh-CN" altLang="en-US" b="1" dirty="0">
              <a:solidFill>
                <a:srgbClr val="C00000"/>
              </a:solidFill>
              <a:latin typeface="微软雅黑" pitchFamily="34" charset="-122"/>
              <a:ea typeface="微软雅黑" pitchFamily="34" charset="-122"/>
            </a:endParaRPr>
          </a:p>
        </p:txBody>
      </p:sp>
      <p:grpSp>
        <p:nvGrpSpPr>
          <p:cNvPr id="13" name="组合 12"/>
          <p:cNvGrpSpPr/>
          <p:nvPr/>
        </p:nvGrpSpPr>
        <p:grpSpPr>
          <a:xfrm>
            <a:off x="847222" y="644086"/>
            <a:ext cx="11344779" cy="6033349"/>
            <a:chOff x="847222" y="701236"/>
            <a:chExt cx="11344779" cy="6033349"/>
          </a:xfrm>
        </p:grpSpPr>
        <p:grpSp>
          <p:nvGrpSpPr>
            <p:cNvPr id="14" name="组合 13"/>
            <p:cNvGrpSpPr/>
            <p:nvPr/>
          </p:nvGrpSpPr>
          <p:grpSpPr>
            <a:xfrm>
              <a:off x="952503" y="3111606"/>
              <a:ext cx="10038660" cy="3622979"/>
              <a:chOff x="539552" y="2301761"/>
              <a:chExt cx="7483344" cy="3215006"/>
            </a:xfrm>
          </p:grpSpPr>
          <p:grpSp>
            <p:nvGrpSpPr>
              <p:cNvPr id="17" name="Group 18"/>
              <p:cNvGrpSpPr/>
              <p:nvPr/>
            </p:nvGrpSpPr>
            <p:grpSpPr>
              <a:xfrm>
                <a:off x="6426758" y="2380876"/>
                <a:ext cx="1420864" cy="1960916"/>
                <a:chOff x="9682212" y="2032000"/>
                <a:chExt cx="2336780" cy="3225800"/>
              </a:xfrm>
            </p:grpSpPr>
            <p:sp>
              <p:nvSpPr>
                <p:cNvPr id="44" name="Rectangle 9"/>
                <p:cNvSpPr/>
                <p:nvPr/>
              </p:nvSpPr>
              <p:spPr bwMode="auto">
                <a:xfrm>
                  <a:off x="9764059"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创业孵化</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服务中心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5" name="Picture 2" descr="C:\Users\chrisw\Desktop\Cloud Services 3.png"/>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0665222" y="2556084"/>
                  <a:ext cx="1118343" cy="7713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9682212" y="2413004"/>
                  <a:ext cx="1366547" cy="1099393"/>
                </a:xfrm>
                <a:prstGeom prst="rect">
                  <a:avLst/>
                </a:prstGeom>
                <a:noFill/>
              </p:spPr>
            </p:pic>
          </p:grpSp>
          <p:grpSp>
            <p:nvGrpSpPr>
              <p:cNvPr id="18" name="Group 4"/>
              <p:cNvGrpSpPr/>
              <p:nvPr/>
            </p:nvGrpSpPr>
            <p:grpSpPr>
              <a:xfrm>
                <a:off x="5028485" y="2380876"/>
                <a:ext cx="1371097" cy="1960916"/>
                <a:chOff x="4983603" y="2032000"/>
                <a:chExt cx="2254933" cy="3225800"/>
              </a:xfrm>
            </p:grpSpPr>
            <p:sp>
              <p:nvSpPr>
                <p:cNvPr id="41" name="Rectangle 7"/>
                <p:cNvSpPr/>
                <p:nvPr/>
              </p:nvSpPr>
              <p:spPr bwMode="auto">
                <a:xfrm>
                  <a:off x="4983603"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创新创业综合实</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2" name="Picture 11" descr="\\MAGNUM\Projects\Microsoft\Cloud Power FY12\Design\ICONS_PNG\Application.png"/>
                <p:cNvPicPr>
                  <a:picLocks noChangeAspect="1" noChangeArrowheads="1"/>
                </p:cNvPicPr>
                <p:nvPr/>
              </p:nvPicPr>
              <p:blipFill rotWithShape="1">
                <a:blip r:embed="rId5" cstate="email">
                  <a:biLevel thresh="25000"/>
                  <a:extLst>
                    <a:ext uri="{28A0092B-C50C-407E-A947-70E740481C1C}">
                      <a14:useLocalDpi xmlns:a14="http://schemas.microsoft.com/office/drawing/2010/main"/>
                    </a:ext>
                  </a:extLst>
                </a:blip>
                <a:srcRect/>
                <a:stretch/>
              </p:blipFill>
              <p:spPr bwMode="auto">
                <a:xfrm>
                  <a:off x="5281826" y="2732985"/>
                  <a:ext cx="1233608" cy="1006735"/>
                </a:xfrm>
                <a:prstGeom prst="rect">
                  <a:avLst/>
                </a:prstGeom>
                <a:noFill/>
                <a:ln>
                  <a:noFill/>
                </a:ln>
              </p:spPr>
            </p:pic>
            <p:pic>
              <p:nvPicPr>
                <p:cNvPr id="43" name="Picture 6" descr="\\MAGNUM\Projects\Microsoft\Cloud Power FY12\Design\Icons\PNGs\Web Service.png"/>
                <p:cNvPicPr>
                  <a:picLocks noChangeAspect="1" noChangeArrowheads="1"/>
                </p:cNvPicPr>
                <p:nvPr/>
              </p:nvPicPr>
              <p:blipFill>
                <a:blip r:embed="rId6" cstate="email">
                  <a:lum bright="100000"/>
                  <a:extLst>
                    <a:ext uri="{28A0092B-C50C-407E-A947-70E740481C1C}">
                      <a14:useLocalDpi xmlns:a14="http://schemas.microsoft.com/office/drawing/2010/main"/>
                    </a:ext>
                  </a:extLst>
                </a:blip>
                <a:srcRect/>
                <a:stretch>
                  <a:fillRect/>
                </a:stretch>
              </p:blipFill>
              <p:spPr bwMode="auto">
                <a:xfrm>
                  <a:off x="5898628" y="2115567"/>
                  <a:ext cx="1211520" cy="1211836"/>
                </a:xfrm>
                <a:prstGeom prst="rect">
                  <a:avLst/>
                </a:prstGeom>
                <a:noFill/>
              </p:spPr>
            </p:pic>
          </p:grpSp>
          <p:grpSp>
            <p:nvGrpSpPr>
              <p:cNvPr id="19" name="Group 3"/>
              <p:cNvGrpSpPr/>
              <p:nvPr/>
            </p:nvGrpSpPr>
            <p:grpSpPr>
              <a:xfrm>
                <a:off x="2116437" y="2380876"/>
                <a:ext cx="1371097" cy="1960916"/>
                <a:chOff x="2593375" y="2032000"/>
                <a:chExt cx="2254933" cy="3225800"/>
              </a:xfrm>
            </p:grpSpPr>
            <p:sp>
              <p:nvSpPr>
                <p:cNvPr id="39" name="Rectangle 6"/>
                <p:cNvSpPr/>
                <p:nvPr/>
              </p:nvSpPr>
              <p:spPr bwMode="auto">
                <a:xfrm>
                  <a:off x="2593375" y="2032000"/>
                  <a:ext cx="2254933" cy="3225800"/>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创新思维</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训练室</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40" name="Picture 9" descr="\\MAGNUM\Projects\Microsoft\Cloud Power FY12\Design\Icons\PNGs\Optimized.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2806596" y="2375527"/>
                  <a:ext cx="1662643" cy="1663076"/>
                </a:xfrm>
                <a:prstGeom prst="rect">
                  <a:avLst/>
                </a:prstGeom>
                <a:noFill/>
              </p:spPr>
            </p:pic>
          </p:grpSp>
          <p:grpSp>
            <p:nvGrpSpPr>
              <p:cNvPr id="20" name="Group 12"/>
              <p:cNvGrpSpPr/>
              <p:nvPr/>
            </p:nvGrpSpPr>
            <p:grpSpPr>
              <a:xfrm>
                <a:off x="3569799" y="2373769"/>
                <a:ext cx="1371097" cy="1960916"/>
                <a:chOff x="7373830" y="2032000"/>
                <a:chExt cx="2254933" cy="3225800"/>
              </a:xfrm>
            </p:grpSpPr>
            <p:sp>
              <p:nvSpPr>
                <p:cNvPr id="37" name="Rectangle 8"/>
                <p:cNvSpPr/>
                <p:nvPr/>
              </p:nvSpPr>
              <p:spPr bwMode="auto">
                <a:xfrm>
                  <a:off x="7373830" y="2032000"/>
                  <a:ext cx="2254933" cy="3225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25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创客中心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8" name="Picture 30" descr="service-base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37833" y="2412999"/>
                  <a:ext cx="1405359" cy="1457276"/>
                </a:xfrm>
                <a:prstGeom prst="rect">
                  <a:avLst/>
                </a:prstGeom>
                <a:noFill/>
                <a:ln>
                  <a:noFill/>
                </a:ln>
              </p:spPr>
            </p:pic>
          </p:grpSp>
          <p:grpSp>
            <p:nvGrpSpPr>
              <p:cNvPr id="21" name="Group 2"/>
              <p:cNvGrpSpPr/>
              <p:nvPr/>
            </p:nvGrpSpPr>
            <p:grpSpPr>
              <a:xfrm>
                <a:off x="663074" y="2380876"/>
                <a:ext cx="1371097" cy="1960916"/>
                <a:chOff x="203147" y="2032000"/>
                <a:chExt cx="2254933" cy="3225800"/>
              </a:xfrm>
            </p:grpSpPr>
            <p:sp>
              <p:nvSpPr>
                <p:cNvPr id="34" name="Rectangle 5"/>
                <p:cNvSpPr/>
                <p:nvPr/>
              </p:nvSpPr>
              <p:spPr bwMode="auto">
                <a:xfrm>
                  <a:off x="203147" y="2032000"/>
                  <a:ext cx="2254933" cy="32258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多功能创新</a:t>
                  </a:r>
                  <a:endParaRPr lang="en-US" altLang="zh-CN" sz="1400" b="1" spc="-64" dirty="0">
                    <a:solidFill>
                      <a:srgbClr val="FFFFFF"/>
                    </a:solidFill>
                    <a:latin typeface="微软雅黑" pitchFamily="34" charset="-122"/>
                    <a:ea typeface="微软雅黑" pitchFamily="34" charset="-122"/>
                    <a:cs typeface="Segoe UI" pitchFamily="34" charset="0"/>
                  </a:endParaRPr>
                </a:p>
                <a:p>
                  <a:pPr algn="ctr" defTabSz="1171528" fontAlgn="base">
                    <a:lnSpc>
                      <a:spcPct val="120000"/>
                    </a:lnSpc>
                    <a:spcBef>
                      <a:spcPct val="0"/>
                    </a:spcBef>
                    <a:spcAft>
                      <a:spcPct val="0"/>
                    </a:spcAft>
                  </a:pPr>
                  <a:r>
                    <a:rPr lang="zh-CN" altLang="en-US" sz="1400" b="1" spc="-64" dirty="0">
                      <a:solidFill>
                        <a:srgbClr val="FFFFFF"/>
                      </a:solidFill>
                      <a:latin typeface="微软雅黑" pitchFamily="34" charset="-122"/>
                      <a:ea typeface="微软雅黑" pitchFamily="34" charset="-122"/>
                      <a:cs typeface="Segoe UI" pitchFamily="34" charset="0"/>
                    </a:rPr>
                    <a:t>体验中心</a:t>
                  </a:r>
                  <a:endParaRPr lang="en-US" sz="1400" b="1" spc="-64" dirty="0">
                    <a:solidFill>
                      <a:srgbClr val="FFFFFF"/>
                    </a:solidFill>
                    <a:latin typeface="微软雅黑" pitchFamily="34" charset="-122"/>
                    <a:ea typeface="微软雅黑" pitchFamily="34" charset="-122"/>
                    <a:cs typeface="Segoe UI" pitchFamily="34" charset="0"/>
                  </a:endParaRPr>
                </a:p>
              </p:txBody>
            </p:sp>
            <p:pic>
              <p:nvPicPr>
                <p:cNvPr id="35" name="Picture 3" descr="C:\Users\mitchellg\Desktop\Simple_Licensing.png"/>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1181418" y="2921003"/>
                  <a:ext cx="1053202" cy="1053476"/>
                </a:xfrm>
                <a:prstGeom prst="rect">
                  <a:avLst/>
                </a:prstGeom>
                <a:noFill/>
              </p:spPr>
            </p:pic>
            <p:pic>
              <p:nvPicPr>
                <p:cNvPr id="36" name="Picture 2" descr="\\MAGNUM\Projects\Microsoft\Cloud Power FY12\Design\Icons\PNGs\Server_2.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304724" y="2413004"/>
                  <a:ext cx="1366547" cy="1099393"/>
                </a:xfrm>
                <a:prstGeom prst="rect">
                  <a:avLst/>
                </a:prstGeom>
                <a:noFill/>
              </p:spPr>
            </p:pic>
          </p:grpSp>
          <p:sp>
            <p:nvSpPr>
              <p:cNvPr id="22" name="Right Arrow 22"/>
              <p:cNvSpPr/>
              <p:nvPr/>
            </p:nvSpPr>
            <p:spPr bwMode="auto">
              <a:xfrm>
                <a:off x="539552" y="2301761"/>
                <a:ext cx="7308070" cy="1784313"/>
              </a:xfrm>
              <a:prstGeom prst="rightArrow">
                <a:avLst>
                  <a:gd name="adj1" fmla="val 50000"/>
                  <a:gd name="adj2" fmla="val 63755"/>
                </a:avLst>
              </a:prstGeom>
              <a:solidFill>
                <a:schemeClr val="accent1">
                  <a:lumMod val="20000"/>
                  <a:lumOff val="8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2" rIns="45702" bIns="91404" numCol="1" spcCol="0" rtlCol="0" fromWordArt="0" anchor="b" anchorCtr="0" forceAA="0" compatLnSpc="1">
                <a:prstTxWarp prst="textNoShape">
                  <a:avLst/>
                </a:prstTxWarp>
                <a:noAutofit/>
              </a:bodyPr>
              <a:lstStyle/>
              <a:p>
                <a:pPr algn="ctr" defTabSz="1171528" fontAlgn="base">
                  <a:spcBef>
                    <a:spcPct val="0"/>
                  </a:spcBef>
                  <a:spcAft>
                    <a:spcPct val="0"/>
                  </a:spcAft>
                </a:pPr>
                <a:endParaRPr lang="en-US" sz="2100" b="1" spc="-64" dirty="0" err="1">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p:txBody>
          </p:sp>
          <p:sp>
            <p:nvSpPr>
              <p:cNvPr id="23" name="矩形 22"/>
              <p:cNvSpPr/>
              <p:nvPr/>
            </p:nvSpPr>
            <p:spPr>
              <a:xfrm>
                <a:off x="606073" y="4369668"/>
                <a:ext cx="1362111" cy="934066"/>
              </a:xfrm>
              <a:prstGeom prst="rect">
                <a:avLst/>
              </a:prstGeom>
            </p:spPr>
            <p:txBody>
              <a:bodyPr wrap="square">
                <a:spAutoFit/>
              </a:bodyPr>
              <a:lstStyle/>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公共服务</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综合体验</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创意作品展示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创业素质测评</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4" name="矩形 23"/>
              <p:cNvSpPr/>
              <p:nvPr/>
            </p:nvSpPr>
            <p:spPr>
              <a:xfrm>
                <a:off x="2034171" y="4369668"/>
                <a:ext cx="1716961"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创新启蒙</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创新认知与评估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创新技法训练</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创意录播厅</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3414384" y="4369668"/>
                <a:ext cx="1656184" cy="934066"/>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创客交流分享区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产品创新设计区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商业模式验证实验室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梦工厂社区线上平台</a:t>
                </a:r>
              </a:p>
            </p:txBody>
          </p:sp>
          <p:sp>
            <p:nvSpPr>
              <p:cNvPr id="31" name="矩形 30"/>
              <p:cNvSpPr/>
              <p:nvPr/>
            </p:nvSpPr>
            <p:spPr>
              <a:xfrm>
                <a:off x="4980600" y="4369668"/>
                <a:ext cx="1506005" cy="721033"/>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创业全流程实训</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外围机构柜台</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创业实战模拟对抗</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p:txBody>
          </p:sp>
          <p:sp>
            <p:nvSpPr>
              <p:cNvPr id="33" name="矩形 32"/>
              <p:cNvSpPr/>
              <p:nvPr/>
            </p:nvSpPr>
            <p:spPr>
              <a:xfrm>
                <a:off x="6486606" y="4369668"/>
                <a:ext cx="1536290" cy="1147099"/>
              </a:xfrm>
              <a:prstGeom prst="rect">
                <a:avLst/>
              </a:prstGeom>
            </p:spPr>
            <p:txBody>
              <a:bodyPr wrap="square">
                <a:spAutoFit/>
              </a:bodyPr>
              <a:lstStyle/>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创业导师指导室</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孵化办公区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项目路演区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投融资洽谈区</a:t>
                </a:r>
                <a:endParaRPr lang="en-US" altLang="zh-CN" sz="1300" kern="0" dirty="0">
                  <a:solidFill>
                    <a:srgbClr val="D8D8D8">
                      <a:lumMod val="25000"/>
                    </a:srgbClr>
                  </a:solidFill>
                  <a:latin typeface="微软雅黑" panose="020B0503020204020204" pitchFamily="34" charset="-122"/>
                  <a:ea typeface="微软雅黑" panose="020B0503020204020204" pitchFamily="34" charset="-122"/>
                </a:endParaRPr>
              </a:p>
              <a:p>
                <a:pPr marL="238135" indent="-238135">
                  <a:lnSpc>
                    <a:spcPct val="120000"/>
                  </a:lnSpc>
                  <a:buFont typeface="Arial" pitchFamily="34" charset="0"/>
                  <a:buChar char="•"/>
                  <a:defRPr/>
                </a:pPr>
                <a:r>
                  <a:rPr lang="zh-CN" altLang="en-US" sz="1300" kern="0" dirty="0">
                    <a:solidFill>
                      <a:srgbClr val="D8D8D8">
                        <a:lumMod val="25000"/>
                      </a:srgbClr>
                    </a:solidFill>
                    <a:latin typeface="微软雅黑" panose="020B0503020204020204" pitchFamily="34" charset="-122"/>
                    <a:ea typeface="微软雅黑" panose="020B0503020204020204" pitchFamily="34" charset="-122"/>
                  </a:rPr>
                  <a:t>行政办公区</a:t>
                </a:r>
              </a:p>
            </p:txBody>
          </p:sp>
        </p:grpSp>
        <p:pic>
          <p:nvPicPr>
            <p:cNvPr id="15"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2968" y="701236"/>
              <a:ext cx="5389033" cy="215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图示 15"/>
            <p:cNvGraphicFramePr/>
            <p:nvPr>
              <p:extLst>
                <p:ext uri="{D42A27DB-BD31-4B8C-83A1-F6EECF244321}">
                  <p14:modId xmlns:p14="http://schemas.microsoft.com/office/powerpoint/2010/main" val="868573677"/>
                </p:ext>
              </p:extLst>
            </p:nvPr>
          </p:nvGraphicFramePr>
          <p:xfrm>
            <a:off x="847222" y="1559002"/>
            <a:ext cx="5969949" cy="12956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67704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39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0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5343404" y="1236570"/>
            <a:ext cx="2333751" cy="590602"/>
            <a:chOff x="933553" y="2000709"/>
            <a:chExt cx="1716235" cy="590602"/>
          </a:xfrm>
        </p:grpSpPr>
        <p:sp>
          <p:nvSpPr>
            <p:cNvPr id="38" name="矩形 37"/>
            <p:cNvSpPr/>
            <p:nvPr/>
          </p:nvSpPr>
          <p:spPr>
            <a:xfrm>
              <a:off x="1657184" y="2000709"/>
              <a:ext cx="992604" cy="5906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9" name="组合 38"/>
            <p:cNvGrpSpPr/>
            <p:nvPr/>
          </p:nvGrpSpPr>
          <p:grpSpPr>
            <a:xfrm>
              <a:off x="933553" y="2000709"/>
              <a:ext cx="1716235" cy="590602"/>
              <a:chOff x="1646056" y="4141533"/>
              <a:chExt cx="1716235" cy="590602"/>
            </a:xfrm>
          </p:grpSpPr>
          <p:sp>
            <p:nvSpPr>
              <p:cNvPr id="40" name="MH_Other_5"/>
              <p:cNvSpPr>
                <a:spLocks noChangeArrowheads="1"/>
              </p:cNvSpPr>
              <p:nvPr>
                <p:custDataLst>
                  <p:tags r:id="rId19"/>
                </p:custDataLst>
              </p:nvPr>
            </p:nvSpPr>
            <p:spPr bwMode="auto">
              <a:xfrm>
                <a:off x="1646056" y="4141533"/>
                <a:ext cx="636115" cy="59060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400" b="1" dirty="0" smtClean="0">
                    <a:solidFill>
                      <a:srgbClr val="FFFFFF"/>
                    </a:solidFill>
                    <a:ea typeface="微软雅黑" pitchFamily="34" charset="-122"/>
                  </a:rPr>
                  <a:t>5</a:t>
                </a:r>
                <a:endParaRPr lang="zh-CN" altLang="en-US" sz="2400" b="1" dirty="0">
                  <a:solidFill>
                    <a:srgbClr val="FFFFFF"/>
                  </a:solidFill>
                  <a:ea typeface="微软雅黑" pitchFamily="34" charset="-122"/>
                </a:endParaRPr>
              </a:p>
            </p:txBody>
          </p:sp>
          <p:sp>
            <p:nvSpPr>
              <p:cNvPr id="41" name="TextBox 40"/>
              <p:cNvSpPr txBox="1"/>
              <p:nvPr/>
            </p:nvSpPr>
            <p:spPr>
              <a:xfrm>
                <a:off x="2460945" y="4195129"/>
                <a:ext cx="901346" cy="452432"/>
              </a:xfrm>
              <a:prstGeom prst="rect">
                <a:avLst/>
              </a:prstGeom>
              <a:noFill/>
            </p:spPr>
            <p:txBody>
              <a:bodyPr wrap="square" rtlCol="0">
                <a:spAutoFit/>
              </a:bodyPr>
              <a:lstStyle/>
              <a:p>
                <a:pPr>
                  <a:lnSpc>
                    <a:spcPct val="130000"/>
                  </a:lnSpc>
                </a:pPr>
                <a:r>
                  <a:rPr lang="zh-CN" altLang="en-US" b="1" kern="0" dirty="0" smtClean="0">
                    <a:latin typeface="微软雅黑" panose="020B0503020204020204" pitchFamily="34" charset="-122"/>
                    <a:ea typeface="微软雅黑" panose="020B0503020204020204" pitchFamily="34" charset="-122"/>
                  </a:rPr>
                  <a:t>增值服务</a:t>
                </a:r>
                <a:endParaRPr lang="zh-CN" altLang="en-US" b="1" kern="0" dirty="0">
                  <a:latin typeface="微软雅黑" panose="020B0503020204020204" pitchFamily="34" charset="-122"/>
                  <a:ea typeface="微软雅黑" panose="020B0503020204020204" pitchFamily="34" charset="-122"/>
                </a:endParaRPr>
              </a:p>
            </p:txBody>
          </p:sp>
        </p:grpSp>
      </p:grpSp>
      <p:sp>
        <p:nvSpPr>
          <p:cNvPr id="42" name="矩形 41"/>
          <p:cNvSpPr/>
          <p:nvPr/>
        </p:nvSpPr>
        <p:spPr>
          <a:xfrm>
            <a:off x="8015286" y="1531871"/>
            <a:ext cx="3172666" cy="1246495"/>
          </a:xfrm>
          <a:prstGeom prst="rect">
            <a:avLst/>
          </a:prstGeom>
        </p:spPr>
        <p:txBody>
          <a:bodyPr wrap="square">
            <a:spAutoFit/>
          </a:bodyPr>
          <a:lstStyle/>
          <a:p>
            <a:pPr>
              <a:lnSpc>
                <a:spcPct val="150000"/>
              </a:lnSpc>
            </a:pPr>
            <a:r>
              <a:rPr lang="en-US" altLang="zh-CN" sz="1000" b="1" dirty="0" smtClean="0">
                <a:latin typeface="微软雅黑" pitchFamily="34" charset="-122"/>
                <a:ea typeface="微软雅黑" pitchFamily="34" charset="-122"/>
              </a:rPr>
              <a:t>       </a:t>
            </a:r>
            <a:r>
              <a:rPr lang="zh-CN" altLang="zh-CN" sz="1000" b="1" dirty="0" smtClean="0">
                <a:latin typeface="微软雅黑" pitchFamily="34" charset="-122"/>
                <a:ea typeface="微软雅黑" pitchFamily="34" charset="-122"/>
              </a:rPr>
              <a:t>国</a:t>
            </a:r>
            <a:r>
              <a:rPr lang="zh-CN" altLang="zh-CN" sz="1000" b="1" dirty="0">
                <a:latin typeface="微软雅黑" pitchFamily="34" charset="-122"/>
                <a:ea typeface="微软雅黑" pitchFamily="34" charset="-122"/>
              </a:rPr>
              <a:t>泰安公司利用自身的全国教育界及业界的专家资源，以丰富强大的渠道、资源和技术服务等为基础，借助自身的汽车专家储备和实训设施，为职业院校提供汽车教育行业、企业专家，对学校的日常教学进行支援，共同培育学生。</a:t>
            </a:r>
            <a:endParaRPr lang="zh-CN" altLang="en-US" sz="1000" b="1" dirty="0">
              <a:latin typeface="微软雅黑" pitchFamily="34" charset="-122"/>
              <a:ea typeface="微软雅黑" pitchFamily="34" charset="-122"/>
            </a:endParaRPr>
          </a:p>
        </p:txBody>
      </p:sp>
      <p:pic>
        <p:nvPicPr>
          <p:cNvPr id="43" name="图片 42"/>
          <p:cNvPicPr/>
          <p:nvPr/>
        </p:nvPicPr>
        <p:blipFill>
          <a:blip r:embed="rId21" cstate="email">
            <a:extLst>
              <a:ext uri="{28A0092B-C50C-407E-A947-70E740481C1C}">
                <a14:useLocalDpi xmlns:a14="http://schemas.microsoft.com/office/drawing/2010/main"/>
              </a:ext>
            </a:extLst>
          </a:blip>
          <a:stretch>
            <a:fillRect/>
          </a:stretch>
        </p:blipFill>
        <p:spPr>
          <a:xfrm>
            <a:off x="8532109" y="2753553"/>
            <a:ext cx="2206805" cy="1090260"/>
          </a:xfrm>
          <a:prstGeom prst="rect">
            <a:avLst/>
          </a:prstGeom>
          <a:noFill/>
          <a:ln>
            <a:noFill/>
          </a:ln>
          <a:effectLst/>
        </p:spPr>
      </p:pic>
      <p:sp>
        <p:nvSpPr>
          <p:cNvPr id="44" name="MH_Other_1"/>
          <p:cNvSpPr>
            <a:spLocks/>
          </p:cNvSpPr>
          <p:nvPr>
            <p:custDataLst>
              <p:tags r:id="rId1"/>
            </p:custDataLst>
          </p:nvPr>
        </p:nvSpPr>
        <p:spPr bwMode="auto">
          <a:xfrm>
            <a:off x="7715235" y="4654496"/>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3"/>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6" name="MH_Other_2"/>
          <p:cNvSpPr>
            <a:spLocks/>
          </p:cNvSpPr>
          <p:nvPr>
            <p:custDataLst>
              <p:tags r:id="rId2"/>
            </p:custDataLst>
          </p:nvPr>
        </p:nvSpPr>
        <p:spPr bwMode="auto">
          <a:xfrm>
            <a:off x="7715235" y="3060381"/>
            <a:ext cx="209550" cy="178594"/>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1">
              <a:lumMod val="75000"/>
            </a:schemeClr>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7" name="MH_Other_3"/>
          <p:cNvSpPr>
            <a:spLocks/>
          </p:cNvSpPr>
          <p:nvPr>
            <p:custDataLst>
              <p:tags r:id="rId3"/>
            </p:custDataLst>
          </p:nvPr>
        </p:nvSpPr>
        <p:spPr bwMode="auto">
          <a:xfrm flipH="1">
            <a:off x="4032235" y="5521006"/>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chemeClr val="accent4">
              <a:lumMod val="75000"/>
            </a:schemeClr>
          </a:solidFill>
          <a:ln>
            <a:noFill/>
          </a:ln>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48" name="MH_Other_4"/>
          <p:cNvSpPr>
            <a:spLocks/>
          </p:cNvSpPr>
          <p:nvPr>
            <p:custDataLst>
              <p:tags r:id="rId4"/>
            </p:custDataLst>
          </p:nvPr>
        </p:nvSpPr>
        <p:spPr bwMode="auto">
          <a:xfrm flipH="1">
            <a:off x="4032235" y="3888527"/>
            <a:ext cx="209550" cy="177271"/>
          </a:xfrm>
          <a:custGeom>
            <a:avLst/>
            <a:gdLst>
              <a:gd name="T0" fmla="*/ 63 w 63"/>
              <a:gd name="T1" fmla="*/ 32 h 64"/>
              <a:gd name="T2" fmla="*/ 0 w 63"/>
              <a:gd name="T3" fmla="*/ 64 h 64"/>
              <a:gd name="T4" fmla="*/ 0 w 63"/>
              <a:gd name="T5" fmla="*/ 0 h 64"/>
              <a:gd name="T6" fmla="*/ 63 w 63"/>
              <a:gd name="T7" fmla="*/ 32 h 64"/>
            </a:gdLst>
            <a:ahLst/>
            <a:cxnLst>
              <a:cxn ang="0">
                <a:pos x="T0" y="T1"/>
              </a:cxn>
              <a:cxn ang="0">
                <a:pos x="T2" y="T3"/>
              </a:cxn>
              <a:cxn ang="0">
                <a:pos x="T4" y="T5"/>
              </a:cxn>
              <a:cxn ang="0">
                <a:pos x="T6" y="T7"/>
              </a:cxn>
            </a:cxnLst>
            <a:rect l="0" t="0" r="r" b="b"/>
            <a:pathLst>
              <a:path w="63" h="64">
                <a:moveTo>
                  <a:pt x="63" y="32"/>
                </a:moveTo>
                <a:cubicBezTo>
                  <a:pt x="63" y="50"/>
                  <a:pt x="35" y="64"/>
                  <a:pt x="0" y="64"/>
                </a:cubicBezTo>
                <a:cubicBezTo>
                  <a:pt x="0" y="0"/>
                  <a:pt x="0" y="0"/>
                  <a:pt x="0" y="0"/>
                </a:cubicBezTo>
                <a:cubicBezTo>
                  <a:pt x="35" y="0"/>
                  <a:pt x="63" y="15"/>
                  <a:pt x="63" y="32"/>
                </a:cubicBezTo>
                <a:close/>
              </a:path>
            </a:pathLst>
          </a:custGeom>
          <a:solidFill>
            <a:srgbClr val="FB9E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pic>
        <p:nvPicPr>
          <p:cNvPr id="49" name="MH_Other_5"/>
          <p:cNvPicPr>
            <a:picLocks noChangeAspect="1"/>
          </p:cNvPicPr>
          <p:nvPr>
            <p:custDataLst>
              <p:tags r:id="rId5"/>
            </p:custDataLst>
          </p:nvPr>
        </p:nvPicPr>
        <p:blipFill>
          <a:blip r:embed="rId22" cstate="email">
            <a:extLst>
              <a:ext uri="{28A0092B-C50C-407E-A947-70E740481C1C}">
                <a14:useLocalDpi xmlns:a14="http://schemas.microsoft.com/office/drawing/2010/main"/>
              </a:ext>
            </a:extLst>
          </a:blip>
          <a:srcRect/>
          <a:stretch>
            <a:fillRect/>
          </a:stretch>
        </p:blipFill>
        <p:spPr bwMode="auto">
          <a:xfrm>
            <a:off x="7502511" y="2306318"/>
            <a:ext cx="684213" cy="369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MH_Other_6"/>
          <p:cNvPicPr>
            <a:picLocks noChangeAspect="1"/>
          </p:cNvPicPr>
          <p:nvPr>
            <p:custDataLst>
              <p:tags r:id="rId6"/>
            </p:custDataLst>
          </p:nvPr>
        </p:nvPicPr>
        <p:blipFill>
          <a:blip r:embed="rId23" cstate="email">
            <a:extLst>
              <a:ext uri="{28A0092B-C50C-407E-A947-70E740481C1C}">
                <a14:useLocalDpi xmlns:a14="http://schemas.microsoft.com/office/drawing/2010/main"/>
              </a:ext>
            </a:extLst>
          </a:blip>
          <a:srcRect/>
          <a:stretch>
            <a:fillRect/>
          </a:stretch>
        </p:blipFill>
        <p:spPr bwMode="auto">
          <a:xfrm>
            <a:off x="3784586" y="2236204"/>
            <a:ext cx="684213" cy="37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MH_Other_7"/>
          <p:cNvSpPr>
            <a:spLocks noEditPoints="1"/>
          </p:cNvSpPr>
          <p:nvPr>
            <p:custDataLst>
              <p:tags r:id="rId7"/>
            </p:custDataLst>
          </p:nvPr>
        </p:nvSpPr>
        <p:spPr bwMode="auto">
          <a:xfrm>
            <a:off x="5144166" y="235398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gradFill flip="none" rotWithShape="1">
            <a:gsLst>
              <a:gs pos="19000">
                <a:schemeClr val="accent1">
                  <a:lumMod val="75000"/>
                </a:schemeClr>
              </a:gs>
              <a:gs pos="100000">
                <a:schemeClr val="accent1">
                  <a:lumMod val="60000"/>
                  <a:lumOff val="40000"/>
                </a:schemeClr>
              </a:gs>
            </a:gsLst>
            <a:lin ang="13500000" scaled="1"/>
            <a:tileRect/>
          </a:gra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2" name="MH_Other_8"/>
          <p:cNvSpPr>
            <a:spLocks noEditPoints="1"/>
          </p:cNvSpPr>
          <p:nvPr>
            <p:custDataLst>
              <p:tags r:id="rId8"/>
            </p:custDataLst>
          </p:nvPr>
        </p:nvSpPr>
        <p:spPr bwMode="auto">
          <a:xfrm flipH="1">
            <a:off x="4032205" y="3176238"/>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solidFill>
            <a:srgbClr val="00B0F0"/>
          </a:soli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3" name="MH_Other_9"/>
          <p:cNvSpPr>
            <a:spLocks noEditPoints="1"/>
          </p:cNvSpPr>
          <p:nvPr>
            <p:custDataLst>
              <p:tags r:id="rId9"/>
            </p:custDataLst>
          </p:nvPr>
        </p:nvSpPr>
        <p:spPr bwMode="auto">
          <a:xfrm flipH="1">
            <a:off x="4032205" y="483200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solidFill>
            <a:schemeClr val="accent5"/>
          </a:soli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4" name="MH_Other_10"/>
          <p:cNvSpPr>
            <a:spLocks noEditPoints="1"/>
          </p:cNvSpPr>
          <p:nvPr>
            <p:custDataLst>
              <p:tags r:id="rId10"/>
            </p:custDataLst>
          </p:nvPr>
        </p:nvSpPr>
        <p:spPr bwMode="auto">
          <a:xfrm>
            <a:off x="5144168" y="3965243"/>
            <a:ext cx="2779906" cy="861726"/>
          </a:xfrm>
          <a:custGeom>
            <a:avLst/>
            <a:gdLst>
              <a:gd name="T0" fmla="*/ 810 w 873"/>
              <a:gd name="T1" fmla="*/ 61 h 323"/>
              <a:gd name="T2" fmla="*/ 288 w 873"/>
              <a:gd name="T3" fmla="*/ 61 h 323"/>
              <a:gd name="T4" fmla="*/ 161 w 873"/>
              <a:gd name="T5" fmla="*/ 0 h 323"/>
              <a:gd name="T6" fmla="*/ 0 w 873"/>
              <a:gd name="T7" fmla="*/ 161 h 323"/>
              <a:gd name="T8" fmla="*/ 161 w 873"/>
              <a:gd name="T9" fmla="*/ 323 h 323"/>
              <a:gd name="T10" fmla="*/ 288 w 873"/>
              <a:gd name="T11" fmla="*/ 262 h 323"/>
              <a:gd name="T12" fmla="*/ 810 w 873"/>
              <a:gd name="T13" fmla="*/ 262 h 323"/>
              <a:gd name="T14" fmla="*/ 873 w 873"/>
              <a:gd name="T15" fmla="*/ 294 h 323"/>
              <a:gd name="T16" fmla="*/ 873 w 873"/>
              <a:gd name="T17" fmla="*/ 93 h 323"/>
              <a:gd name="T18" fmla="*/ 810 w 873"/>
              <a:gd name="T19" fmla="*/ 61 h 323"/>
              <a:gd name="T20" fmla="*/ 156 w 873"/>
              <a:gd name="T21" fmla="*/ 276 h 323"/>
              <a:gd name="T22" fmla="*/ 39 w 873"/>
              <a:gd name="T23" fmla="*/ 159 h 323"/>
              <a:gd name="T24" fmla="*/ 156 w 873"/>
              <a:gd name="T25" fmla="*/ 42 h 323"/>
              <a:gd name="T26" fmla="*/ 273 w 873"/>
              <a:gd name="T27" fmla="*/ 159 h 323"/>
              <a:gd name="T28" fmla="*/ 156 w 873"/>
              <a:gd name="T29"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323">
                <a:moveTo>
                  <a:pt x="810" y="61"/>
                </a:moveTo>
                <a:cubicBezTo>
                  <a:pt x="288" y="61"/>
                  <a:pt x="288" y="61"/>
                  <a:pt x="288" y="61"/>
                </a:cubicBezTo>
                <a:cubicBezTo>
                  <a:pt x="258" y="24"/>
                  <a:pt x="213" y="0"/>
                  <a:pt x="161" y="0"/>
                </a:cubicBezTo>
                <a:cubicBezTo>
                  <a:pt x="72" y="0"/>
                  <a:pt x="0" y="72"/>
                  <a:pt x="0" y="161"/>
                </a:cubicBezTo>
                <a:cubicBezTo>
                  <a:pt x="0" y="251"/>
                  <a:pt x="72" y="323"/>
                  <a:pt x="161" y="323"/>
                </a:cubicBezTo>
                <a:cubicBezTo>
                  <a:pt x="213" y="323"/>
                  <a:pt x="258" y="299"/>
                  <a:pt x="288" y="262"/>
                </a:cubicBezTo>
                <a:cubicBezTo>
                  <a:pt x="810" y="262"/>
                  <a:pt x="810" y="262"/>
                  <a:pt x="810" y="262"/>
                </a:cubicBezTo>
                <a:cubicBezTo>
                  <a:pt x="842" y="262"/>
                  <a:pt x="871" y="276"/>
                  <a:pt x="873" y="294"/>
                </a:cubicBezTo>
                <a:cubicBezTo>
                  <a:pt x="873" y="93"/>
                  <a:pt x="873" y="93"/>
                  <a:pt x="873" y="93"/>
                </a:cubicBezTo>
                <a:cubicBezTo>
                  <a:pt x="873" y="75"/>
                  <a:pt x="844" y="61"/>
                  <a:pt x="810" y="61"/>
                </a:cubicBezTo>
                <a:close/>
                <a:moveTo>
                  <a:pt x="156" y="276"/>
                </a:moveTo>
                <a:cubicBezTo>
                  <a:pt x="91" y="276"/>
                  <a:pt x="39" y="224"/>
                  <a:pt x="39" y="159"/>
                </a:cubicBezTo>
                <a:cubicBezTo>
                  <a:pt x="39" y="94"/>
                  <a:pt x="91" y="42"/>
                  <a:pt x="156" y="42"/>
                </a:cubicBezTo>
                <a:cubicBezTo>
                  <a:pt x="220" y="42"/>
                  <a:pt x="273" y="94"/>
                  <a:pt x="273" y="159"/>
                </a:cubicBezTo>
                <a:cubicBezTo>
                  <a:pt x="273" y="224"/>
                  <a:pt x="220" y="276"/>
                  <a:pt x="156" y="276"/>
                </a:cubicBezTo>
                <a:close/>
              </a:path>
            </a:pathLst>
          </a:custGeom>
          <a:gradFill flip="none" rotWithShape="1">
            <a:gsLst>
              <a:gs pos="19000">
                <a:schemeClr val="accent3">
                  <a:lumMod val="75000"/>
                </a:schemeClr>
              </a:gs>
              <a:gs pos="100000">
                <a:schemeClr val="accent3">
                  <a:lumMod val="60000"/>
                  <a:lumOff val="40000"/>
                </a:schemeClr>
              </a:gs>
            </a:gsLst>
            <a:lin ang="13500000" scaled="1"/>
            <a:tileRect/>
          </a:gradFill>
          <a:ln>
            <a:gradFill>
              <a:gsLst>
                <a:gs pos="0">
                  <a:srgbClr val="BE309C">
                    <a:lumMod val="5000"/>
                    <a:lumOff val="95000"/>
                  </a:srgbClr>
                </a:gs>
                <a:gs pos="100000">
                  <a:sysClr val="window" lastClr="FFFFFF"/>
                </a:gs>
              </a:gsLst>
              <a:lin ang="5400000" scaled="1"/>
            </a:gradFill>
          </a:ln>
          <a:effectLst>
            <a:innerShdw blurRad="1778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mn-lt"/>
              <a:ea typeface="+mn-ea"/>
            </a:endParaRPr>
          </a:p>
        </p:txBody>
      </p:sp>
      <p:sp>
        <p:nvSpPr>
          <p:cNvPr id="55" name="MH_SubTitle_1"/>
          <p:cNvSpPr txBox="1">
            <a:spLocks noChangeArrowheads="1"/>
          </p:cNvSpPr>
          <p:nvPr>
            <p:custDataLst>
              <p:tags r:id="rId11"/>
            </p:custDataLst>
          </p:nvPr>
        </p:nvSpPr>
        <p:spPr bwMode="auto">
          <a:xfrm>
            <a:off x="6154723" y="2545767"/>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a:solidFill>
                  <a:schemeClr val="bg1"/>
                </a:solidFill>
              </a:rPr>
              <a:t>师资上门</a:t>
            </a:r>
            <a:r>
              <a:rPr lang="zh-CN" altLang="en-US" sz="1800" dirty="0" smtClean="0">
                <a:solidFill>
                  <a:schemeClr val="bg1"/>
                </a:solidFill>
              </a:rPr>
              <a:t>服务</a:t>
            </a:r>
            <a:endParaRPr lang="zh-CN" altLang="en-US" sz="1800" dirty="0">
              <a:solidFill>
                <a:schemeClr val="bg1"/>
              </a:solidFill>
              <a:latin typeface="+mn-lt"/>
              <a:ea typeface="+mn-ea"/>
            </a:endParaRPr>
          </a:p>
        </p:txBody>
      </p:sp>
      <p:sp>
        <p:nvSpPr>
          <p:cNvPr id="56" name="MH_Other_11"/>
          <p:cNvSpPr txBox="1"/>
          <p:nvPr>
            <p:custDataLst>
              <p:tags r:id="rId12"/>
            </p:custDataLst>
          </p:nvPr>
        </p:nvSpPr>
        <p:spPr>
          <a:xfrm>
            <a:off x="5377531" y="2545458"/>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1"/>
                </a:solidFill>
                <a:effectLst>
                  <a:innerShdw blurRad="177800" dist="114300" dir="13500000">
                    <a:prstClr val="black">
                      <a:alpha val="50000"/>
                    </a:prstClr>
                  </a:innerShdw>
                </a:effectLst>
                <a:latin typeface="+mn-lt"/>
                <a:ea typeface="+mn-ea"/>
              </a:rPr>
              <a:t>01</a:t>
            </a:r>
            <a:endParaRPr lang="zh-CN" altLang="en-US" sz="3000" dirty="0">
              <a:solidFill>
                <a:schemeClr val="accent1"/>
              </a:solidFill>
              <a:effectLst>
                <a:innerShdw blurRad="177800" dist="114300" dir="13500000">
                  <a:prstClr val="black">
                    <a:alpha val="50000"/>
                  </a:prstClr>
                </a:innerShdw>
              </a:effectLst>
              <a:latin typeface="+mn-lt"/>
              <a:ea typeface="+mn-ea"/>
            </a:endParaRPr>
          </a:p>
        </p:txBody>
      </p:sp>
      <p:sp>
        <p:nvSpPr>
          <p:cNvPr id="57" name="MH_SubTitle_3"/>
          <p:cNvSpPr txBox="1">
            <a:spLocks noChangeArrowheads="1"/>
          </p:cNvSpPr>
          <p:nvPr>
            <p:custDataLst>
              <p:tags r:id="rId13"/>
            </p:custDataLst>
          </p:nvPr>
        </p:nvSpPr>
        <p:spPr bwMode="auto">
          <a:xfrm>
            <a:off x="6154723" y="4154433"/>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smtClean="0">
                <a:solidFill>
                  <a:srgbClr val="FFFFFF"/>
                </a:solidFill>
                <a:latin typeface="微软雅黑" pitchFamily="34" charset="-122"/>
              </a:rPr>
              <a:t>汽车文化</a:t>
            </a:r>
            <a:endParaRPr lang="zh-CN" altLang="en-US" sz="1800" dirty="0">
              <a:solidFill>
                <a:srgbClr val="FFFFFF"/>
              </a:solidFill>
              <a:latin typeface="微软雅黑" pitchFamily="34" charset="-122"/>
            </a:endParaRPr>
          </a:p>
        </p:txBody>
      </p:sp>
      <p:sp>
        <p:nvSpPr>
          <p:cNvPr id="58" name="MH_SubTitle_4"/>
          <p:cNvSpPr txBox="1">
            <a:spLocks noChangeArrowheads="1"/>
          </p:cNvSpPr>
          <p:nvPr>
            <p:custDataLst>
              <p:tags r:id="rId14"/>
            </p:custDataLst>
          </p:nvPr>
        </p:nvSpPr>
        <p:spPr bwMode="auto">
          <a:xfrm>
            <a:off x="4052873" y="5020943"/>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a:solidFill>
                  <a:schemeClr val="bg1"/>
                </a:solidFill>
              </a:rPr>
              <a:t>创新创业服务</a:t>
            </a:r>
            <a:endParaRPr lang="zh-CN" altLang="en-US" sz="1800" dirty="0">
              <a:solidFill>
                <a:schemeClr val="bg1"/>
              </a:solidFill>
              <a:latin typeface="+mn-lt"/>
              <a:ea typeface="+mn-ea"/>
            </a:endParaRPr>
          </a:p>
        </p:txBody>
      </p:sp>
      <p:sp>
        <p:nvSpPr>
          <p:cNvPr id="59" name="MH_SubTitle_2"/>
          <p:cNvSpPr txBox="1">
            <a:spLocks noChangeArrowheads="1"/>
          </p:cNvSpPr>
          <p:nvPr>
            <p:custDataLst>
              <p:tags r:id="rId15"/>
            </p:custDataLst>
          </p:nvPr>
        </p:nvSpPr>
        <p:spPr bwMode="auto">
          <a:xfrm>
            <a:off x="4052873" y="3385818"/>
            <a:ext cx="17573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eaLnBrk="1" hangingPunct="1">
              <a:lnSpc>
                <a:spcPct val="120000"/>
              </a:lnSpc>
            </a:pPr>
            <a:r>
              <a:rPr lang="zh-CN" altLang="en-US" sz="1800" dirty="0" smtClean="0">
                <a:solidFill>
                  <a:srgbClr val="FFFFFF"/>
                </a:solidFill>
                <a:latin typeface="微软雅黑" pitchFamily="34" charset="-122"/>
              </a:rPr>
              <a:t>挂职锻炼</a:t>
            </a:r>
            <a:endParaRPr lang="zh-CN" altLang="en-US" sz="1800" dirty="0">
              <a:solidFill>
                <a:srgbClr val="FFFFFF"/>
              </a:solidFill>
              <a:latin typeface="微软雅黑" pitchFamily="34" charset="-122"/>
            </a:endParaRPr>
          </a:p>
        </p:txBody>
      </p:sp>
      <p:sp>
        <p:nvSpPr>
          <p:cNvPr id="60" name="MH_Other_12"/>
          <p:cNvSpPr txBox="1"/>
          <p:nvPr>
            <p:custDataLst>
              <p:tags r:id="rId16"/>
            </p:custDataLst>
          </p:nvPr>
        </p:nvSpPr>
        <p:spPr>
          <a:xfrm>
            <a:off x="5343404" y="4165602"/>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3"/>
                </a:solidFill>
                <a:effectLst>
                  <a:innerShdw blurRad="177800" dist="114300" dir="13500000">
                    <a:prstClr val="black">
                      <a:alpha val="50000"/>
                    </a:prstClr>
                  </a:innerShdw>
                </a:effectLst>
                <a:latin typeface="+mn-lt"/>
                <a:ea typeface="+mn-ea"/>
              </a:rPr>
              <a:t>03</a:t>
            </a:r>
            <a:endParaRPr lang="zh-CN" altLang="en-US" sz="3000" dirty="0">
              <a:solidFill>
                <a:schemeClr val="accent3"/>
              </a:solidFill>
              <a:effectLst>
                <a:innerShdw blurRad="177800" dist="114300" dir="13500000">
                  <a:prstClr val="black">
                    <a:alpha val="50000"/>
                  </a:prstClr>
                </a:innerShdw>
              </a:effectLst>
              <a:latin typeface="+mn-lt"/>
              <a:ea typeface="+mn-ea"/>
            </a:endParaRPr>
          </a:p>
        </p:txBody>
      </p:sp>
      <p:sp>
        <p:nvSpPr>
          <p:cNvPr id="61" name="MH_Other_13"/>
          <p:cNvSpPr txBox="1"/>
          <p:nvPr>
            <p:custDataLst>
              <p:tags r:id="rId17"/>
            </p:custDataLst>
          </p:nvPr>
        </p:nvSpPr>
        <p:spPr>
          <a:xfrm>
            <a:off x="6036866" y="3373405"/>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2"/>
                </a:solidFill>
                <a:effectLst>
                  <a:innerShdw blurRad="177800" dist="114300" dir="13500000">
                    <a:prstClr val="black">
                      <a:alpha val="50000"/>
                    </a:prstClr>
                  </a:innerShdw>
                </a:effectLst>
                <a:latin typeface="+mn-lt"/>
                <a:ea typeface="+mn-ea"/>
              </a:rPr>
              <a:t>02</a:t>
            </a:r>
            <a:endParaRPr lang="zh-CN" altLang="en-US" sz="3000" dirty="0">
              <a:solidFill>
                <a:schemeClr val="accent2"/>
              </a:solidFill>
              <a:effectLst>
                <a:innerShdw blurRad="177800" dist="114300" dir="13500000">
                  <a:prstClr val="black">
                    <a:alpha val="50000"/>
                  </a:prstClr>
                </a:innerShdw>
              </a:effectLst>
              <a:latin typeface="+mn-lt"/>
              <a:ea typeface="+mn-ea"/>
            </a:endParaRPr>
          </a:p>
        </p:txBody>
      </p:sp>
      <p:sp>
        <p:nvSpPr>
          <p:cNvPr id="62" name="MH_Other_14"/>
          <p:cNvSpPr txBox="1"/>
          <p:nvPr>
            <p:custDataLst>
              <p:tags r:id="rId18"/>
            </p:custDataLst>
          </p:nvPr>
        </p:nvSpPr>
        <p:spPr>
          <a:xfrm>
            <a:off x="6048241" y="5042881"/>
            <a:ext cx="569387" cy="461665"/>
          </a:xfrm>
          <a:prstGeom prst="rect">
            <a:avLst/>
          </a:prstGeom>
          <a:noFill/>
        </p:spPr>
        <p:txBody>
          <a:bodyPr wrap="none" anchor="ctr">
            <a:normAutofit fontScale="92500" lnSpcReduction="20000"/>
          </a:bodyPr>
          <a:lstStyle/>
          <a:p>
            <a:pPr algn="ctr" eaLnBrk="1" fontAlgn="auto" hangingPunct="1">
              <a:spcBef>
                <a:spcPts val="0"/>
              </a:spcBef>
              <a:spcAft>
                <a:spcPts val="0"/>
              </a:spcAft>
              <a:defRPr/>
            </a:pPr>
            <a:r>
              <a:rPr lang="en-US" altLang="zh-CN" sz="3000" dirty="0">
                <a:solidFill>
                  <a:schemeClr val="accent4"/>
                </a:solidFill>
                <a:effectLst>
                  <a:innerShdw blurRad="177800" dist="114300" dir="13500000">
                    <a:prstClr val="black">
                      <a:alpha val="50000"/>
                    </a:prstClr>
                  </a:innerShdw>
                </a:effectLst>
                <a:latin typeface="+mn-lt"/>
                <a:ea typeface="+mn-ea"/>
              </a:rPr>
              <a:t>04</a:t>
            </a:r>
            <a:endParaRPr lang="zh-CN" altLang="en-US" sz="3000" dirty="0">
              <a:solidFill>
                <a:schemeClr val="accent4"/>
              </a:solidFill>
              <a:effectLst>
                <a:innerShdw blurRad="177800" dist="114300" dir="13500000">
                  <a:prstClr val="black">
                    <a:alpha val="50000"/>
                  </a:prstClr>
                </a:innerShdw>
              </a:effectLst>
              <a:latin typeface="+mn-lt"/>
              <a:ea typeface="+mn-ea"/>
            </a:endParaRPr>
          </a:p>
        </p:txBody>
      </p:sp>
      <p:sp>
        <p:nvSpPr>
          <p:cNvPr id="63" name="Text Box 10"/>
          <p:cNvSpPr txBox="1">
            <a:spLocks noChangeArrowheads="1"/>
          </p:cNvSpPr>
          <p:nvPr/>
        </p:nvSpPr>
        <p:spPr bwMode="auto">
          <a:xfrm>
            <a:off x="1216281" y="2931281"/>
            <a:ext cx="272702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27000" eaLnBrk="0" hangingPunct="0">
              <a:lnSpc>
                <a:spcPct val="90000"/>
              </a:lnSpc>
              <a:spcBef>
                <a:spcPts val="800"/>
              </a:spcBef>
              <a:buChar char="•"/>
              <a:defRPr sz="2200">
                <a:solidFill>
                  <a:schemeClr val="tx1"/>
                </a:solidFill>
                <a:latin typeface="Calibri" pitchFamily="34" charset="0"/>
                <a:ea typeface="宋体" charset="-122"/>
                <a:sym typeface="Calibri" pitchFamily="34" charset="0"/>
              </a:defRPr>
            </a:lvl1pPr>
            <a:lvl2pPr marL="742950" indent="-285750" eaLnBrk="0" hangingPunct="0">
              <a:lnSpc>
                <a:spcPct val="90000"/>
              </a:lnSpc>
              <a:spcBef>
                <a:spcPts val="400"/>
              </a:spcBef>
              <a:buChar char="•"/>
              <a:defRPr sz="1900">
                <a:solidFill>
                  <a:schemeClr val="tx1"/>
                </a:solidFill>
                <a:latin typeface="Calibri" pitchFamily="34" charset="0"/>
                <a:ea typeface="宋体" charset="-122"/>
                <a:sym typeface="Calibri" pitchFamily="34" charset="0"/>
              </a:defRPr>
            </a:lvl2pPr>
            <a:lvl3pPr marL="1143000" indent="-228600" eaLnBrk="0" hangingPunct="0">
              <a:lnSpc>
                <a:spcPct val="90000"/>
              </a:lnSpc>
              <a:spcBef>
                <a:spcPts val="400"/>
              </a:spcBef>
              <a:buChar char="•"/>
              <a:defRPr sz="1600">
                <a:solidFill>
                  <a:schemeClr val="tx1"/>
                </a:solidFill>
                <a:latin typeface="Calibri" pitchFamily="34" charset="0"/>
                <a:ea typeface="宋体" charset="-122"/>
                <a:sym typeface="Calibri" pitchFamily="34" charset="0"/>
              </a:defRPr>
            </a:lvl3pPr>
            <a:lvl4pPr marL="1600200" indent="-228600" eaLnBrk="0" hangingPunct="0">
              <a:lnSpc>
                <a:spcPct val="90000"/>
              </a:lnSpc>
              <a:spcBef>
                <a:spcPts val="400"/>
              </a:spcBef>
              <a:buChar char="•"/>
              <a:defRPr sz="1400">
                <a:solidFill>
                  <a:schemeClr val="tx1"/>
                </a:solidFill>
                <a:latin typeface="Calibri" pitchFamily="34" charset="0"/>
                <a:ea typeface="宋体" charset="-122"/>
                <a:sym typeface="Calibri" pitchFamily="34" charset="0"/>
              </a:defRPr>
            </a:lvl4pPr>
            <a:lvl5pPr marL="2057400" indent="-228600" eaLnBrk="0" hangingPunct="0">
              <a:lnSpc>
                <a:spcPct val="90000"/>
              </a:lnSpc>
              <a:spcBef>
                <a:spcPts val="400"/>
              </a:spcBef>
              <a:buChar char="•"/>
              <a:defRPr sz="1400">
                <a:solidFill>
                  <a:schemeClr val="tx1"/>
                </a:solidFill>
                <a:latin typeface="Calibri" pitchFamily="34" charset="0"/>
                <a:ea typeface="宋体" charset="-122"/>
                <a:sym typeface="Calibri" pitchFamily="34" charset="0"/>
              </a:defRPr>
            </a:lvl5pPr>
            <a:lvl6pPr marL="25146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6pPr>
            <a:lvl7pPr marL="29718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7pPr>
            <a:lvl8pPr marL="34290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8pPr>
            <a:lvl9pPr marL="3886200" indent="-228600" defTabSz="728663" eaLnBrk="0" fontAlgn="base" hangingPunct="0">
              <a:lnSpc>
                <a:spcPct val="90000"/>
              </a:lnSpc>
              <a:spcBef>
                <a:spcPts val="400"/>
              </a:spcBef>
              <a:spcAft>
                <a:spcPct val="0"/>
              </a:spcAft>
              <a:buFont typeface="Arial" charset="0"/>
              <a:buChar char="•"/>
              <a:defRPr sz="1400">
                <a:solidFill>
                  <a:schemeClr val="tx1"/>
                </a:solidFill>
                <a:latin typeface="Calibri" pitchFamily="34" charset="0"/>
                <a:ea typeface="宋体" charset="-122"/>
                <a:sym typeface="Calibri" pitchFamily="34" charset="0"/>
              </a:defRPr>
            </a:lvl9pPr>
          </a:lstStyle>
          <a:p>
            <a:pPr eaLnBrk="1" hangingPunct="1">
              <a:lnSpc>
                <a:spcPct val="150000"/>
              </a:lnSpc>
              <a:spcBef>
                <a:spcPct val="0"/>
              </a:spcBef>
              <a:buFont typeface="Arial" charset="0"/>
              <a:buNone/>
            </a:pPr>
            <a:r>
              <a:rPr lang="zh-CN" altLang="en-US" sz="1000" b="1" dirty="0">
                <a:latin typeface="微软雅黑" pitchFamily="34" charset="-122"/>
                <a:ea typeface="微软雅黑" pitchFamily="34" charset="-122"/>
                <a:sym typeface="微软雅黑" pitchFamily="34" charset="-122"/>
              </a:rPr>
              <a:t>     国泰安提供企业资源，安排教师去企业学习汽车制造技术、汽车维修实际操作技术、企业管理，提高教师的动手能力和管理能力。合作企业有一汽大众、比亚迪、重庆力帆、上海大众、郑州日产等。</a:t>
            </a:r>
          </a:p>
        </p:txBody>
      </p:sp>
      <p:sp>
        <p:nvSpPr>
          <p:cNvPr id="64" name="内容占位符 18"/>
          <p:cNvSpPr txBox="1">
            <a:spLocks/>
          </p:cNvSpPr>
          <p:nvPr/>
        </p:nvSpPr>
        <p:spPr>
          <a:xfrm>
            <a:off x="8015285" y="3843813"/>
            <a:ext cx="3172667" cy="1390057"/>
          </a:xfrm>
          <a:prstGeom prst="rect">
            <a:avLst/>
          </a:prstGeom>
        </p:spPr>
        <p:txBody>
          <a:bodyPr/>
          <a:lstStyle>
            <a:lvl1pPr marL="182309" indent="-182309" algn="l" defTabSz="729234" rtl="0" eaLnBrk="1" latinLnBrk="0" hangingPunct="1">
              <a:lnSpc>
                <a:spcPct val="90000"/>
              </a:lnSpc>
              <a:spcBef>
                <a:spcPts val="798"/>
              </a:spcBef>
              <a:buFont typeface="Arial" panose="020B0604020202020204" pitchFamily="34" charset="0"/>
              <a:buChar char="•"/>
              <a:defRPr sz="2200" kern="1200">
                <a:solidFill>
                  <a:schemeClr val="tx1"/>
                </a:solidFill>
                <a:latin typeface="+mn-lt"/>
                <a:ea typeface="+mn-ea"/>
                <a:cs typeface="+mn-cs"/>
              </a:defRPr>
            </a:lvl1pPr>
            <a:lvl2pPr marL="546926" indent="-182309" algn="l" defTabSz="729234" rtl="0" eaLnBrk="1" latinLnBrk="0" hangingPunct="1">
              <a:lnSpc>
                <a:spcPct val="90000"/>
              </a:lnSpc>
              <a:spcBef>
                <a:spcPts val="399"/>
              </a:spcBef>
              <a:buFont typeface="Arial" panose="020B0604020202020204" pitchFamily="34" charset="0"/>
              <a:buChar char="•"/>
              <a:defRPr sz="1900" kern="1200">
                <a:solidFill>
                  <a:schemeClr val="tx1"/>
                </a:solidFill>
                <a:latin typeface="+mn-lt"/>
                <a:ea typeface="+mn-ea"/>
                <a:cs typeface="+mn-cs"/>
              </a:defRPr>
            </a:lvl2pPr>
            <a:lvl3pPr marL="911543" indent="-182309" algn="l" defTabSz="729234" rtl="0" eaLnBrk="1" latinLnBrk="0" hangingPunct="1">
              <a:lnSpc>
                <a:spcPct val="90000"/>
              </a:lnSpc>
              <a:spcBef>
                <a:spcPts val="399"/>
              </a:spcBef>
              <a:buFont typeface="Arial" panose="020B0604020202020204" pitchFamily="34" charset="0"/>
              <a:buChar char="•"/>
              <a:defRPr sz="1600" kern="1200">
                <a:solidFill>
                  <a:schemeClr val="tx1"/>
                </a:solidFill>
                <a:latin typeface="+mn-lt"/>
                <a:ea typeface="+mn-ea"/>
                <a:cs typeface="+mn-cs"/>
              </a:defRPr>
            </a:lvl3pPr>
            <a:lvl4pPr marL="1276160"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4pPr>
            <a:lvl5pPr marL="1640777"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5pPr>
            <a:lvl6pPr marL="2005394"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6pPr>
            <a:lvl7pPr marL="2370011"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7pPr>
            <a:lvl8pPr marL="2734628"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8pPr>
            <a:lvl9pPr marL="3099245" indent="-182309" algn="l" defTabSz="729234" rtl="0" eaLnBrk="1" latinLnBrk="0" hangingPunct="1">
              <a:lnSpc>
                <a:spcPct val="90000"/>
              </a:lnSpc>
              <a:spcBef>
                <a:spcPts val="399"/>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None/>
            </a:pPr>
            <a:r>
              <a:rPr lang="zh-CN" altLang="en-US" sz="1000" b="1" dirty="0" smtClean="0">
                <a:latin typeface="微软雅黑" pitchFamily="34" charset="-122"/>
                <a:ea typeface="微软雅黑" pitchFamily="34" charset="-122"/>
              </a:rPr>
              <a:t>      国泰安站在“文化强校”的高度，围绕学校“育人为本”的核心目标，遵循职业教育的特质与规律，以锤炼应用技能的“硬实力”为原点，提升学生综合素质的“软实力”，构建“以人为本”的中职校园文化建设提升体系，内铸品牌，外树形象，提高学校的文化力，并最终转化为学校的核心竞争力。</a:t>
            </a:r>
            <a:endParaRPr lang="zh-CN" altLang="en-US" sz="1000" b="1" dirty="0">
              <a:latin typeface="微软雅黑" pitchFamily="34" charset="-122"/>
              <a:ea typeface="微软雅黑" pitchFamily="34" charset="-122"/>
            </a:endParaRPr>
          </a:p>
        </p:txBody>
      </p:sp>
      <p:sp>
        <p:nvSpPr>
          <p:cNvPr id="65" name="Text Box 14"/>
          <p:cNvSpPr txBox="1">
            <a:spLocks noChangeArrowheads="1"/>
          </p:cNvSpPr>
          <p:nvPr/>
        </p:nvSpPr>
        <p:spPr bwMode="auto">
          <a:xfrm>
            <a:off x="1194583" y="5344796"/>
            <a:ext cx="25900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27000"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6pPr>
            <a:lvl7pPr marL="29718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7pPr>
            <a:lvl8pPr marL="34290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8pPr>
            <a:lvl9pPr marL="3886200" indent="-228600" defTabSz="728663" eaLnBrk="0" fontAlgn="base" hangingPunct="0">
              <a:spcBef>
                <a:spcPct val="0"/>
              </a:spcBef>
              <a:spcAft>
                <a:spcPct val="0"/>
              </a:spcAft>
              <a:buFont typeface="Arial" charset="0"/>
              <a:defRPr sz="1400">
                <a:solidFill>
                  <a:schemeClr val="tx1"/>
                </a:solidFill>
                <a:latin typeface="Arial" charset="0"/>
                <a:ea typeface="宋体" pitchFamily="2" charset="-122"/>
              </a:defRPr>
            </a:lvl9pPr>
          </a:lstStyle>
          <a:p>
            <a:pPr eaLnBrk="1" hangingPunct="1">
              <a:lnSpc>
                <a:spcPct val="150000"/>
              </a:lnSpc>
            </a:pPr>
            <a:r>
              <a:rPr lang="zh-CN" altLang="en-US" sz="1000" b="1" dirty="0" smtClean="0">
                <a:latin typeface="微软雅黑" pitchFamily="34" charset="-122"/>
                <a:ea typeface="微软雅黑" pitchFamily="34" charset="-122"/>
                <a:sym typeface="微软雅黑" pitchFamily="34" charset="-122"/>
              </a:rPr>
              <a:t>     国泰安协助学校建设</a:t>
            </a:r>
            <a:r>
              <a:rPr lang="zh-CN" altLang="zh-CN" sz="1000" b="1" dirty="0" smtClean="0">
                <a:latin typeface="微软雅黑" pitchFamily="34" charset="-122"/>
                <a:ea typeface="微软雅黑" pitchFamily="34" charset="-122"/>
              </a:rPr>
              <a:t>成立学生创新创业孵化中心</a:t>
            </a:r>
            <a:r>
              <a:rPr lang="zh-CN" altLang="en-US" sz="1000" b="1" dirty="0" smtClean="0">
                <a:latin typeface="微软雅黑" pitchFamily="34" charset="-122"/>
                <a:ea typeface="微软雅黑" pitchFamily="34" charset="-122"/>
              </a:rPr>
              <a:t>，</a:t>
            </a:r>
            <a:r>
              <a:rPr lang="zh-CN" altLang="en-US" sz="1000" b="1" dirty="0" smtClean="0">
                <a:latin typeface="微软雅黑" pitchFamily="34" charset="-122"/>
                <a:ea typeface="微软雅黑" pitchFamily="34" charset="-122"/>
                <a:sym typeface="微软雅黑" pitchFamily="34" charset="-122"/>
              </a:rPr>
              <a:t>具有专业的创业团队，可针对职业院校汽车专业学生培养创业能力的个性化需求，提供相应的服务。</a:t>
            </a:r>
            <a:endParaRPr lang="zh-CN" altLang="en-US" sz="1000" b="1" dirty="0">
              <a:latin typeface="微软雅黑" pitchFamily="34" charset="-122"/>
              <a:ea typeface="微软雅黑" pitchFamily="34" charset="-122"/>
              <a:sym typeface="微软雅黑" pitchFamily="34" charset="-122"/>
            </a:endParaRPr>
          </a:p>
        </p:txBody>
      </p:sp>
      <p:pic>
        <p:nvPicPr>
          <p:cNvPr id="66" name="图片 50"/>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450645" y="1709370"/>
            <a:ext cx="2077878" cy="119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图片 1"/>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1465565" y="4129455"/>
            <a:ext cx="2077878" cy="12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m_4fac536849ac0000012d32a65b65"/>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98216" y="5356806"/>
            <a:ext cx="2206805" cy="1131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 name="矩形 68"/>
          <p:cNvSpPr/>
          <p:nvPr/>
        </p:nvSpPr>
        <p:spPr>
          <a:xfrm>
            <a:off x="128565" y="679496"/>
            <a:ext cx="4495475"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4. </a:t>
            </a:r>
            <a:r>
              <a:rPr lang="zh-CN" altLang="en-US" b="1" dirty="0" smtClean="0">
                <a:solidFill>
                  <a:srgbClr val="C00000"/>
                </a:solidFill>
                <a:latin typeface="微软雅黑" pitchFamily="34" charset="-122"/>
                <a:ea typeface="微软雅黑" pitchFamily="34" charset="-122"/>
              </a:rPr>
              <a:t>创新</a:t>
            </a:r>
            <a:r>
              <a:rPr lang="zh-CN" altLang="en-US" b="1" dirty="0">
                <a:solidFill>
                  <a:srgbClr val="C00000"/>
                </a:solidFill>
                <a:latin typeface="微软雅黑" pitchFamily="34" charset="-122"/>
                <a:ea typeface="微软雅黑" pitchFamily="34" charset="-122"/>
              </a:rPr>
              <a:t>创业</a:t>
            </a:r>
            <a:r>
              <a:rPr lang="zh-CN" altLang="en-US" b="1" dirty="0" smtClean="0">
                <a:solidFill>
                  <a:srgbClr val="C00000"/>
                </a:solidFill>
                <a:latin typeface="微软雅黑" pitchFamily="34" charset="-122"/>
                <a:ea typeface="微软雅黑" pitchFamily="34" charset="-122"/>
              </a:rPr>
              <a:t>教育增值服务</a:t>
            </a:r>
            <a:endParaRPr lang="zh-CN" altLang="en-US"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606847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a:endCxn id="32" idx="1"/>
          </p:cNvCxnSpPr>
          <p:nvPr/>
        </p:nvCxnSpPr>
        <p:spPr>
          <a:xfrm>
            <a:off x="1774832" y="411291"/>
            <a:ext cx="7222864" cy="26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40</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aphicFrame>
        <p:nvGraphicFramePr>
          <p:cNvPr id="123" name="表格 122"/>
          <p:cNvGraphicFramePr>
            <a:graphicFrameLocks noGrp="1"/>
          </p:cNvGraphicFramePr>
          <p:nvPr>
            <p:extLst>
              <p:ext uri="{D42A27DB-BD31-4B8C-83A1-F6EECF244321}">
                <p14:modId xmlns:p14="http://schemas.microsoft.com/office/powerpoint/2010/main" val="1164167380"/>
              </p:ext>
            </p:extLst>
          </p:nvPr>
        </p:nvGraphicFramePr>
        <p:xfrm>
          <a:off x="2174765" y="3388608"/>
          <a:ext cx="7111756" cy="2773680"/>
        </p:xfrm>
        <a:graphic>
          <a:graphicData uri="http://schemas.openxmlformats.org/drawingml/2006/table">
            <a:tbl>
              <a:tblPr firstRow="1" bandRow="1">
                <a:tableStyleId>{5C22544A-7EE6-4342-B048-85BDC9FD1C3A}</a:tableStyleId>
              </a:tblPr>
              <a:tblGrid>
                <a:gridCol w="735699"/>
                <a:gridCol w="837634"/>
                <a:gridCol w="2875565"/>
                <a:gridCol w="2662858"/>
              </a:tblGrid>
              <a:tr h="0">
                <a:tc>
                  <a:txBody>
                    <a:body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dirty="0" smtClean="0">
                          <a:latin typeface="微软雅黑" panose="020B0503020204020204" pitchFamily="34" charset="-122"/>
                          <a:ea typeface="微软雅黑" panose="020B0503020204020204" pitchFamily="34" charset="-122"/>
                        </a:rPr>
                        <a:t>阶段</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c hMerge="1">
                  <a:txBody>
                    <a:bodyPr/>
                    <a:lstStyle/>
                    <a:p>
                      <a:endParaRPr lang="zh-CN" altLang="en-US" dirty="0"/>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时间（工作日）</a:t>
                      </a:r>
                      <a:endParaRPr lang="zh-CN" altLang="en-US" sz="1200" dirty="0">
                        <a:latin typeface="微软雅黑" panose="020B0503020204020204" pitchFamily="34" charset="-122"/>
                        <a:ea typeface="微软雅黑" panose="020B0503020204020204" pitchFamily="34" charset="-122"/>
                      </a:endParaRPr>
                    </a:p>
                  </a:txBody>
                  <a:tcPr anchor="ctr">
                    <a:solidFill>
                      <a:srgbClr val="0070C0"/>
                    </a:solidFill>
                  </a:tcP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调研</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en-US" altLang="zh-CN" sz="1200" dirty="0" smtClean="0">
                          <a:latin typeface="微软雅黑" panose="020B0503020204020204" pitchFamily="34" charset="-122"/>
                          <a:ea typeface="微软雅黑" panose="020B0503020204020204" pitchFamily="34" charset="-122"/>
                        </a:rPr>
                        <a:t>8-10</a:t>
                      </a:r>
                      <a:endParaRPr lang="zh-CN" altLang="en-US" sz="12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对标</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rowSpan="2">
                  <a:txBody>
                    <a:bodyPr/>
                    <a:lstStyle/>
                    <a:p>
                      <a:pPr algn="ctr"/>
                      <a:r>
                        <a:rPr lang="en-US" altLang="zh-CN" sz="1200" dirty="0" smtClean="0">
                          <a:latin typeface="微软雅黑" panose="020B0503020204020204" pitchFamily="34" charset="-122"/>
                          <a:ea typeface="微软雅黑" panose="020B0503020204020204" pitchFamily="34" charset="-122"/>
                        </a:rPr>
                        <a:t>10-15</a:t>
                      </a:r>
                      <a:endParaRPr lang="zh-CN" altLang="en-US" sz="12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诊断</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vMerge="1">
                  <a:txBody>
                    <a:bodyPr/>
                    <a:lstStyle/>
                    <a:p>
                      <a:endParaRPr lang="zh-CN" altLang="en-US" dirty="0"/>
                    </a:p>
                  </a:txBody>
                  <a:tcPr/>
                </a:tc>
              </a:tr>
              <a:tr h="0">
                <a:tc rowSpan="3">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rowSpan="3">
                  <a:txBody>
                    <a:bodyPr/>
                    <a:lstStyle/>
                    <a:p>
                      <a:pPr algn="ctr"/>
                      <a:r>
                        <a:rPr lang="zh-CN" altLang="en-US" sz="1200" b="0" dirty="0" smtClean="0">
                          <a:latin typeface="微软雅黑" panose="020B0503020204020204" pitchFamily="34" charset="-122"/>
                          <a:ea typeface="微软雅黑" panose="020B0503020204020204" pitchFamily="34" charset="-122"/>
                        </a:rPr>
                        <a:t>方案输出</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dirty="0" smtClean="0">
                          <a:latin typeface="微软雅黑" panose="020B0503020204020204" pitchFamily="34" charset="-122"/>
                          <a:ea typeface="微软雅黑" panose="020B0503020204020204" pitchFamily="34" charset="-122"/>
                        </a:rPr>
                        <a:t>顶层设计（发展规划、诊断报告等）</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10-15</a:t>
                      </a:r>
                      <a:endParaRPr lang="zh-CN" altLang="en-US" sz="1200" dirty="0" smtClean="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200" b="0" dirty="0" smtClean="0">
                          <a:latin typeface="微软雅黑" panose="020B0503020204020204" pitchFamily="34" charset="-122"/>
                          <a:ea typeface="微软雅黑" panose="020B0503020204020204" pitchFamily="34" charset="-122"/>
                        </a:rPr>
                        <a:t>专项评估报告</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smtClean="0">
                          <a:latin typeface="微软雅黑" panose="020B0503020204020204" pitchFamily="34" charset="-122"/>
                          <a:ea typeface="微软雅黑" panose="020B0503020204020204" pitchFamily="34" charset="-122"/>
                        </a:rPr>
                        <a:t>15-20</a:t>
                      </a:r>
                      <a:endParaRPr lang="zh-CN" altLang="en-US" sz="1200" dirty="0">
                        <a:latin typeface="微软雅黑" panose="020B0503020204020204" pitchFamily="34" charset="-122"/>
                        <a:ea typeface="微软雅黑" panose="020B0503020204020204" pitchFamily="34" charset="-122"/>
                      </a:endParaRPr>
                    </a:p>
                  </a:txBody>
                  <a:tcPr anchor="ctr"/>
                </a:tc>
              </a:tr>
              <a:tr h="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200" b="0" dirty="0" smtClean="0">
                          <a:latin typeface="微软雅黑" panose="020B0503020204020204" pitchFamily="34" charset="-122"/>
                          <a:ea typeface="微软雅黑" panose="020B0503020204020204" pitchFamily="34" charset="-122"/>
                        </a:rPr>
                        <a:t>专项建设方案</a:t>
                      </a:r>
                      <a:endParaRPr lang="zh-CN" altLang="en-US" sz="12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15-20</a:t>
                      </a:r>
                      <a:endParaRPr lang="zh-CN" altLang="en-US" sz="1200" dirty="0" smtClean="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建设实施</a:t>
                      </a:r>
                      <a:endParaRPr lang="en-US" altLang="zh-CN" sz="1200" b="0" dirty="0" smtClean="0">
                        <a:latin typeface="微软雅黑" panose="020B0503020204020204" pitchFamily="34" charset="-122"/>
                        <a:ea typeface="微软雅黑" panose="020B0503020204020204" pitchFamily="34" charset="-122"/>
                      </a:endParaRPr>
                    </a:p>
                    <a:p>
                      <a:pPr algn="ctr"/>
                      <a:r>
                        <a:rPr lang="zh-CN" altLang="en-US" sz="1200" b="0" dirty="0" smtClean="0">
                          <a:latin typeface="微软雅黑" panose="020B0503020204020204" pitchFamily="34" charset="-122"/>
                          <a:ea typeface="微软雅黑" panose="020B0503020204020204" pitchFamily="34" charset="-122"/>
                        </a:rPr>
                        <a:t>（由各事业部实施落地）</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视具体情况而定</a:t>
                      </a:r>
                      <a:endParaRPr lang="zh-CN" altLang="en-US" sz="1200" dirty="0">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6</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a:solidFill>
                      <a:srgbClr val="0070C0"/>
                    </a:solidFill>
                  </a:tcPr>
                </a:tc>
                <a:tc gridSpan="2">
                  <a:txBody>
                    <a:bodyPr/>
                    <a:lstStyle/>
                    <a:p>
                      <a:pPr algn="ctr"/>
                      <a:r>
                        <a:rPr lang="zh-CN" altLang="en-US" sz="1200" b="0" dirty="0" smtClean="0">
                          <a:latin typeface="微软雅黑" panose="020B0503020204020204" pitchFamily="34" charset="-122"/>
                          <a:ea typeface="微软雅黑" panose="020B0503020204020204" pitchFamily="34" charset="-122"/>
                        </a:rPr>
                        <a:t>持续运营或跟进</a:t>
                      </a:r>
                      <a:endParaRPr lang="zh-CN" altLang="en-US" sz="1200" b="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持续</a:t>
                      </a:r>
                      <a:endParaRPr lang="zh-CN" altLang="en-US" sz="1200" dirty="0">
                        <a:latin typeface="微软雅黑" panose="020B0503020204020204" pitchFamily="34" charset="-122"/>
                        <a:ea typeface="微软雅黑" panose="020B0503020204020204" pitchFamily="34" charset="-122"/>
                      </a:endParaRPr>
                    </a:p>
                  </a:txBody>
                  <a:tcPr anchor="ctr"/>
                </a:tc>
              </a:tr>
            </a:tbl>
          </a:graphicData>
        </a:graphic>
      </p:graphicFrame>
      <p:grpSp>
        <p:nvGrpSpPr>
          <p:cNvPr id="124" name="组合 123"/>
          <p:cNvGrpSpPr/>
          <p:nvPr/>
        </p:nvGrpSpPr>
        <p:grpSpPr>
          <a:xfrm>
            <a:off x="2006930" y="1782433"/>
            <a:ext cx="7342166" cy="1512168"/>
            <a:chOff x="1267125" y="927499"/>
            <a:chExt cx="6597596" cy="1512168"/>
          </a:xfrm>
        </p:grpSpPr>
        <p:sp>
          <p:nvSpPr>
            <p:cNvPr id="125" name="燕尾形箭头 124"/>
            <p:cNvSpPr/>
            <p:nvPr/>
          </p:nvSpPr>
          <p:spPr>
            <a:xfrm>
              <a:off x="1267125" y="1359546"/>
              <a:ext cx="6597596" cy="576063"/>
            </a:xfrm>
            <a:prstGeom prst="notchedRightArrow">
              <a:avLst/>
            </a:prstGeom>
            <a:solidFill>
              <a:srgbClr val="1F497D">
                <a:lumMod val="20000"/>
                <a:lumOff val="8000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126" name="组合 125"/>
            <p:cNvGrpSpPr/>
            <p:nvPr/>
          </p:nvGrpSpPr>
          <p:grpSpPr>
            <a:xfrm>
              <a:off x="1267344" y="943402"/>
              <a:ext cx="1432448" cy="512448"/>
              <a:chOff x="219" y="15903"/>
              <a:chExt cx="1047140" cy="512448"/>
            </a:xfrm>
          </p:grpSpPr>
          <p:sp>
            <p:nvSpPr>
              <p:cNvPr id="155" name="矩形 154"/>
              <p:cNvSpPr/>
              <p:nvPr/>
            </p:nvSpPr>
            <p:spPr>
              <a:xfrm>
                <a:off x="219" y="15903"/>
                <a:ext cx="1047140" cy="512448"/>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6" name="矩形 155"/>
              <p:cNvSpPr/>
              <p:nvPr/>
            </p:nvSpPr>
            <p:spPr>
              <a:xfrm>
                <a:off x="219" y="15903"/>
                <a:ext cx="1047140" cy="5124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调研：</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8-10</a:t>
                </a: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27" name="椭圆 126"/>
            <p:cNvSpPr/>
            <p:nvPr/>
          </p:nvSpPr>
          <p:spPr>
            <a:xfrm>
              <a:off x="1718906" y="1559666"/>
              <a:ext cx="144015" cy="144015"/>
            </a:xfrm>
            <a:prstGeom prst="ellipse">
              <a:avLst/>
            </a:prstGeom>
            <a:solidFill>
              <a:srgbClr val="4F81BD">
                <a:shade val="50000"/>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28" name="组合 127"/>
            <p:cNvGrpSpPr/>
            <p:nvPr/>
          </p:nvGrpSpPr>
          <p:grpSpPr>
            <a:xfrm>
              <a:off x="2423850" y="1791594"/>
              <a:ext cx="1428070" cy="648073"/>
              <a:chOff x="1156725" y="864095"/>
              <a:chExt cx="1120391" cy="648073"/>
            </a:xfrm>
          </p:grpSpPr>
          <p:sp>
            <p:nvSpPr>
              <p:cNvPr id="153" name="矩形 152"/>
              <p:cNvSpPr/>
              <p:nvPr/>
            </p:nvSpPr>
            <p:spPr>
              <a:xfrm>
                <a:off x="1156725" y="864095"/>
                <a:ext cx="1120391"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54" name="矩形 153"/>
              <p:cNvSpPr/>
              <p:nvPr/>
            </p:nvSpPr>
            <p:spPr>
              <a:xfrm>
                <a:off x="1156725" y="936105"/>
                <a:ext cx="1120391"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对标与诊断：</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10-15</a:t>
                </a: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29" name="椭圆 128"/>
            <p:cNvSpPr/>
            <p:nvPr/>
          </p:nvSpPr>
          <p:spPr>
            <a:xfrm>
              <a:off x="2880385"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0" name="组合 129"/>
            <p:cNvGrpSpPr/>
            <p:nvPr/>
          </p:nvGrpSpPr>
          <p:grpSpPr>
            <a:xfrm>
              <a:off x="3677815" y="928381"/>
              <a:ext cx="1392788" cy="572532"/>
              <a:chOff x="2410690" y="882"/>
              <a:chExt cx="1392788" cy="572532"/>
            </a:xfrm>
          </p:grpSpPr>
          <p:sp>
            <p:nvSpPr>
              <p:cNvPr id="140" name="矩形 139"/>
              <p:cNvSpPr/>
              <p:nvPr/>
            </p:nvSpPr>
            <p:spPr>
              <a:xfrm>
                <a:off x="2410690" y="882"/>
                <a:ext cx="1392788" cy="572532"/>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41" name="矩形 140"/>
              <p:cNvSpPr/>
              <p:nvPr/>
            </p:nvSpPr>
            <p:spPr>
              <a:xfrm>
                <a:off x="2410690" y="882"/>
                <a:ext cx="1392788" cy="5725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方案输出：</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15-20</a:t>
                </a: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个工作日</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31" name="椭圆 130"/>
            <p:cNvSpPr/>
            <p:nvPr/>
          </p:nvSpPr>
          <p:spPr>
            <a:xfrm>
              <a:off x="4295984" y="1574687"/>
              <a:ext cx="144015" cy="144015"/>
            </a:xfrm>
            <a:prstGeom prst="ellipse">
              <a:avLst/>
            </a:prstGeom>
            <a:solidFill>
              <a:srgbClr val="4F81BD">
                <a:shade val="50000"/>
                <a:hueOff val="361437"/>
                <a:satOff val="-7560"/>
                <a:lumOff val="42063"/>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grpSp>
          <p:nvGrpSpPr>
            <p:cNvPr id="132" name="组合 131"/>
            <p:cNvGrpSpPr/>
            <p:nvPr/>
          </p:nvGrpSpPr>
          <p:grpSpPr>
            <a:xfrm>
              <a:off x="5128416" y="1791594"/>
              <a:ext cx="1603823" cy="648073"/>
              <a:chOff x="3861292" y="864095"/>
              <a:chExt cx="1132074" cy="648073"/>
            </a:xfrm>
          </p:grpSpPr>
          <p:sp>
            <p:nvSpPr>
              <p:cNvPr id="138" name="矩形 137"/>
              <p:cNvSpPr/>
              <p:nvPr/>
            </p:nvSpPr>
            <p:spPr>
              <a:xfrm>
                <a:off x="3861292" y="864095"/>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9" name="矩形 138"/>
              <p:cNvSpPr/>
              <p:nvPr/>
            </p:nvSpPr>
            <p:spPr>
              <a:xfrm>
                <a:off x="3861292" y="936105"/>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t"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建设实施：</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视具体情况而定</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grpSp>
          <p:nvGrpSpPr>
            <p:cNvPr id="133" name="组合 132"/>
            <p:cNvGrpSpPr/>
            <p:nvPr/>
          </p:nvGrpSpPr>
          <p:grpSpPr>
            <a:xfrm>
              <a:off x="6308712" y="927499"/>
              <a:ext cx="1431640" cy="576063"/>
              <a:chOff x="5041587" y="0"/>
              <a:chExt cx="1132074" cy="576063"/>
            </a:xfrm>
          </p:grpSpPr>
          <p:sp>
            <p:nvSpPr>
              <p:cNvPr id="136" name="矩形 135"/>
              <p:cNvSpPr/>
              <p:nvPr/>
            </p:nvSpPr>
            <p:spPr>
              <a:xfrm>
                <a:off x="5041587" y="0"/>
                <a:ext cx="1132074" cy="576063"/>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137" name="矩形 136"/>
              <p:cNvSpPr/>
              <p:nvPr/>
            </p:nvSpPr>
            <p:spPr>
              <a:xfrm>
                <a:off x="5041587" y="0"/>
                <a:ext cx="1132074" cy="576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1120" tIns="71120" rIns="71120" bIns="71120" numCol="1" spcCol="1270" anchor="b" anchorCtr="0">
                <a:noAutofit/>
              </a:bodyPr>
              <a:lstStyle/>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持续运营或跟进：</a:t>
                </a:r>
                <a:endParaRPr lang="en-US" altLang="zh-CN"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lvl="0" algn="ctr" defTabSz="444500">
                  <a:lnSpc>
                    <a:spcPts val="1080"/>
                  </a:lnSpc>
                  <a:spcBef>
                    <a:spcPct val="0"/>
                  </a:spcBef>
                  <a:spcAft>
                    <a:spcPct val="35000"/>
                  </a:spcAft>
                </a:pPr>
                <a:r>
                  <a:rPr lang="zh-CN" altLang="en-US" sz="1400" b="0" kern="12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持续</a:t>
                </a:r>
                <a:endParaRPr lang="zh-CN" altLang="en-US" sz="14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p:txBody>
          </p:sp>
        </p:grpSp>
        <p:sp>
          <p:nvSpPr>
            <p:cNvPr id="134" name="椭圆 133"/>
            <p:cNvSpPr/>
            <p:nvPr/>
          </p:nvSpPr>
          <p:spPr>
            <a:xfrm>
              <a:off x="5724128" y="1575570"/>
              <a:ext cx="144015" cy="144015"/>
            </a:xfrm>
            <a:prstGeom prst="ellipse">
              <a:avLst/>
            </a:prstGeom>
            <a:solidFill>
              <a:srgbClr val="4F81BD">
                <a:shade val="50000"/>
                <a:hueOff val="180719"/>
                <a:satOff val="-3780"/>
                <a:lumOff val="21031"/>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35" name="椭圆 134"/>
            <p:cNvSpPr/>
            <p:nvPr/>
          </p:nvSpPr>
          <p:spPr>
            <a:xfrm>
              <a:off x="7011265" y="1575570"/>
              <a:ext cx="144015" cy="144015"/>
            </a:xfrm>
            <a:prstGeom prst="ellipse">
              <a:avLst/>
            </a:prstGeom>
          </p:spPr>
          <p:style>
            <a:lnRef idx="2">
              <a:schemeClr val="lt1">
                <a:hueOff val="0"/>
                <a:satOff val="0"/>
                <a:lumOff val="0"/>
                <a:alphaOff val="0"/>
              </a:schemeClr>
            </a:lnRef>
            <a:fillRef idx="1">
              <a:schemeClr val="accent1">
                <a:shade val="50000"/>
                <a:hueOff val="144575"/>
                <a:satOff val="-3024"/>
                <a:lumOff val="16825"/>
                <a:alphaOff val="0"/>
              </a:schemeClr>
            </a:fillRef>
            <a:effectRef idx="0">
              <a:schemeClr val="accent1">
                <a:shade val="50000"/>
                <a:hueOff val="144575"/>
                <a:satOff val="-3024"/>
                <a:lumOff val="16825"/>
                <a:alphaOff val="0"/>
              </a:schemeClr>
            </a:effectRef>
            <a:fontRef idx="minor">
              <a:schemeClr val="lt1"/>
            </a:fontRef>
          </p:style>
        </p:sp>
      </p:grpSp>
      <p:sp>
        <p:nvSpPr>
          <p:cNvPr id="34" name="MH_Other_5"/>
          <p:cNvSpPr>
            <a:spLocks noChangeArrowheads="1"/>
          </p:cNvSpPr>
          <p:nvPr>
            <p:custDataLst>
              <p:tags r:id="rId1"/>
            </p:custDataLst>
          </p:nvPr>
        </p:nvSpPr>
        <p:spPr bwMode="auto">
          <a:xfrm>
            <a:off x="228925" y="717208"/>
            <a:ext cx="2859963" cy="4648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（一）项目建设周期</a:t>
            </a:r>
            <a:endParaRPr lang="zh-CN" altLang="en-US" sz="2000" b="1" dirty="0">
              <a:solidFill>
                <a:srgbClr val="FFFFFF"/>
              </a:solidFill>
              <a:ea typeface="微软雅黑" pitchFamily="34" charset="-122"/>
            </a:endParaRPr>
          </a:p>
        </p:txBody>
      </p:sp>
      <p:sp>
        <p:nvSpPr>
          <p:cNvPr id="32" name="文本占位符 20"/>
          <p:cNvSpPr txBox="1">
            <a:spLocks/>
          </p:cNvSpPr>
          <p:nvPr/>
        </p:nvSpPr>
        <p:spPr>
          <a:xfrm>
            <a:off x="8997696" y="214968"/>
            <a:ext cx="2997080" cy="44648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四、项目建设保障</a:t>
            </a:r>
            <a:endParaRPr lang="zh-CN" altLang="en-US" b="1" dirty="0">
              <a:solidFill>
                <a:prstClr val="black"/>
              </a:solidFill>
            </a:endParaRPr>
          </a:p>
        </p:txBody>
      </p:sp>
    </p:spTree>
    <p:extLst>
      <p:ext uri="{BB962C8B-B14F-4D97-AF65-F5344CB8AC3E}">
        <p14:creationId xmlns:p14="http://schemas.microsoft.com/office/powerpoint/2010/main" val="885722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41</a:t>
            </a:r>
            <a:endParaRPr lang="zh-CN" altLang="en-US" sz="1600" b="1" dirty="0">
              <a:solidFill>
                <a:prstClr val="white"/>
              </a:solidFill>
            </a:endParaRPr>
          </a:p>
        </p:txBody>
      </p:sp>
      <p:graphicFrame>
        <p:nvGraphicFramePr>
          <p:cNvPr id="15" name="表格 14">
            <a:extLst>
              <a:ext uri="{FF2B5EF4-FFF2-40B4-BE49-F238E27FC236}">
                <a16:creationId xmlns="" xmlns:a16="http://schemas.microsoft.com/office/drawing/2014/main" id="{C439B3E8-B7B8-48A2-BF9D-783B48DE70E5}"/>
              </a:ext>
            </a:extLst>
          </p:cNvPr>
          <p:cNvGraphicFramePr>
            <a:graphicFrameLocks noGrp="1"/>
          </p:cNvGraphicFramePr>
          <p:nvPr>
            <p:extLst>
              <p:ext uri="{D42A27DB-BD31-4B8C-83A1-F6EECF244321}">
                <p14:modId xmlns:p14="http://schemas.microsoft.com/office/powerpoint/2010/main" val="2169737395"/>
              </p:ext>
            </p:extLst>
          </p:nvPr>
        </p:nvGraphicFramePr>
        <p:xfrm>
          <a:off x="1543077" y="1701771"/>
          <a:ext cx="8518504" cy="4414298"/>
        </p:xfrm>
        <a:graphic>
          <a:graphicData uri="http://schemas.openxmlformats.org/drawingml/2006/table">
            <a:tbl>
              <a:tblPr firstRow="1" firstCol="1" bandRow="1">
                <a:tableStyleId>{BC89EF96-8CEA-46FF-86C4-4CE0E7609802}</a:tableStyleId>
              </a:tblPr>
              <a:tblGrid>
                <a:gridCol w="1383326">
                  <a:extLst>
                    <a:ext uri="{9D8B030D-6E8A-4147-A177-3AD203B41FA5}">
                      <a16:colId xmlns="" xmlns:a16="http://schemas.microsoft.com/office/drawing/2014/main" val="643298985"/>
                    </a:ext>
                  </a:extLst>
                </a:gridCol>
                <a:gridCol w="1647855">
                  <a:extLst>
                    <a:ext uri="{9D8B030D-6E8A-4147-A177-3AD203B41FA5}">
                      <a16:colId xmlns="" xmlns:a16="http://schemas.microsoft.com/office/drawing/2014/main" val="3562308931"/>
                    </a:ext>
                  </a:extLst>
                </a:gridCol>
                <a:gridCol w="4095802">
                  <a:extLst>
                    <a:ext uri="{9D8B030D-6E8A-4147-A177-3AD203B41FA5}">
                      <a16:colId xmlns="" xmlns:a16="http://schemas.microsoft.com/office/drawing/2014/main" val="3618446638"/>
                    </a:ext>
                  </a:extLst>
                </a:gridCol>
                <a:gridCol w="1391521">
                  <a:extLst>
                    <a:ext uri="{9D8B030D-6E8A-4147-A177-3AD203B41FA5}">
                      <a16:colId xmlns="" xmlns:a16="http://schemas.microsoft.com/office/drawing/2014/main" val="2156129102"/>
                    </a:ext>
                  </a:extLst>
                </a:gridCol>
              </a:tblGrid>
              <a:tr h="582388">
                <a:tc>
                  <a:txBody>
                    <a:bodyPr/>
                    <a:lstStyle/>
                    <a:p>
                      <a:pPr algn="ctr">
                        <a:lnSpc>
                          <a:spcPts val="2400"/>
                        </a:lnSpc>
                        <a:spcAft>
                          <a:spcPts val="0"/>
                        </a:spcAft>
                      </a:pPr>
                      <a:r>
                        <a:rPr lang="zh-CN" sz="1500" kern="100" dirty="0">
                          <a:effectLst/>
                        </a:rPr>
                        <a:t>建设阶段</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500" kern="100" dirty="0">
                          <a:effectLst/>
                        </a:rPr>
                        <a:t>建设内容</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500" kern="100" dirty="0">
                          <a:effectLst/>
                        </a:rPr>
                        <a:t>具体内容</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tc>
                  <a:txBody>
                    <a:bodyPr/>
                    <a:lstStyle/>
                    <a:p>
                      <a:pPr algn="ctr">
                        <a:lnSpc>
                          <a:spcPts val="2400"/>
                        </a:lnSpc>
                        <a:spcAft>
                          <a:spcPts val="0"/>
                        </a:spcAft>
                      </a:pPr>
                      <a:r>
                        <a:rPr lang="zh-CN" sz="1500" kern="100" dirty="0">
                          <a:effectLst/>
                        </a:rPr>
                        <a:t>建设时间周期（参考）</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solidFill>
                      <a:schemeClr val="accent1">
                        <a:lumMod val="60000"/>
                        <a:lumOff val="40000"/>
                      </a:schemeClr>
                    </a:solidFill>
                  </a:tcPr>
                </a:tc>
                <a:extLst>
                  <a:ext uri="{0D108BD9-81ED-4DB2-BD59-A6C34878D82A}">
                    <a16:rowId xmlns="" xmlns:a16="http://schemas.microsoft.com/office/drawing/2014/main" val="459955072"/>
                  </a:ext>
                </a:extLst>
              </a:tr>
              <a:tr h="422915">
                <a:tc rowSpan="6">
                  <a:txBody>
                    <a:bodyPr/>
                    <a:lstStyle/>
                    <a:p>
                      <a:pPr algn="ctr">
                        <a:lnSpc>
                          <a:spcPts val="2400"/>
                        </a:lnSpc>
                        <a:spcAft>
                          <a:spcPts val="0"/>
                        </a:spcAft>
                      </a:pPr>
                      <a:r>
                        <a:rPr lang="zh-CN" sz="1500" kern="100" dirty="0">
                          <a:effectLst/>
                        </a:rPr>
                        <a:t>一期专业建设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顶层规划</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签署协议；输出方案、招投标流程</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500" kern="100" dirty="0">
                          <a:effectLst/>
                        </a:rPr>
                        <a:t>2</a:t>
                      </a:r>
                      <a:r>
                        <a:rPr lang="zh-CN" sz="1500" kern="100" dirty="0">
                          <a:effectLst/>
                        </a:rPr>
                        <a:t>个月</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3448733343"/>
                  </a:ext>
                </a:extLst>
              </a:tr>
              <a:tr h="623537">
                <a:tc vMerge="1">
                  <a:txBody>
                    <a:bodyPr/>
                    <a:lstStyle/>
                    <a:p>
                      <a:endParaRPr lang="zh-SG" altLang="en-US"/>
                    </a:p>
                  </a:txBody>
                  <a:tcPr/>
                </a:tc>
                <a:tc>
                  <a:txBody>
                    <a:bodyPr/>
                    <a:lstStyle/>
                    <a:p>
                      <a:pPr algn="just">
                        <a:lnSpc>
                          <a:spcPts val="2400"/>
                        </a:lnSpc>
                        <a:spcAft>
                          <a:spcPts val="0"/>
                        </a:spcAft>
                      </a:pPr>
                      <a:r>
                        <a:rPr lang="zh-CN" sz="1500" kern="100" dirty="0">
                          <a:effectLst/>
                        </a:rPr>
                        <a:t>实训</a:t>
                      </a:r>
                      <a:r>
                        <a:rPr lang="zh-CN" altLang="en-US" sz="1500" kern="100" dirty="0">
                          <a:effectLst/>
                        </a:rPr>
                        <a:t>基地</a:t>
                      </a:r>
                      <a:r>
                        <a:rPr lang="zh-CN" sz="1500" kern="100" dirty="0">
                          <a:effectLst/>
                        </a:rPr>
                        <a:t>建设与装修</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采购软硬件设备及办公家具，配备实训基地；文化装修，综合布线</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rowSpan="5">
                  <a:txBody>
                    <a:bodyPr/>
                    <a:lstStyle/>
                    <a:p>
                      <a:pPr algn="ctr">
                        <a:lnSpc>
                          <a:spcPts val="2400"/>
                        </a:lnSpc>
                        <a:spcAft>
                          <a:spcPts val="0"/>
                        </a:spcAft>
                      </a:pPr>
                      <a:r>
                        <a:rPr lang="en-US" sz="1500" kern="100" dirty="0" smtClean="0">
                          <a:effectLst/>
                        </a:rPr>
                        <a:t>6</a:t>
                      </a:r>
                      <a:r>
                        <a:rPr lang="zh-CN" sz="1500" kern="100" dirty="0" smtClean="0">
                          <a:effectLst/>
                        </a:rPr>
                        <a:t>个月</a:t>
                      </a:r>
                      <a:endParaRPr lang="en-US" altLang="zh-CN" sz="1500" kern="100" dirty="0" smtClean="0">
                        <a:effectLst/>
                      </a:endParaRPr>
                    </a:p>
                    <a:p>
                      <a:pPr algn="ctr">
                        <a:lnSpc>
                          <a:spcPts val="2400"/>
                        </a:lnSpc>
                        <a:spcAft>
                          <a:spcPts val="0"/>
                        </a:spcAft>
                      </a:pPr>
                      <a:r>
                        <a:rPr lang="en-US" altLang="zh-CN" sz="1500" kern="100" dirty="0" smtClean="0">
                          <a:effectLst/>
                        </a:rPr>
                        <a:t>(</a:t>
                      </a:r>
                      <a:r>
                        <a:rPr lang="zh-CN" sz="1500" kern="100" dirty="0" smtClean="0">
                          <a:effectLst/>
                        </a:rPr>
                        <a:t>各项</a:t>
                      </a:r>
                      <a:r>
                        <a:rPr lang="zh-CN" altLang="en-US" sz="1500" kern="100" dirty="0" smtClean="0">
                          <a:effectLst/>
                        </a:rPr>
                        <a:t>同步</a:t>
                      </a:r>
                      <a:r>
                        <a:rPr lang="zh-CN" sz="1500" kern="100" dirty="0" smtClean="0">
                          <a:effectLst/>
                        </a:rPr>
                        <a:t>进行</a:t>
                      </a:r>
                      <a:r>
                        <a:rPr lang="en-US" altLang="zh-CN" sz="1500" kern="100" dirty="0" smtClean="0">
                          <a:effectLst/>
                        </a:rPr>
                        <a:t>)</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562677930"/>
                  </a:ext>
                </a:extLst>
              </a:tr>
              <a:tr h="411964">
                <a:tc vMerge="1">
                  <a:txBody>
                    <a:bodyPr/>
                    <a:lstStyle/>
                    <a:p>
                      <a:endParaRPr lang="zh-SG" altLang="en-US"/>
                    </a:p>
                  </a:txBody>
                  <a:tcPr/>
                </a:tc>
                <a:tc rowSpan="3">
                  <a:txBody>
                    <a:bodyPr/>
                    <a:lstStyle/>
                    <a:p>
                      <a:pPr algn="just">
                        <a:lnSpc>
                          <a:spcPts val="2400"/>
                        </a:lnSpc>
                        <a:spcAft>
                          <a:spcPts val="0"/>
                        </a:spcAft>
                      </a:pPr>
                      <a:r>
                        <a:rPr lang="zh-CN" sz="1500" kern="100" dirty="0">
                          <a:effectLst/>
                        </a:rPr>
                        <a:t>教学资源</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 实训项目、课程、内容和教学</a:t>
                      </a:r>
                      <a:r>
                        <a:rPr lang="zh-CN" sz="1500" kern="100" dirty="0" smtClean="0">
                          <a:effectLst/>
                        </a:rPr>
                        <a:t>安排</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720981731"/>
                  </a:ext>
                </a:extLst>
              </a:tr>
              <a:tr h="415481">
                <a:tc vMerge="1">
                  <a:txBody>
                    <a:bodyPr/>
                    <a:lstStyle/>
                    <a:p>
                      <a:endParaRPr lang="zh-SG" altLang="en-US"/>
                    </a:p>
                  </a:txBody>
                  <a:tcPr/>
                </a:tc>
                <a:tc vMerge="1">
                  <a:txBody>
                    <a:bodyPr/>
                    <a:lstStyle/>
                    <a:p>
                      <a:endParaRPr lang="zh-SG" altLang="en-US"/>
                    </a:p>
                  </a:txBody>
                  <a:tcPr/>
                </a:tc>
                <a:tc>
                  <a:txBody>
                    <a:bodyPr/>
                    <a:lstStyle/>
                    <a:p>
                      <a:pPr algn="just">
                        <a:lnSpc>
                          <a:spcPts val="2400"/>
                        </a:lnSpc>
                        <a:spcAft>
                          <a:spcPts val="0"/>
                        </a:spcAft>
                      </a:pPr>
                      <a:r>
                        <a:rPr lang="zh-CN" sz="1500" kern="100" dirty="0">
                          <a:effectLst/>
                        </a:rPr>
                        <a:t> 合作编写配套</a:t>
                      </a:r>
                      <a:r>
                        <a:rPr lang="zh-CN" sz="1500" kern="100" dirty="0" smtClean="0">
                          <a:effectLst/>
                        </a:rPr>
                        <a:t>教材</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3638172741"/>
                  </a:ext>
                </a:extLst>
              </a:tr>
              <a:tr h="396269">
                <a:tc vMerge="1">
                  <a:txBody>
                    <a:bodyPr/>
                    <a:lstStyle/>
                    <a:p>
                      <a:endParaRPr lang="zh-SG" altLang="en-US"/>
                    </a:p>
                  </a:txBody>
                  <a:tcPr/>
                </a:tc>
                <a:tc vMerge="1">
                  <a:txBody>
                    <a:bodyPr/>
                    <a:lstStyle/>
                    <a:p>
                      <a:endParaRPr lang="zh-SG" altLang="en-US"/>
                    </a:p>
                  </a:txBody>
                  <a:tcPr/>
                </a:tc>
                <a:tc>
                  <a:txBody>
                    <a:bodyPr/>
                    <a:lstStyle/>
                    <a:p>
                      <a:pPr algn="just">
                        <a:lnSpc>
                          <a:spcPts val="2400"/>
                        </a:lnSpc>
                        <a:spcAft>
                          <a:spcPts val="0"/>
                        </a:spcAft>
                      </a:pPr>
                      <a:r>
                        <a:rPr lang="zh-CN" sz="1500" kern="100" dirty="0">
                          <a:effectLst/>
                        </a:rPr>
                        <a:t> 教学资源及典型案例</a:t>
                      </a:r>
                      <a:r>
                        <a:rPr lang="zh-CN" sz="1500" kern="100" dirty="0" smtClean="0">
                          <a:effectLst/>
                        </a:rPr>
                        <a:t>开发</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36716017"/>
                  </a:ext>
                </a:extLst>
              </a:tr>
              <a:tr h="426022">
                <a:tc vMerge="1">
                  <a:txBody>
                    <a:bodyPr/>
                    <a:lstStyle/>
                    <a:p>
                      <a:endParaRPr lang="zh-SG" altLang="en-US"/>
                    </a:p>
                  </a:txBody>
                  <a:tcPr/>
                </a:tc>
                <a:tc>
                  <a:txBody>
                    <a:bodyPr/>
                    <a:lstStyle/>
                    <a:p>
                      <a:pPr algn="just">
                        <a:lnSpc>
                          <a:spcPts val="2400"/>
                        </a:lnSpc>
                        <a:spcAft>
                          <a:spcPts val="0"/>
                        </a:spcAft>
                      </a:pPr>
                      <a:r>
                        <a:rPr lang="zh-CN" sz="1500" kern="100" dirty="0">
                          <a:effectLst/>
                        </a:rPr>
                        <a:t>师资建设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en-US" sz="1500" kern="100" dirty="0">
                          <a:effectLst/>
                        </a:rPr>
                        <a:t> </a:t>
                      </a:r>
                      <a:r>
                        <a:rPr lang="zh-CN" sz="1500" kern="100" dirty="0">
                          <a:effectLst/>
                        </a:rPr>
                        <a:t>专业师资组建及</a:t>
                      </a:r>
                      <a:r>
                        <a:rPr lang="zh-CN" sz="1500" kern="100" dirty="0" smtClean="0">
                          <a:effectLst/>
                        </a:rPr>
                        <a:t>培训</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vMerge="1">
                  <a:txBody>
                    <a:bodyPr/>
                    <a:lstStyle/>
                    <a:p>
                      <a:endParaRPr lang="zh-SG" altLang="en-US"/>
                    </a:p>
                  </a:txBody>
                  <a:tcPr/>
                </a:tc>
                <a:extLst>
                  <a:ext uri="{0D108BD9-81ED-4DB2-BD59-A6C34878D82A}">
                    <a16:rowId xmlns="" xmlns:a16="http://schemas.microsoft.com/office/drawing/2014/main" val="2000372678"/>
                  </a:ext>
                </a:extLst>
              </a:tr>
              <a:tr h="469576">
                <a:tc>
                  <a:txBody>
                    <a:bodyPr/>
                    <a:lstStyle/>
                    <a:p>
                      <a:pPr algn="ctr">
                        <a:lnSpc>
                          <a:spcPts val="2400"/>
                        </a:lnSpc>
                        <a:spcAft>
                          <a:spcPts val="0"/>
                        </a:spcAft>
                      </a:pPr>
                      <a:r>
                        <a:rPr lang="zh-CN" sz="1500" kern="100" dirty="0">
                          <a:effectLst/>
                        </a:rPr>
                        <a:t>二期专业建设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二期实训</a:t>
                      </a:r>
                      <a:r>
                        <a:rPr lang="zh-CN" altLang="en-US" sz="1500" kern="100" dirty="0">
                          <a:effectLst/>
                        </a:rPr>
                        <a:t>基地</a:t>
                      </a:r>
                      <a:r>
                        <a:rPr lang="zh-CN" sz="1500" kern="100" dirty="0">
                          <a:effectLst/>
                        </a:rPr>
                        <a:t>建设</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实训室规划、实训室具体建设和运营</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en-US" sz="1500" kern="100" dirty="0">
                          <a:effectLst/>
                        </a:rPr>
                        <a:t>12</a:t>
                      </a:r>
                      <a:r>
                        <a:rPr lang="zh-CN" sz="1500" kern="100" dirty="0">
                          <a:effectLst/>
                        </a:rPr>
                        <a:t>个月</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3792137185"/>
                  </a:ext>
                </a:extLst>
              </a:tr>
              <a:tr h="638934">
                <a:tc>
                  <a:txBody>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zh-CN" altLang="zh-SG" sz="1500" kern="100" dirty="0">
                          <a:effectLst/>
                        </a:rPr>
                        <a:t>三期专业建设</a:t>
                      </a:r>
                      <a:endParaRPr lang="zh-CN" altLang="zh-SG" sz="1500" b="1" kern="100" dirty="0">
                        <a:solidFill>
                          <a:schemeClr val="dk1"/>
                        </a:solidFill>
                        <a:effectLst/>
                        <a:latin typeface="微软雅黑" panose="020B0503020204020204" pitchFamily="34" charset="-122"/>
                        <a:ea typeface="微软雅黑" panose="020B0503020204020204" pitchFamily="34" charset="-122"/>
                        <a:cs typeface="+mn-cs"/>
                      </a:endParaRPr>
                    </a:p>
                  </a:txBody>
                  <a:tcPr marL="32881" marR="32881" marT="0" marB="0" anchor="ctr"/>
                </a:tc>
                <a:tc>
                  <a:txBody>
                    <a:bodyPr/>
                    <a:lstStyle/>
                    <a:p>
                      <a:pPr algn="just">
                        <a:lnSpc>
                          <a:spcPts val="2400"/>
                        </a:lnSpc>
                        <a:spcAft>
                          <a:spcPts val="0"/>
                        </a:spcAft>
                      </a:pPr>
                      <a:r>
                        <a:rPr lang="zh-CN" sz="1500" kern="100" dirty="0">
                          <a:effectLst/>
                        </a:rPr>
                        <a:t>项目运营</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just">
                        <a:lnSpc>
                          <a:spcPts val="2400"/>
                        </a:lnSpc>
                        <a:spcAft>
                          <a:spcPts val="0"/>
                        </a:spcAft>
                      </a:pPr>
                      <a:r>
                        <a:rPr lang="zh-CN" sz="1500" kern="100" dirty="0">
                          <a:effectLst/>
                        </a:rPr>
                        <a:t>基地开放</a:t>
                      </a:r>
                      <a:r>
                        <a:rPr lang="zh-CN" altLang="en-US" sz="1500" kern="100" dirty="0">
                          <a:effectLst/>
                        </a:rPr>
                        <a:t>、</a:t>
                      </a:r>
                      <a:r>
                        <a:rPr lang="zh-CN" sz="1500" kern="100" dirty="0">
                          <a:effectLst/>
                        </a:rPr>
                        <a:t>活动策划、社会培训</a:t>
                      </a:r>
                      <a:r>
                        <a:rPr lang="zh-CN" altLang="en-US" sz="1500" kern="100" dirty="0">
                          <a:effectLst/>
                        </a:rPr>
                        <a:t>、技能鉴定、创业孵化等</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tc>
                  <a:txBody>
                    <a:bodyPr/>
                    <a:lstStyle/>
                    <a:p>
                      <a:pPr algn="ctr">
                        <a:lnSpc>
                          <a:spcPts val="2400"/>
                        </a:lnSpc>
                        <a:spcAft>
                          <a:spcPts val="0"/>
                        </a:spcAft>
                      </a:pPr>
                      <a:r>
                        <a:rPr lang="zh-CN" sz="1500" kern="100" dirty="0">
                          <a:effectLst/>
                        </a:rPr>
                        <a:t>持续</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2881" marR="32881" marT="0" marB="0" anchor="ctr"/>
                </a:tc>
                <a:extLst>
                  <a:ext uri="{0D108BD9-81ED-4DB2-BD59-A6C34878D82A}">
                    <a16:rowId xmlns="" xmlns:a16="http://schemas.microsoft.com/office/drawing/2014/main" val="955134195"/>
                  </a:ext>
                </a:extLst>
              </a:tr>
            </a:tbl>
          </a:graphicData>
        </a:graphic>
      </p:graphicFrame>
      <p:cxnSp>
        <p:nvCxnSpPr>
          <p:cNvPr id="17" name="直接连接符 16"/>
          <p:cNvCxnSpPr/>
          <p:nvPr/>
        </p:nvCxnSpPr>
        <p:spPr>
          <a:xfrm>
            <a:off x="1768416" y="404813"/>
            <a:ext cx="986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MH_Other_5"/>
          <p:cNvSpPr>
            <a:spLocks noChangeArrowheads="1"/>
          </p:cNvSpPr>
          <p:nvPr>
            <p:custDataLst>
              <p:tags r:id="rId1"/>
            </p:custDataLst>
          </p:nvPr>
        </p:nvSpPr>
        <p:spPr bwMode="auto">
          <a:xfrm>
            <a:off x="215961" y="742346"/>
            <a:ext cx="2654232" cy="47380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（二）项目建设流程</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84978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97773" y="1404476"/>
            <a:ext cx="10551277" cy="4970110"/>
            <a:chOff x="897773" y="1614026"/>
            <a:chExt cx="10551277" cy="4970110"/>
          </a:xfrm>
        </p:grpSpPr>
        <p:grpSp>
          <p:nvGrpSpPr>
            <p:cNvPr id="23" name="Group 39"/>
            <p:cNvGrpSpPr/>
            <p:nvPr/>
          </p:nvGrpSpPr>
          <p:grpSpPr>
            <a:xfrm>
              <a:off x="3392215" y="1614026"/>
              <a:ext cx="5407569" cy="4970110"/>
              <a:chOff x="3392215" y="1614026"/>
              <a:chExt cx="5407569" cy="4970110"/>
            </a:xfrm>
          </p:grpSpPr>
          <p:sp>
            <p:nvSpPr>
              <p:cNvPr id="71" name="Freeform 6"/>
              <p:cNvSpPr>
                <a:spLocks noEditPoints="1"/>
              </p:cNvSpPr>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7"/>
              <p:cNvSpPr>
                <a:spLocks noEditPoints="1"/>
              </p:cNvSpPr>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8"/>
              <p:cNvSpPr>
                <a:spLocks noEditPoints="1"/>
              </p:cNvSpPr>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9"/>
              <p:cNvSpPr>
                <a:spLocks noEditPoints="1"/>
              </p:cNvSpPr>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10"/>
              <p:cNvSpPr>
                <a:spLocks noEditPoints="1"/>
              </p:cNvSpPr>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11"/>
              <p:cNvSpPr>
                <a:spLocks noEditPoints="1"/>
              </p:cNvSpPr>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12"/>
              <p:cNvSpPr>
                <a:spLocks noEditPoints="1"/>
              </p:cNvSpPr>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13"/>
              <p:cNvSpPr>
                <a:spLocks/>
              </p:cNvSpPr>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14"/>
              <p:cNvSpPr>
                <a:spLocks/>
              </p:cNvSpPr>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Freeform 15"/>
              <p:cNvSpPr>
                <a:spLocks noEditPoints="1"/>
              </p:cNvSpPr>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Freeform 16"/>
              <p:cNvSpPr>
                <a:spLocks/>
              </p:cNvSpPr>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17"/>
              <p:cNvSpPr>
                <a:spLocks/>
              </p:cNvSpPr>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18"/>
              <p:cNvSpPr>
                <a:spLocks/>
              </p:cNvSpPr>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Freeform 19"/>
              <p:cNvSpPr>
                <a:spLocks/>
              </p:cNvSpPr>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20"/>
              <p:cNvSpPr>
                <a:spLocks/>
              </p:cNvSpPr>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22"/>
              <p:cNvSpPr>
                <a:spLocks noEditPoints="1"/>
              </p:cNvSpPr>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Freeform 24"/>
              <p:cNvSpPr>
                <a:spLocks noEditPoints="1"/>
              </p:cNvSpPr>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26"/>
              <p:cNvSpPr>
                <a:spLocks/>
              </p:cNvSpPr>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27"/>
              <p:cNvSpPr>
                <a:spLocks/>
              </p:cNvSpPr>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28"/>
              <p:cNvSpPr>
                <a:spLocks/>
              </p:cNvSpPr>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29"/>
              <p:cNvSpPr>
                <a:spLocks/>
              </p:cNvSpPr>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30"/>
              <p:cNvSpPr>
                <a:spLocks/>
              </p:cNvSpPr>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31"/>
              <p:cNvSpPr>
                <a:spLocks/>
              </p:cNvSpPr>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32"/>
              <p:cNvSpPr>
                <a:spLocks/>
              </p:cNvSpPr>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33"/>
              <p:cNvSpPr>
                <a:spLocks/>
              </p:cNvSpPr>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34"/>
              <p:cNvSpPr>
                <a:spLocks noEditPoints="1"/>
              </p:cNvSpPr>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35"/>
              <p:cNvSpPr>
                <a:spLocks noEditPoints="1"/>
              </p:cNvSpPr>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36"/>
              <p:cNvSpPr>
                <a:spLocks noEditPoints="1"/>
              </p:cNvSpPr>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0"/>
              <p:cNvSpPr>
                <a:spLocks noEditPoints="1"/>
              </p:cNvSpPr>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41"/>
              <p:cNvSpPr>
                <a:spLocks noEditPoints="1"/>
              </p:cNvSpPr>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42"/>
              <p:cNvSpPr>
                <a:spLocks noEditPoints="1"/>
              </p:cNvSpPr>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43"/>
              <p:cNvSpPr>
                <a:spLocks noEditPoints="1"/>
              </p:cNvSpPr>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49"/>
              <p:cNvSpPr>
                <a:spLocks noEditPoints="1"/>
              </p:cNvSpPr>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50"/>
              <p:cNvSpPr>
                <a:spLocks noEditPoints="1"/>
              </p:cNvSpPr>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pic>
            <p:nvPicPr>
              <p:cNvPr id="10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3"/>
              <p:cNvSpPr>
                <a:spLocks noEditPoints="1"/>
              </p:cNvSpPr>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65"/>
              <p:cNvSpPr>
                <a:spLocks noEditPoints="1"/>
              </p:cNvSpPr>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68"/>
              <p:cNvSpPr>
                <a:spLocks noEditPoints="1"/>
              </p:cNvSpPr>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Freeform 74"/>
              <p:cNvSpPr>
                <a:spLocks noEditPoints="1"/>
              </p:cNvSpPr>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Freeform 76"/>
              <p:cNvSpPr>
                <a:spLocks noEditPoints="1"/>
              </p:cNvSpPr>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79"/>
              <p:cNvSpPr>
                <a:spLocks noEditPoints="1"/>
              </p:cNvSpPr>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80"/>
              <p:cNvSpPr>
                <a:spLocks noEditPoints="1"/>
              </p:cNvSpPr>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53"/>
              <p:cNvSpPr>
                <a:spLocks noEditPoints="1"/>
              </p:cNvSpPr>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24" name="Group 40"/>
            <p:cNvGrpSpPr/>
            <p:nvPr/>
          </p:nvGrpSpPr>
          <p:grpSpPr>
            <a:xfrm>
              <a:off x="897773" y="2284673"/>
              <a:ext cx="3102977" cy="902063"/>
              <a:chOff x="897773" y="2284673"/>
              <a:chExt cx="3102977" cy="902063"/>
            </a:xfrm>
          </p:grpSpPr>
          <p:sp>
            <p:nvSpPr>
              <p:cNvPr id="69" name="TextBox 58"/>
              <p:cNvSpPr txBox="1"/>
              <p:nvPr/>
            </p:nvSpPr>
            <p:spPr>
              <a:xfrm>
                <a:off x="1655747" y="2284673"/>
                <a:ext cx="162626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、顶层</a:t>
                </a:r>
                <a:r>
                  <a:rPr lang="zh-CN" altLang="en-US" b="1" dirty="0">
                    <a:latin typeface="微软雅黑" pitchFamily="34" charset="-122"/>
                    <a:ea typeface="微软雅黑" pitchFamily="34" charset="-122"/>
                  </a:rPr>
                  <a:t>设计</a:t>
                </a:r>
              </a:p>
              <a:p>
                <a:pPr algn="ctr"/>
                <a:endParaRPr lang="en-GB" b="1" dirty="0">
                  <a:latin typeface="Arial" panose="020B0604020202020204" pitchFamily="34" charset="0"/>
                  <a:cs typeface="Arial" panose="020B0604020202020204" pitchFamily="34" charset="0"/>
                </a:endParaRPr>
              </a:p>
            </p:txBody>
          </p:sp>
          <p:sp>
            <p:nvSpPr>
              <p:cNvPr id="70" name="Rectangle 59"/>
              <p:cNvSpPr/>
              <p:nvPr/>
            </p:nvSpPr>
            <p:spPr>
              <a:xfrm>
                <a:off x="897773" y="2637675"/>
                <a:ext cx="3102977" cy="5490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smtClean="0">
                    <a:solidFill>
                      <a:srgbClr val="FF0000"/>
                    </a:solidFill>
                    <a:latin typeface="微软雅黑" pitchFamily="34" charset="-122"/>
                    <a:ea typeface="微软雅黑" pitchFamily="34" charset="-122"/>
                  </a:rPr>
                  <a:t>立项申报制订</a:t>
                </a:r>
                <a:r>
                  <a:rPr lang="zh-CN" altLang="en-US" sz="1200" dirty="0">
                    <a:solidFill>
                      <a:srgbClr val="FF0000"/>
                    </a:solidFill>
                    <a:latin typeface="微软雅黑" panose="020B0503020204020204" pitchFamily="34" charset="-122"/>
                    <a:ea typeface="微软雅黑" panose="020B0503020204020204" pitchFamily="34" charset="-122"/>
                  </a:rPr>
                  <a:t>、修订规划方案、立项申报书</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lnSpc>
                    <a:spcPct val="130000"/>
                  </a:lnSpc>
                </a:pPr>
                <a:endParaRPr lang="en-US" altLang="zh-CN" sz="1200" dirty="0">
                  <a:latin typeface="微软雅黑" panose="020B0503020204020204" pitchFamily="34" charset="-122"/>
                  <a:ea typeface="微软雅黑" panose="020B0503020204020204" pitchFamily="34" charset="-122"/>
                </a:endParaRPr>
              </a:p>
            </p:txBody>
          </p:sp>
        </p:grpSp>
        <p:grpSp>
          <p:nvGrpSpPr>
            <p:cNvPr id="25" name="Group 60"/>
            <p:cNvGrpSpPr/>
            <p:nvPr/>
          </p:nvGrpSpPr>
          <p:grpSpPr>
            <a:xfrm>
              <a:off x="1951067" y="1909742"/>
              <a:ext cx="277647" cy="276818"/>
              <a:chOff x="2138511" y="2464802"/>
              <a:chExt cx="354012" cy="352956"/>
            </a:xfrm>
            <a:solidFill>
              <a:schemeClr val="accent1"/>
            </a:solidFill>
          </p:grpSpPr>
          <p:sp>
            <p:nvSpPr>
              <p:cNvPr id="67"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8"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29" name="Group 41"/>
            <p:cNvGrpSpPr/>
            <p:nvPr/>
          </p:nvGrpSpPr>
          <p:grpSpPr>
            <a:xfrm>
              <a:off x="897773" y="3828710"/>
              <a:ext cx="2494442" cy="661998"/>
              <a:chOff x="897773" y="3828710"/>
              <a:chExt cx="2494442" cy="661998"/>
            </a:xfrm>
          </p:grpSpPr>
          <p:sp>
            <p:nvSpPr>
              <p:cNvPr id="65" name="TextBox 63"/>
              <p:cNvSpPr txBox="1"/>
              <p:nvPr/>
            </p:nvSpPr>
            <p:spPr>
              <a:xfrm>
                <a:off x="1349147" y="382871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、方案设计</a:t>
                </a:r>
                <a:endParaRPr lang="en-GB" b="1" dirty="0">
                  <a:latin typeface="微软雅黑" pitchFamily="34" charset="-122"/>
                  <a:ea typeface="微软雅黑" pitchFamily="34" charset="-122"/>
                </a:endParaRPr>
              </a:p>
            </p:txBody>
          </p:sp>
          <p:sp>
            <p:nvSpPr>
              <p:cNvPr id="66" name="Rectangle 64"/>
              <p:cNvSpPr/>
              <p:nvPr/>
            </p:nvSpPr>
            <p:spPr>
              <a:xfrm>
                <a:off x="897773" y="4181713"/>
                <a:ext cx="2494442" cy="308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29355">
                  <a:lnSpc>
                    <a:spcPct val="130000"/>
                  </a:lnSpc>
                  <a:defRPr/>
                </a:pPr>
                <a:r>
                  <a:rPr lang="zh-CN" altLang="en-US" sz="1200" dirty="0" smtClean="0">
                    <a:solidFill>
                      <a:srgbClr val="FF0000"/>
                    </a:solidFill>
                    <a:latin typeface="微软雅黑" panose="020B0503020204020204" pitchFamily="34" charset="-122"/>
                    <a:ea typeface="微软雅黑" panose="020B0503020204020204" pitchFamily="34" charset="-122"/>
                  </a:rPr>
                  <a:t>制订</a:t>
                </a:r>
                <a:r>
                  <a:rPr lang="zh-CN" altLang="en-US" sz="1200" dirty="0">
                    <a:solidFill>
                      <a:srgbClr val="FF0000"/>
                    </a:solidFill>
                    <a:latin typeface="微软雅黑" panose="020B0503020204020204" pitchFamily="34" charset="-122"/>
                    <a:ea typeface="微软雅黑" panose="020B0503020204020204" pitchFamily="34" charset="-122"/>
                  </a:rPr>
                  <a:t>、修订建设方案、任务书</a:t>
                </a:r>
                <a:endParaRPr lang="en-US" altLang="zh-CN" sz="1200" dirty="0">
                  <a:solidFill>
                    <a:srgbClr val="FF0000"/>
                  </a:solidFill>
                  <a:latin typeface="微软雅黑" panose="020B0503020204020204" pitchFamily="34" charset="-122"/>
                  <a:ea typeface="微软雅黑" panose="020B0503020204020204" pitchFamily="34" charset="-122"/>
                </a:endParaRPr>
              </a:p>
            </p:txBody>
          </p:sp>
        </p:grpSp>
        <p:grpSp>
          <p:nvGrpSpPr>
            <p:cNvPr id="37" name="Group 65"/>
            <p:cNvGrpSpPr/>
            <p:nvPr/>
          </p:nvGrpSpPr>
          <p:grpSpPr>
            <a:xfrm>
              <a:off x="1951067" y="3453780"/>
              <a:ext cx="277647" cy="276818"/>
              <a:chOff x="2138511" y="2464802"/>
              <a:chExt cx="354012" cy="352956"/>
            </a:xfrm>
            <a:solidFill>
              <a:schemeClr val="accent2"/>
            </a:solidFill>
          </p:grpSpPr>
          <p:sp>
            <p:nvSpPr>
              <p:cNvPr id="63" name="Oval 6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64" name="Freeform 6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38" name="Group 52"/>
            <p:cNvGrpSpPr/>
            <p:nvPr/>
          </p:nvGrpSpPr>
          <p:grpSpPr>
            <a:xfrm>
              <a:off x="897773" y="5332293"/>
              <a:ext cx="2384237" cy="669013"/>
              <a:chOff x="897773" y="5332293"/>
              <a:chExt cx="2384237" cy="669013"/>
            </a:xfrm>
          </p:grpSpPr>
          <p:sp>
            <p:nvSpPr>
              <p:cNvPr id="58" name="TextBox 68"/>
              <p:cNvSpPr txBox="1"/>
              <p:nvPr/>
            </p:nvSpPr>
            <p:spPr>
              <a:xfrm>
                <a:off x="1128703" y="5332293"/>
                <a:ext cx="19431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、建设流程培训</a:t>
                </a:r>
                <a:endParaRPr lang="en-GB" b="1" dirty="0">
                  <a:latin typeface="微软雅黑" pitchFamily="34" charset="-122"/>
                  <a:ea typeface="微软雅黑" pitchFamily="34" charset="-122"/>
                </a:endParaRPr>
              </a:p>
            </p:txBody>
          </p:sp>
          <p:sp>
            <p:nvSpPr>
              <p:cNvPr id="62" name="Rectangle 69"/>
              <p:cNvSpPr/>
              <p:nvPr/>
            </p:nvSpPr>
            <p:spPr>
              <a:xfrm>
                <a:off x="897773" y="5724307"/>
                <a:ext cx="2384237"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anose="020B0503020204020204" pitchFamily="34" charset="-122"/>
                    <a:ea typeface="微软雅黑" panose="020B0503020204020204" pitchFamily="34" charset="-122"/>
                  </a:rPr>
                  <a:t>项目</a:t>
                </a:r>
                <a:r>
                  <a:rPr lang="zh-CN" altLang="en-US" sz="1200" dirty="0">
                    <a:solidFill>
                      <a:srgbClr val="FF0000"/>
                    </a:solidFill>
                    <a:latin typeface="微软雅黑" panose="020B0503020204020204" pitchFamily="34" charset="-122"/>
                    <a:ea typeface="微软雅黑" panose="020B0503020204020204" pitchFamily="34" charset="-122"/>
                  </a:rPr>
                  <a:t>建设流程</a:t>
                </a:r>
                <a:r>
                  <a:rPr lang="zh-CN" altLang="en-US" sz="1200" dirty="0" smtClean="0">
                    <a:solidFill>
                      <a:srgbClr val="FF0000"/>
                    </a:solidFill>
                    <a:latin typeface="微软雅黑" panose="020B0503020204020204" pitchFamily="34" charset="-122"/>
                    <a:ea typeface="微软雅黑" panose="020B0503020204020204" pitchFamily="34" charset="-122"/>
                  </a:rPr>
                  <a:t>培训</a:t>
                </a:r>
                <a:endParaRPr lang="en-GB" sz="1200" dirty="0">
                  <a:latin typeface="Arial" panose="020B0604020202020204" pitchFamily="34" charset="0"/>
                  <a:cs typeface="Arial" panose="020B0604020202020204" pitchFamily="34" charset="0"/>
                </a:endParaRPr>
              </a:p>
            </p:txBody>
          </p:sp>
        </p:grpSp>
        <p:grpSp>
          <p:nvGrpSpPr>
            <p:cNvPr id="39" name="Group 70"/>
            <p:cNvGrpSpPr/>
            <p:nvPr/>
          </p:nvGrpSpPr>
          <p:grpSpPr>
            <a:xfrm>
              <a:off x="1951067" y="4996374"/>
              <a:ext cx="277647" cy="276818"/>
              <a:chOff x="2138511" y="2464802"/>
              <a:chExt cx="354012" cy="352956"/>
            </a:xfrm>
            <a:solidFill>
              <a:schemeClr val="accent3"/>
            </a:solidFill>
          </p:grpSpPr>
          <p:sp>
            <p:nvSpPr>
              <p:cNvPr id="53" name="Oval 7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4" name="Freeform 7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0" name="Group 74"/>
            <p:cNvGrpSpPr/>
            <p:nvPr/>
          </p:nvGrpSpPr>
          <p:grpSpPr>
            <a:xfrm>
              <a:off x="9907712" y="3446766"/>
              <a:ext cx="277647" cy="276818"/>
              <a:chOff x="2138511" y="2464802"/>
              <a:chExt cx="354012" cy="352956"/>
            </a:xfrm>
            <a:solidFill>
              <a:schemeClr val="accent4"/>
            </a:solidFill>
          </p:grpSpPr>
          <p:sp>
            <p:nvSpPr>
              <p:cNvPr id="51"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52"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1" name="Group 43"/>
            <p:cNvGrpSpPr/>
            <p:nvPr/>
          </p:nvGrpSpPr>
          <p:grpSpPr>
            <a:xfrm>
              <a:off x="8854418" y="5365734"/>
              <a:ext cx="2384237" cy="999334"/>
              <a:chOff x="8854418" y="5365734"/>
              <a:chExt cx="2384237" cy="999334"/>
            </a:xfrm>
          </p:grpSpPr>
          <p:sp>
            <p:nvSpPr>
              <p:cNvPr id="49" name="TextBox 77"/>
              <p:cNvSpPr txBox="1"/>
              <p:nvPr/>
            </p:nvSpPr>
            <p:spPr>
              <a:xfrm>
                <a:off x="9305791" y="5365734"/>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、项目</a:t>
                </a:r>
                <a:r>
                  <a:rPr lang="zh-CN" altLang="en-US" b="1" dirty="0">
                    <a:latin typeface="微软雅黑" pitchFamily="34" charset="-122"/>
                    <a:ea typeface="微软雅黑" pitchFamily="34" charset="-122"/>
                  </a:rPr>
                  <a:t>验收</a:t>
                </a:r>
                <a:endParaRPr lang="en-GB" b="1" dirty="0">
                  <a:latin typeface="微软雅黑" pitchFamily="34" charset="-122"/>
                  <a:ea typeface="微软雅黑" pitchFamily="34" charset="-122"/>
                </a:endParaRPr>
              </a:p>
            </p:txBody>
          </p:sp>
          <p:sp>
            <p:nvSpPr>
              <p:cNvPr id="50" name="Rectangle 78"/>
              <p:cNvSpPr/>
              <p:nvPr/>
            </p:nvSpPr>
            <p:spPr>
              <a:xfrm>
                <a:off x="8854418" y="5718737"/>
                <a:ext cx="238423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zh-CN" sz="1200" dirty="0">
                    <a:latin typeface="Arial" panose="020B0604020202020204" pitchFamily="34" charset="0"/>
                    <a:cs typeface="Arial" panose="020B0604020202020204" pitchFamily="34" charset="0"/>
                  </a:rPr>
                  <a:t> </a:t>
                </a:r>
                <a:r>
                  <a:rPr lang="en-GB" altLang="zh-CN" sz="1200" dirty="0" smtClean="0">
                    <a:latin typeface="Arial" panose="020B0604020202020204" pitchFamily="34" charset="0"/>
                    <a:cs typeface="Arial" panose="020B0604020202020204" pitchFamily="34" charset="0"/>
                  </a:rPr>
                  <a:t>   </a:t>
                </a:r>
                <a:r>
                  <a:rPr lang="zh-CN" altLang="en-US" sz="1200" dirty="0" smtClean="0">
                    <a:solidFill>
                      <a:srgbClr val="FF0000"/>
                    </a:solidFill>
                    <a:latin typeface="微软雅黑" pitchFamily="34" charset="-122"/>
                    <a:ea typeface="微软雅黑" pitchFamily="34" charset="-122"/>
                  </a:rPr>
                  <a:t>成果</a:t>
                </a:r>
                <a:r>
                  <a:rPr lang="zh-CN" altLang="en-US" sz="1200" dirty="0">
                    <a:solidFill>
                      <a:srgbClr val="FF0000"/>
                    </a:solidFill>
                    <a:latin typeface="微软雅黑" pitchFamily="34" charset="-122"/>
                    <a:ea typeface="微软雅黑" pitchFamily="34" charset="-122"/>
                  </a:rPr>
                  <a:t>提炼、优化，项目总结报告、典型案例报告、视频资料和文字材料编制</a:t>
                </a:r>
                <a:endParaRPr lang="en-GB" sz="1200" dirty="0">
                  <a:solidFill>
                    <a:srgbClr val="FF0000"/>
                  </a:solidFill>
                  <a:latin typeface="Arial" panose="020B0604020202020204" pitchFamily="34" charset="0"/>
                  <a:cs typeface="Arial" panose="020B0604020202020204" pitchFamily="34" charset="0"/>
                </a:endParaRPr>
              </a:p>
            </p:txBody>
          </p:sp>
        </p:grpSp>
        <p:grpSp>
          <p:nvGrpSpPr>
            <p:cNvPr id="42" name="Group 79"/>
            <p:cNvGrpSpPr/>
            <p:nvPr/>
          </p:nvGrpSpPr>
          <p:grpSpPr>
            <a:xfrm>
              <a:off x="9907712" y="4990804"/>
              <a:ext cx="277647" cy="276818"/>
              <a:chOff x="2138511" y="2464802"/>
              <a:chExt cx="354012" cy="352956"/>
            </a:xfrm>
            <a:solidFill>
              <a:schemeClr val="tx2"/>
            </a:solidFill>
          </p:grpSpPr>
          <p:sp>
            <p:nvSpPr>
              <p:cNvPr id="47" name="Oval 8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48" name="Freeform 8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grpSp>
        <p:grpSp>
          <p:nvGrpSpPr>
            <p:cNvPr id="43" name="Group 42"/>
            <p:cNvGrpSpPr/>
            <p:nvPr/>
          </p:nvGrpSpPr>
          <p:grpSpPr>
            <a:xfrm>
              <a:off x="8424236" y="3757788"/>
              <a:ext cx="3024814" cy="1729030"/>
              <a:chOff x="8424236" y="3757788"/>
              <a:chExt cx="3024814" cy="1729030"/>
            </a:xfrm>
          </p:grpSpPr>
          <p:sp>
            <p:nvSpPr>
              <p:cNvPr id="44" name="TextBox 73"/>
              <p:cNvSpPr txBox="1"/>
              <p:nvPr/>
            </p:nvSpPr>
            <p:spPr>
              <a:xfrm>
                <a:off x="8799783" y="3757788"/>
                <a:ext cx="26492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、统筹</a:t>
                </a:r>
                <a:r>
                  <a:rPr lang="zh-CN" altLang="en-US" b="1" dirty="0">
                    <a:latin typeface="微软雅黑" pitchFamily="34" charset="-122"/>
                    <a:ea typeface="微软雅黑" pitchFamily="34" charset="-122"/>
                  </a:rPr>
                  <a:t>实施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产品服务</a:t>
                </a:r>
                <a:endParaRPr lang="en-US" altLang="zh-CN" b="1" dirty="0">
                  <a:latin typeface="微软雅黑" pitchFamily="34" charset="-122"/>
                  <a:ea typeface="微软雅黑" pitchFamily="34" charset="-122"/>
                </a:endParaRPr>
              </a:p>
            </p:txBody>
          </p:sp>
          <p:sp>
            <p:nvSpPr>
              <p:cNvPr id="46" name="Rectangle 82"/>
              <p:cNvSpPr/>
              <p:nvPr/>
            </p:nvSpPr>
            <p:spPr>
              <a:xfrm>
                <a:off x="8424236" y="4172612"/>
                <a:ext cx="2918575" cy="13142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29355">
                  <a:lnSpc>
                    <a:spcPct val="130000"/>
                  </a:lnSpc>
                  <a:spcAft>
                    <a:spcPts val="600"/>
                  </a:spcAft>
                  <a:defRPr/>
                </a:pPr>
                <a:r>
                  <a:rPr lang="en-GB" altLang="zh-CN" sz="1200" dirty="0">
                    <a:latin typeface="微软雅黑" pitchFamily="34" charset="-122"/>
                    <a:ea typeface="微软雅黑" pitchFamily="34" charset="-122"/>
                  </a:rPr>
                  <a:t> </a:t>
                </a:r>
                <a:r>
                  <a:rPr lang="en-GB" altLang="zh-CN" sz="1200" dirty="0" smtClean="0">
                    <a:latin typeface="微软雅黑" pitchFamily="34" charset="-122"/>
                    <a:ea typeface="微软雅黑" pitchFamily="34" charset="-122"/>
                  </a:rPr>
                  <a:t>    </a:t>
                </a:r>
                <a:r>
                  <a:rPr lang="zh-CN" altLang="en-US" sz="1200" dirty="0" smtClean="0">
                    <a:solidFill>
                      <a:srgbClr val="FF0000"/>
                    </a:solidFill>
                    <a:latin typeface="微软雅黑" pitchFamily="34" charset="-122"/>
                    <a:ea typeface="微软雅黑" pitchFamily="34" charset="-122"/>
                  </a:rPr>
                  <a:t>项目建设（</a:t>
                </a:r>
                <a:r>
                  <a:rPr lang="zh-CN" altLang="en-US" sz="1200" dirty="0">
                    <a:solidFill>
                      <a:srgbClr val="FF0000"/>
                    </a:solidFill>
                    <a:latin typeface="微软雅黑" pitchFamily="34" charset="-122"/>
                    <a:ea typeface="微软雅黑" pitchFamily="34" charset="-122"/>
                  </a:rPr>
                  <a:t>调研、方案、人培方案、课程体系、课程教材、教学资源、实训室、师资管理培训、信息化、校园文化、教学诊改等）</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grpSp>
      </p:grpSp>
      <p:sp>
        <p:nvSpPr>
          <p:cNvPr id="117" name="Freeform 67"/>
          <p:cNvSpPr>
            <a:spLocks noEditPoints="1"/>
          </p:cNvSpPr>
          <p:nvPr/>
        </p:nvSpPr>
        <p:spPr bwMode="auto">
          <a:xfrm>
            <a:off x="9907711" y="1506881"/>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18" name="Oval 66"/>
          <p:cNvSpPr>
            <a:spLocks noChangeArrowheads="1"/>
          </p:cNvSpPr>
          <p:nvPr/>
        </p:nvSpPr>
        <p:spPr bwMode="auto">
          <a:xfrm>
            <a:off x="9979335" y="1574656"/>
            <a:ext cx="134408" cy="13468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1" name="TextBox 73"/>
          <p:cNvSpPr txBox="1"/>
          <p:nvPr/>
        </p:nvSpPr>
        <p:spPr>
          <a:xfrm>
            <a:off x="9338814" y="1804652"/>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、整体</a:t>
            </a:r>
            <a:r>
              <a:rPr lang="zh-CN" altLang="en-US" b="1" dirty="0">
                <a:latin typeface="微软雅黑" pitchFamily="34" charset="-122"/>
                <a:ea typeface="微软雅黑" pitchFamily="34" charset="-122"/>
              </a:rPr>
              <a:t>实施</a:t>
            </a:r>
            <a:endParaRPr lang="en-GB" b="1" dirty="0">
              <a:latin typeface="微软雅黑" pitchFamily="34" charset="-122"/>
              <a:ea typeface="微软雅黑" pitchFamily="34" charset="-122"/>
            </a:endParaRPr>
          </a:p>
        </p:txBody>
      </p:sp>
      <p:sp>
        <p:nvSpPr>
          <p:cNvPr id="122" name="Rectangle 82"/>
          <p:cNvSpPr/>
          <p:nvPr/>
        </p:nvSpPr>
        <p:spPr>
          <a:xfrm>
            <a:off x="8968615" y="2269519"/>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项目</a:t>
            </a:r>
            <a:r>
              <a:rPr lang="zh-CN" altLang="en-US" sz="1200" dirty="0">
                <a:solidFill>
                  <a:srgbClr val="FF0000"/>
                </a:solidFill>
                <a:latin typeface="微软雅黑" pitchFamily="34" charset="-122"/>
                <a:ea typeface="微软雅黑" pitchFamily="34" charset="-122"/>
              </a:rPr>
              <a:t>建设的整体实施规划</a:t>
            </a:r>
            <a:endParaRPr lang="en-US" altLang="zh-CN" sz="1200" dirty="0">
              <a:solidFill>
                <a:srgbClr val="FF0000"/>
              </a:solidFill>
              <a:latin typeface="微软雅黑" pitchFamily="34" charset="-122"/>
              <a:ea typeface="微软雅黑" pitchFamily="34" charset="-122"/>
            </a:endParaRPr>
          </a:p>
          <a:p>
            <a:pPr algn="ctr"/>
            <a:endParaRPr lang="en-GB" sz="1200" dirty="0">
              <a:latin typeface="Arial" panose="020B0604020202020204" pitchFamily="34" charset="0"/>
              <a:cs typeface="Arial" panose="020B0604020202020204" pitchFamily="34" charset="0"/>
            </a:endParaRPr>
          </a:p>
        </p:txBody>
      </p:sp>
      <p:sp>
        <p:nvSpPr>
          <p:cNvPr id="123" name="Oval 61"/>
          <p:cNvSpPr>
            <a:spLocks noChangeArrowheads="1"/>
          </p:cNvSpPr>
          <p:nvPr/>
        </p:nvSpPr>
        <p:spPr bwMode="auto">
          <a:xfrm>
            <a:off x="6515418" y="5756007"/>
            <a:ext cx="134408" cy="1346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4" name="Freeform 62"/>
          <p:cNvSpPr>
            <a:spLocks noEditPoints="1"/>
          </p:cNvSpPr>
          <p:nvPr/>
        </p:nvSpPr>
        <p:spPr bwMode="auto">
          <a:xfrm>
            <a:off x="6448413" y="5673856"/>
            <a:ext cx="277647" cy="276818"/>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Arial" panose="020B0604020202020204" pitchFamily="34" charset="0"/>
              <a:cs typeface="Arial" panose="020B0604020202020204" pitchFamily="34" charset="0"/>
            </a:endParaRPr>
          </a:p>
        </p:txBody>
      </p:sp>
      <p:sp>
        <p:nvSpPr>
          <p:cNvPr id="126" name="TextBox 73"/>
          <p:cNvSpPr txBox="1"/>
          <p:nvPr/>
        </p:nvSpPr>
        <p:spPr>
          <a:xfrm>
            <a:off x="6617384" y="5734060"/>
            <a:ext cx="14814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latin typeface="微软雅黑" pitchFamily="34" charset="-122"/>
                <a:ea typeface="微软雅黑" pitchFamily="34" charset="-122"/>
              </a:rPr>
              <a:t>7</a:t>
            </a:r>
            <a:r>
              <a:rPr lang="zh-CN" altLang="en-US" b="1" dirty="0" smtClean="0">
                <a:latin typeface="微软雅黑" pitchFamily="34" charset="-122"/>
                <a:ea typeface="微软雅黑" pitchFamily="34" charset="-122"/>
              </a:rPr>
              <a:t>、持续提升</a:t>
            </a:r>
            <a:endParaRPr lang="en-GB" b="1" dirty="0">
              <a:latin typeface="微软雅黑" pitchFamily="34" charset="-122"/>
              <a:ea typeface="微软雅黑" pitchFamily="34" charset="-122"/>
            </a:endParaRPr>
          </a:p>
        </p:txBody>
      </p:sp>
      <p:sp>
        <p:nvSpPr>
          <p:cNvPr id="129" name="Rectangle 69"/>
          <p:cNvSpPr/>
          <p:nvPr/>
        </p:nvSpPr>
        <p:spPr>
          <a:xfrm>
            <a:off x="6271143" y="6076622"/>
            <a:ext cx="23842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FF0000"/>
                </a:solidFill>
                <a:latin typeface="微软雅黑" pitchFamily="34" charset="-122"/>
                <a:ea typeface="微软雅黑" pitchFamily="34" charset="-122"/>
              </a:rPr>
              <a:t>后</a:t>
            </a:r>
            <a:r>
              <a:rPr lang="zh-CN" altLang="en-US" sz="1200" dirty="0">
                <a:solidFill>
                  <a:srgbClr val="FF0000"/>
                </a:solidFill>
                <a:latin typeface="微软雅黑" pitchFamily="34" charset="-122"/>
                <a:ea typeface="微软雅黑" pitchFamily="34" charset="-122"/>
              </a:rPr>
              <a:t>示范建设</a:t>
            </a:r>
            <a:r>
              <a:rPr lang="zh-CN" altLang="en-US" sz="1200" dirty="0" smtClean="0">
                <a:solidFill>
                  <a:srgbClr val="FF0000"/>
                </a:solidFill>
                <a:latin typeface="微软雅黑" pitchFamily="34" charset="-122"/>
                <a:ea typeface="微软雅黑" pitchFamily="34" charset="-122"/>
              </a:rPr>
              <a:t>规划</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r>
              <a:rPr lang="en-GB" sz="1200" dirty="0" smtClean="0">
                <a:latin typeface="Arial" panose="020B0604020202020204" pitchFamily="34" charset="0"/>
                <a:cs typeface="Arial" panose="020B0604020202020204" pitchFamily="34" charset="0"/>
              </a:rPr>
              <a:t>. </a:t>
            </a:r>
            <a:endParaRPr lang="en-GB" sz="1200" dirty="0">
              <a:latin typeface="Arial" panose="020B0604020202020204" pitchFamily="34" charset="0"/>
              <a:cs typeface="Arial" panose="020B0604020202020204" pitchFamily="34" charset="0"/>
            </a:endParaRPr>
          </a:p>
        </p:txBody>
      </p:sp>
      <p:cxnSp>
        <p:nvCxnSpPr>
          <p:cNvPr id="116" name="直接连接符 115"/>
          <p:cNvCxnSpPr/>
          <p:nvPr/>
        </p:nvCxnSpPr>
        <p:spPr>
          <a:xfrm flipV="1">
            <a:off x="1768416" y="329184"/>
            <a:ext cx="9835320" cy="75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42</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25" name="MH_Other_5"/>
          <p:cNvSpPr>
            <a:spLocks noChangeArrowheads="1"/>
          </p:cNvSpPr>
          <p:nvPr>
            <p:custDataLst>
              <p:tags r:id="rId1"/>
            </p:custDataLst>
          </p:nvPr>
        </p:nvSpPr>
        <p:spPr bwMode="auto">
          <a:xfrm>
            <a:off x="223023" y="720850"/>
            <a:ext cx="2926077" cy="46838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（三）项目包含的内容</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84932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23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MH_Other_5"/>
          <p:cNvSpPr>
            <a:spLocks noChangeArrowheads="1"/>
          </p:cNvSpPr>
          <p:nvPr>
            <p:custDataLst>
              <p:tags r:id="rId1"/>
            </p:custDataLst>
          </p:nvPr>
        </p:nvSpPr>
        <p:spPr bwMode="auto">
          <a:xfrm>
            <a:off x="234691" y="719195"/>
            <a:ext cx="4711763"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 </a:t>
            </a:r>
            <a:r>
              <a:rPr lang="zh-CN" altLang="en-US" sz="2000" b="1" dirty="0">
                <a:solidFill>
                  <a:srgbClr val="FFFFFF"/>
                </a:solidFill>
                <a:ea typeface="微软雅黑" pitchFamily="34" charset="-122"/>
              </a:rPr>
              <a:t>项目管理制度保障与评价体系</a:t>
            </a:r>
          </a:p>
        </p:txBody>
      </p:sp>
      <p:grpSp>
        <p:nvGrpSpPr>
          <p:cNvPr id="41" name="组合 40"/>
          <p:cNvGrpSpPr/>
          <p:nvPr/>
        </p:nvGrpSpPr>
        <p:grpSpPr>
          <a:xfrm>
            <a:off x="1914655" y="1476480"/>
            <a:ext cx="7954884" cy="4008290"/>
            <a:chOff x="827584" y="984503"/>
            <a:chExt cx="7954884" cy="4008290"/>
          </a:xfrm>
        </p:grpSpPr>
        <p:sp>
          <p:nvSpPr>
            <p:cNvPr id="42" name="TextBox 41"/>
            <p:cNvSpPr txBox="1"/>
            <p:nvPr/>
          </p:nvSpPr>
          <p:spPr>
            <a:xfrm>
              <a:off x="827584" y="984503"/>
              <a:ext cx="5976664" cy="400110"/>
            </a:xfrm>
            <a:prstGeom prst="rect">
              <a:avLst/>
            </a:prstGeom>
            <a:noFill/>
          </p:spPr>
          <p:txBody>
            <a:bodyPr wrap="square" rtlCol="0">
              <a:spAutoFit/>
            </a:bodyPr>
            <a:lstStyle/>
            <a:p>
              <a:endParaRPr lang="zh-CN" altLang="en-US" sz="2000" b="1" dirty="0">
                <a:latin typeface="微软雅黑" pitchFamily="34" charset="-122"/>
                <a:ea typeface="微软雅黑" pitchFamily="34" charset="-122"/>
              </a:endParaRPr>
            </a:p>
          </p:txBody>
        </p:sp>
        <p:grpSp>
          <p:nvGrpSpPr>
            <p:cNvPr id="43" name="组合 42"/>
            <p:cNvGrpSpPr/>
            <p:nvPr/>
          </p:nvGrpSpPr>
          <p:grpSpPr>
            <a:xfrm>
              <a:off x="827584" y="1600286"/>
              <a:ext cx="7954884" cy="3392507"/>
              <a:chOff x="300038" y="1552431"/>
              <a:chExt cx="7954884" cy="3392507"/>
            </a:xfrm>
          </p:grpSpPr>
          <p:grpSp>
            <p:nvGrpSpPr>
              <p:cNvPr id="44" name="组合 43"/>
              <p:cNvGrpSpPr/>
              <p:nvPr/>
            </p:nvGrpSpPr>
            <p:grpSpPr>
              <a:xfrm>
                <a:off x="2409018" y="1762788"/>
                <a:ext cx="3367604" cy="3182150"/>
                <a:chOff x="1564436" y="1632570"/>
                <a:chExt cx="3020264" cy="3028723"/>
              </a:xfrm>
            </p:grpSpPr>
            <p:grpSp>
              <p:nvGrpSpPr>
                <p:cNvPr id="58" name="组合 57"/>
                <p:cNvGrpSpPr/>
                <p:nvPr/>
              </p:nvGrpSpPr>
              <p:grpSpPr>
                <a:xfrm>
                  <a:off x="1564436" y="1632570"/>
                  <a:ext cx="3020264" cy="3028723"/>
                  <a:chOff x="3284538" y="2047306"/>
                  <a:chExt cx="2584450" cy="2182207"/>
                </a:xfrm>
              </p:grpSpPr>
              <p:sp>
                <p:nvSpPr>
                  <p:cNvPr id="60" name="MH_Other_1"/>
                  <p:cNvSpPr>
                    <a:spLocks/>
                  </p:cNvSpPr>
                  <p:nvPr>
                    <p:custDataLst>
                      <p:tags r:id="rId2"/>
                    </p:custDataLst>
                  </p:nvPr>
                </p:nvSpPr>
                <p:spPr bwMode="auto">
                  <a:xfrm>
                    <a:off x="4049713" y="2047306"/>
                    <a:ext cx="1052512" cy="662598"/>
                  </a:xfrm>
                  <a:custGeom>
                    <a:avLst/>
                    <a:gdLst>
                      <a:gd name="T0" fmla="*/ 35469067 w 747713"/>
                      <a:gd name="T1" fmla="*/ 0 h 565150"/>
                      <a:gd name="T2" fmla="*/ 141121355 w 747713"/>
                      <a:gd name="T3" fmla="*/ 0 h 565150"/>
                      <a:gd name="T4" fmla="*/ 177722379 w 747713"/>
                      <a:gd name="T5" fmla="*/ 45681216 h 565150"/>
                      <a:gd name="T6" fmla="*/ 135083867 w 747713"/>
                      <a:gd name="T7" fmla="*/ 133847208 h 565150"/>
                      <a:gd name="T8" fmla="*/ 48298318 w 747713"/>
                      <a:gd name="T9" fmla="*/ 133847208 h 565150"/>
                      <a:gd name="T10" fmla="*/ 0 w 747713"/>
                      <a:gd name="T11" fmla="*/ 45869060 h 565150"/>
                      <a:gd name="T12" fmla="*/ 35469067 w 747713"/>
                      <a:gd name="T13" fmla="*/ 0 h 565150"/>
                      <a:gd name="T14" fmla="*/ 0 60000 65536"/>
                      <a:gd name="T15" fmla="*/ 0 60000 65536"/>
                      <a:gd name="T16" fmla="*/ 0 60000 65536"/>
                      <a:gd name="T17" fmla="*/ 0 60000 65536"/>
                      <a:gd name="T18" fmla="*/ 0 60000 65536"/>
                      <a:gd name="T19" fmla="*/ 0 60000 65536"/>
                      <a:gd name="T20" fmla="*/ 0 60000 65536"/>
                      <a:gd name="T21" fmla="*/ 0 w 747713"/>
                      <a:gd name="T22" fmla="*/ 0 h 565150"/>
                      <a:gd name="T23" fmla="*/ 747713 w 747713"/>
                      <a:gd name="T24" fmla="*/ 565150 h 565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7713" h="565150">
                        <a:moveTo>
                          <a:pt x="149225" y="0"/>
                        </a:moveTo>
                        <a:lnTo>
                          <a:pt x="593725" y="0"/>
                        </a:lnTo>
                        <a:lnTo>
                          <a:pt x="747713" y="192882"/>
                        </a:lnTo>
                        <a:lnTo>
                          <a:pt x="568325" y="565150"/>
                        </a:lnTo>
                        <a:lnTo>
                          <a:pt x="203200" y="565150"/>
                        </a:lnTo>
                        <a:lnTo>
                          <a:pt x="0" y="193675"/>
                        </a:lnTo>
                        <a:lnTo>
                          <a:pt x="149225"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质量监控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1" name="MH_Other_2"/>
                  <p:cNvSpPr>
                    <a:spLocks/>
                  </p:cNvSpPr>
                  <p:nvPr>
                    <p:custDataLst>
                      <p:tags r:id="rId3"/>
                    </p:custDataLst>
                  </p:nvPr>
                </p:nvSpPr>
                <p:spPr bwMode="auto">
                  <a:xfrm>
                    <a:off x="4900613" y="2326365"/>
                    <a:ext cx="965200" cy="796175"/>
                  </a:xfrm>
                  <a:custGeom>
                    <a:avLst/>
                    <a:gdLst>
                      <a:gd name="T0" fmla="*/ 315255 w 964104"/>
                      <a:gd name="T1" fmla="*/ 0 h 954563"/>
                      <a:gd name="T2" fmla="*/ 662351 w 964104"/>
                      <a:gd name="T3" fmla="*/ 46418 h 954563"/>
                      <a:gd name="T4" fmla="*/ 980675 w 964104"/>
                      <a:gd name="T5" fmla="*/ 598003 h 954563"/>
                      <a:gd name="T6" fmla="*/ 851703 w 964104"/>
                      <a:gd name="T7" fmla="*/ 927276 h 954563"/>
                      <a:gd name="T8" fmla="*/ 261481 w 964104"/>
                      <a:gd name="T9" fmla="*/ 971379 h 954563"/>
                      <a:gd name="T10" fmla="*/ 0 w 964104"/>
                      <a:gd name="T11" fmla="*/ 518292 h 954563"/>
                      <a:gd name="T12" fmla="*/ 0 60000 65536"/>
                      <a:gd name="T13" fmla="*/ 0 60000 65536"/>
                      <a:gd name="T14" fmla="*/ 0 60000 65536"/>
                      <a:gd name="T15" fmla="*/ 0 60000 65536"/>
                      <a:gd name="T16" fmla="*/ 0 60000 65536"/>
                      <a:gd name="T17" fmla="*/ 0 60000 65536"/>
                      <a:gd name="T18" fmla="*/ 0 w 964104"/>
                      <a:gd name="T19" fmla="*/ 0 h 954563"/>
                      <a:gd name="T20" fmla="*/ 964104 w 964104"/>
                      <a:gd name="T21" fmla="*/ 954563 h 954563"/>
                    </a:gdLst>
                    <a:ahLst/>
                    <a:cxnLst>
                      <a:cxn ang="T12">
                        <a:pos x="T0" y="T1"/>
                      </a:cxn>
                      <a:cxn ang="T13">
                        <a:pos x="T2" y="T3"/>
                      </a:cxn>
                      <a:cxn ang="T14">
                        <a:pos x="T4" y="T5"/>
                      </a:cxn>
                      <a:cxn ang="T15">
                        <a:pos x="T6" y="T7"/>
                      </a:cxn>
                      <a:cxn ang="T16">
                        <a:pos x="T8" y="T9"/>
                      </a:cxn>
                      <a:cxn ang="T17">
                        <a:pos x="T10" y="T11"/>
                      </a:cxn>
                    </a:cxnLst>
                    <a:rect l="T18" t="T19" r="T20" b="T21"/>
                    <a:pathLst>
                      <a:path w="964104" h="954563">
                        <a:moveTo>
                          <a:pt x="309927" y="0"/>
                        </a:moveTo>
                        <a:lnTo>
                          <a:pt x="651159" y="45614"/>
                        </a:lnTo>
                        <a:lnTo>
                          <a:pt x="964104" y="587650"/>
                        </a:lnTo>
                        <a:lnTo>
                          <a:pt x="837311" y="911223"/>
                        </a:lnTo>
                        <a:lnTo>
                          <a:pt x="257061" y="954563"/>
                        </a:lnTo>
                        <a:lnTo>
                          <a:pt x="0" y="509320"/>
                        </a:lnTo>
                        <a:lnTo>
                          <a:pt x="309927"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沟通</a:t>
                    </a:r>
                    <a:r>
                      <a:rPr lang="zh-CN" altLang="en-US" sz="1600" b="1" dirty="0" smtClean="0">
                        <a:solidFill>
                          <a:schemeClr val="bg1"/>
                        </a:solidFill>
                        <a:latin typeface="微软雅黑" pitchFamily="34" charset="-122"/>
                        <a:ea typeface="微软雅黑" pitchFamily="34" charset="-122"/>
                      </a:rPr>
                      <a:t>汇报</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2" name="MH_Other_3"/>
                  <p:cNvSpPr>
                    <a:spLocks/>
                  </p:cNvSpPr>
                  <p:nvPr>
                    <p:custDataLst>
                      <p:tags r:id="rId4"/>
                    </p:custDataLst>
                  </p:nvPr>
                </p:nvSpPr>
                <p:spPr bwMode="auto">
                  <a:xfrm>
                    <a:off x="4884738" y="3179408"/>
                    <a:ext cx="984250" cy="772369"/>
                  </a:xfrm>
                  <a:custGeom>
                    <a:avLst/>
                    <a:gdLst>
                      <a:gd name="T0" fmla="*/ 257167 w 984222"/>
                      <a:gd name="T1" fmla="*/ 0 h 926085"/>
                      <a:gd name="T2" fmla="*/ 853469 w 984222"/>
                      <a:gd name="T3" fmla="*/ 13970 h 926085"/>
                      <a:gd name="T4" fmla="*/ 984642 w 984222"/>
                      <a:gd name="T5" fmla="*/ 337570 h 926085"/>
                      <a:gd name="T6" fmla="*/ 671563 w 984222"/>
                      <a:gd name="T7" fmla="*/ 888585 h 926085"/>
                      <a:gd name="T8" fmla="*/ 327794 w 984222"/>
                      <a:gd name="T9" fmla="*/ 941427 h 926085"/>
                      <a:gd name="T10" fmla="*/ 0 w 984222"/>
                      <a:gd name="T11" fmla="*/ 452621 h 926085"/>
                      <a:gd name="T12" fmla="*/ 0 60000 65536"/>
                      <a:gd name="T13" fmla="*/ 0 60000 65536"/>
                      <a:gd name="T14" fmla="*/ 0 60000 65536"/>
                      <a:gd name="T15" fmla="*/ 0 60000 65536"/>
                      <a:gd name="T16" fmla="*/ 0 60000 65536"/>
                      <a:gd name="T17" fmla="*/ 0 60000 65536"/>
                      <a:gd name="T18" fmla="*/ 0 w 984222"/>
                      <a:gd name="T19" fmla="*/ 0 h 926085"/>
                      <a:gd name="T20" fmla="*/ 984222 w 984222"/>
                      <a:gd name="T21" fmla="*/ 926085 h 926085"/>
                    </a:gdLst>
                    <a:ahLst/>
                    <a:cxnLst>
                      <a:cxn ang="T12">
                        <a:pos x="T0" y="T1"/>
                      </a:cxn>
                      <a:cxn ang="T13">
                        <a:pos x="T2" y="T3"/>
                      </a:cxn>
                      <a:cxn ang="T14">
                        <a:pos x="T4" y="T5"/>
                      </a:cxn>
                      <a:cxn ang="T15">
                        <a:pos x="T6" y="T7"/>
                      </a:cxn>
                      <a:cxn ang="T16">
                        <a:pos x="T8" y="T9"/>
                      </a:cxn>
                      <a:cxn ang="T17">
                        <a:pos x="T10" y="T11"/>
                      </a:cxn>
                    </a:cxnLst>
                    <a:rect l="T18" t="T19" r="T20" b="T21"/>
                    <a:pathLst>
                      <a:path w="984222" h="926085">
                        <a:moveTo>
                          <a:pt x="257062" y="0"/>
                        </a:moveTo>
                        <a:lnTo>
                          <a:pt x="853109" y="13745"/>
                        </a:lnTo>
                        <a:lnTo>
                          <a:pt x="984222" y="332068"/>
                        </a:lnTo>
                        <a:lnTo>
                          <a:pt x="671278" y="874104"/>
                        </a:lnTo>
                        <a:lnTo>
                          <a:pt x="327659" y="926085"/>
                        </a:lnTo>
                        <a:lnTo>
                          <a:pt x="0" y="445244"/>
                        </a:lnTo>
                        <a:lnTo>
                          <a:pt x="25706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进度把控</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3" name="MH_Other_4"/>
                  <p:cNvSpPr>
                    <a:spLocks/>
                  </p:cNvSpPr>
                  <p:nvPr>
                    <p:custDataLst>
                      <p:tags r:id="rId5"/>
                    </p:custDataLst>
                  </p:nvPr>
                </p:nvSpPr>
                <p:spPr bwMode="auto">
                  <a:xfrm>
                    <a:off x="4049713" y="3566916"/>
                    <a:ext cx="1052512" cy="662597"/>
                  </a:xfrm>
                  <a:custGeom>
                    <a:avLst/>
                    <a:gdLst>
                      <a:gd name="T0" fmla="*/ 251436 w 1052835"/>
                      <a:gd name="T1" fmla="*/ 0 h 795773"/>
                      <a:gd name="T2" fmla="*/ 763194 w 1052835"/>
                      <a:gd name="T3" fmla="*/ 0 h 795773"/>
                      <a:gd name="T4" fmla="*/ 1047999 w 1052835"/>
                      <a:gd name="T5" fmla="*/ 518782 h 795773"/>
                      <a:gd name="T6" fmla="*/ 838845 w 1052835"/>
                      <a:gd name="T7" fmla="*/ 789257 h 795773"/>
                      <a:gd name="T8" fmla="*/ 215835 w 1052835"/>
                      <a:gd name="T9" fmla="*/ 789257 h 795773"/>
                      <a:gd name="T10" fmla="*/ 0 w 1052835"/>
                      <a:gd name="T11" fmla="*/ 519890 h 795773"/>
                      <a:gd name="T12" fmla="*/ 0 60000 65536"/>
                      <a:gd name="T13" fmla="*/ 0 60000 65536"/>
                      <a:gd name="T14" fmla="*/ 0 60000 65536"/>
                      <a:gd name="T15" fmla="*/ 0 60000 65536"/>
                      <a:gd name="T16" fmla="*/ 0 60000 65536"/>
                      <a:gd name="T17" fmla="*/ 0 60000 65536"/>
                      <a:gd name="T18" fmla="*/ 0 w 1052835"/>
                      <a:gd name="T19" fmla="*/ 0 h 795773"/>
                      <a:gd name="T20" fmla="*/ 1052835 w 1052835"/>
                      <a:gd name="T21" fmla="*/ 795773 h 795773"/>
                    </a:gdLst>
                    <a:ahLst/>
                    <a:cxnLst>
                      <a:cxn ang="T12">
                        <a:pos x="T0" y="T1"/>
                      </a:cxn>
                      <a:cxn ang="T13">
                        <a:pos x="T2" y="T3"/>
                      </a:cxn>
                      <a:cxn ang="T14">
                        <a:pos x="T4" y="T5"/>
                      </a:cxn>
                      <a:cxn ang="T15">
                        <a:pos x="T6" y="T7"/>
                      </a:cxn>
                      <a:cxn ang="T16">
                        <a:pos x="T8" y="T9"/>
                      </a:cxn>
                      <a:cxn ang="T17">
                        <a:pos x="T10" y="T11"/>
                      </a:cxn>
                    </a:cxnLst>
                    <a:rect l="T18" t="T19" r="T20" b="T21"/>
                    <a:pathLst>
                      <a:path w="1052835" h="795773">
                        <a:moveTo>
                          <a:pt x="252591" y="0"/>
                        </a:moveTo>
                        <a:lnTo>
                          <a:pt x="766714" y="0"/>
                        </a:lnTo>
                        <a:lnTo>
                          <a:pt x="1052835" y="523064"/>
                        </a:lnTo>
                        <a:lnTo>
                          <a:pt x="842715" y="795773"/>
                        </a:lnTo>
                        <a:lnTo>
                          <a:pt x="216826" y="795773"/>
                        </a:lnTo>
                        <a:lnTo>
                          <a:pt x="0" y="524181"/>
                        </a:lnTo>
                        <a:lnTo>
                          <a:pt x="25259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smtClean="0">
                        <a:solidFill>
                          <a:schemeClr val="bg1"/>
                        </a:solidFill>
                        <a:latin typeface="微软雅黑" pitchFamily="34" charset="-122"/>
                        <a:ea typeface="微软雅黑" pitchFamily="34" charset="-122"/>
                      </a:rPr>
                      <a:t>成本控制</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机制</a:t>
                    </a:r>
                    <a:endParaRPr lang="zh-CN" altLang="en-US" sz="1600" b="1" dirty="0">
                      <a:solidFill>
                        <a:schemeClr val="bg1"/>
                      </a:solidFill>
                      <a:latin typeface="微软雅黑" pitchFamily="34" charset="-122"/>
                      <a:ea typeface="微软雅黑" pitchFamily="34" charset="-122"/>
                    </a:endParaRPr>
                  </a:p>
                </p:txBody>
              </p:sp>
              <p:sp>
                <p:nvSpPr>
                  <p:cNvPr id="64" name="MH_Other_5"/>
                  <p:cNvSpPr>
                    <a:spLocks/>
                  </p:cNvSpPr>
                  <p:nvPr>
                    <p:custDataLst>
                      <p:tags r:id="rId6"/>
                    </p:custDataLst>
                  </p:nvPr>
                </p:nvSpPr>
                <p:spPr bwMode="auto">
                  <a:xfrm>
                    <a:off x="3287713" y="3155602"/>
                    <a:ext cx="963612" cy="794853"/>
                  </a:xfrm>
                  <a:custGeom>
                    <a:avLst/>
                    <a:gdLst>
                      <a:gd name="T0" fmla="*/ 701649 w 964104"/>
                      <a:gd name="T1" fmla="*/ 0 h 954564"/>
                      <a:gd name="T2" fmla="*/ 956752 w 964104"/>
                      <a:gd name="T3" fmla="*/ 441925 h 954564"/>
                      <a:gd name="T4" fmla="*/ 649188 w 964104"/>
                      <a:gd name="T5" fmla="*/ 947448 h 954564"/>
                      <a:gd name="T6" fmla="*/ 310557 w 964104"/>
                      <a:gd name="T7" fmla="*/ 902174 h 954564"/>
                      <a:gd name="T8" fmla="*/ 0 w 964104"/>
                      <a:gd name="T9" fmla="*/ 364177 h 954564"/>
                      <a:gd name="T10" fmla="*/ 125826 w 964104"/>
                      <a:gd name="T11" fmla="*/ 43014 h 954564"/>
                      <a:gd name="T12" fmla="*/ 0 60000 65536"/>
                      <a:gd name="T13" fmla="*/ 0 60000 65536"/>
                      <a:gd name="T14" fmla="*/ 0 60000 65536"/>
                      <a:gd name="T15" fmla="*/ 0 60000 65536"/>
                      <a:gd name="T16" fmla="*/ 0 60000 65536"/>
                      <a:gd name="T17" fmla="*/ 0 60000 65536"/>
                      <a:gd name="T18" fmla="*/ 0 w 964104"/>
                      <a:gd name="T19" fmla="*/ 0 h 954564"/>
                      <a:gd name="T20" fmla="*/ 964104 w 964104"/>
                      <a:gd name="T21" fmla="*/ 954564 h 954564"/>
                    </a:gdLst>
                    <a:ahLst/>
                    <a:cxnLst>
                      <a:cxn ang="T12">
                        <a:pos x="T0" y="T1"/>
                      </a:cxn>
                      <a:cxn ang="T13">
                        <a:pos x="T2" y="T3"/>
                      </a:cxn>
                      <a:cxn ang="T14">
                        <a:pos x="T4" y="T5"/>
                      </a:cxn>
                      <a:cxn ang="T15">
                        <a:pos x="T6" y="T7"/>
                      </a:cxn>
                      <a:cxn ang="T16">
                        <a:pos x="T8" y="T9"/>
                      </a:cxn>
                      <a:cxn ang="T17">
                        <a:pos x="T10" y="T11"/>
                      </a:cxn>
                    </a:cxnLst>
                    <a:rect l="T18" t="T19" r="T20" b="T21"/>
                    <a:pathLst>
                      <a:path w="964104" h="954564">
                        <a:moveTo>
                          <a:pt x="707042" y="0"/>
                        </a:moveTo>
                        <a:lnTo>
                          <a:pt x="964104" y="445244"/>
                        </a:lnTo>
                        <a:lnTo>
                          <a:pt x="654177" y="954564"/>
                        </a:lnTo>
                        <a:lnTo>
                          <a:pt x="312945" y="908949"/>
                        </a:lnTo>
                        <a:lnTo>
                          <a:pt x="0" y="366913"/>
                        </a:lnTo>
                        <a:lnTo>
                          <a:pt x="126793" y="43340"/>
                        </a:lnTo>
                        <a:lnTo>
                          <a:pt x="707042"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风险防范</a:t>
                    </a:r>
                  </a:p>
                  <a:p>
                    <a:pPr algn="ctr">
                      <a:lnSpc>
                        <a:spcPct val="120000"/>
                      </a:lnSpc>
                    </a:pPr>
                    <a:r>
                      <a:rPr lang="zh-CN" altLang="en-US" sz="1600" b="1" dirty="0">
                        <a:solidFill>
                          <a:schemeClr val="bg1"/>
                        </a:solidFill>
                        <a:latin typeface="微软雅黑" pitchFamily="34" charset="-122"/>
                        <a:ea typeface="微软雅黑" pitchFamily="34" charset="-122"/>
                      </a:rPr>
                      <a:t>机制</a:t>
                    </a:r>
                  </a:p>
                </p:txBody>
              </p:sp>
              <p:sp>
                <p:nvSpPr>
                  <p:cNvPr id="65" name="MH_Other_6"/>
                  <p:cNvSpPr>
                    <a:spLocks/>
                  </p:cNvSpPr>
                  <p:nvPr>
                    <p:custDataLst>
                      <p:tags r:id="rId7"/>
                    </p:custDataLst>
                  </p:nvPr>
                </p:nvSpPr>
                <p:spPr bwMode="auto">
                  <a:xfrm>
                    <a:off x="3284538" y="2326365"/>
                    <a:ext cx="982662" cy="772369"/>
                  </a:xfrm>
                  <a:custGeom>
                    <a:avLst/>
                    <a:gdLst>
                      <a:gd name="T0" fmla="*/ 641135 w 984221"/>
                      <a:gd name="T1" fmla="*/ 0 h 926084"/>
                      <a:gd name="T2" fmla="*/ 961093 w 984221"/>
                      <a:gd name="T3" fmla="*/ 488816 h 926084"/>
                      <a:gd name="T4" fmla="*/ 710072 w 984221"/>
                      <a:gd name="T5" fmla="*/ 941441 h 926084"/>
                      <a:gd name="T6" fmla="*/ 128033 w 984221"/>
                      <a:gd name="T7" fmla="*/ 927469 h 926084"/>
                      <a:gd name="T8" fmla="*/ 0 w 984221"/>
                      <a:gd name="T9" fmla="*/ 603867 h 926084"/>
                      <a:gd name="T10" fmla="*/ 305590 w 984221"/>
                      <a:gd name="T11" fmla="*/ 52843 h 926084"/>
                      <a:gd name="T12" fmla="*/ 0 60000 65536"/>
                      <a:gd name="T13" fmla="*/ 0 60000 65536"/>
                      <a:gd name="T14" fmla="*/ 0 60000 65536"/>
                      <a:gd name="T15" fmla="*/ 0 60000 65536"/>
                      <a:gd name="T16" fmla="*/ 0 60000 65536"/>
                      <a:gd name="T17" fmla="*/ 0 60000 65536"/>
                      <a:gd name="T18" fmla="*/ 0 w 984221"/>
                      <a:gd name="T19" fmla="*/ 0 h 926084"/>
                      <a:gd name="T20" fmla="*/ 984221 w 984221"/>
                      <a:gd name="T21" fmla="*/ 926084 h 926084"/>
                    </a:gdLst>
                    <a:ahLst/>
                    <a:cxnLst>
                      <a:cxn ang="T12">
                        <a:pos x="T0" y="T1"/>
                      </a:cxn>
                      <a:cxn ang="T13">
                        <a:pos x="T2" y="T3"/>
                      </a:cxn>
                      <a:cxn ang="T14">
                        <a:pos x="T4" y="T5"/>
                      </a:cxn>
                      <a:cxn ang="T15">
                        <a:pos x="T6" y="T7"/>
                      </a:cxn>
                      <a:cxn ang="T16">
                        <a:pos x="T8" y="T9"/>
                      </a:cxn>
                      <a:cxn ang="T17">
                        <a:pos x="T10" y="T11"/>
                      </a:cxn>
                    </a:cxnLst>
                    <a:rect l="T18" t="T19" r="T20" b="T21"/>
                    <a:pathLst>
                      <a:path w="984221" h="926084">
                        <a:moveTo>
                          <a:pt x="656563" y="0"/>
                        </a:moveTo>
                        <a:lnTo>
                          <a:pt x="984221" y="480841"/>
                        </a:lnTo>
                        <a:lnTo>
                          <a:pt x="727160" y="926084"/>
                        </a:lnTo>
                        <a:lnTo>
                          <a:pt x="131113" y="912340"/>
                        </a:lnTo>
                        <a:lnTo>
                          <a:pt x="0" y="594016"/>
                        </a:lnTo>
                        <a:lnTo>
                          <a:pt x="312944" y="51981"/>
                        </a:lnTo>
                        <a:lnTo>
                          <a:pt x="65656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r>
                      <a:rPr lang="zh-CN" altLang="en-US" sz="1600" b="1" dirty="0">
                        <a:solidFill>
                          <a:schemeClr val="bg1"/>
                        </a:solidFill>
                        <a:latin typeface="微软雅黑" pitchFamily="34" charset="-122"/>
                        <a:ea typeface="微软雅黑" pitchFamily="34" charset="-122"/>
                      </a:rPr>
                      <a:t>考核</a:t>
                    </a:r>
                    <a:r>
                      <a:rPr lang="zh-CN" altLang="en-US" sz="1600" b="1" dirty="0" smtClean="0">
                        <a:solidFill>
                          <a:schemeClr val="bg1"/>
                        </a:solidFill>
                        <a:latin typeface="微软雅黑" pitchFamily="34" charset="-122"/>
                        <a:ea typeface="微软雅黑" pitchFamily="34" charset="-122"/>
                      </a:rPr>
                      <a:t>评价</a:t>
                    </a:r>
                    <a:endParaRPr lang="en-US" altLang="zh-CN" sz="1600" b="1" dirty="0" smtClean="0">
                      <a:solidFill>
                        <a:schemeClr val="bg1"/>
                      </a:solidFill>
                      <a:latin typeface="微软雅黑" pitchFamily="34" charset="-122"/>
                      <a:ea typeface="微软雅黑" pitchFamily="34" charset="-122"/>
                    </a:endParaRPr>
                  </a:p>
                  <a:p>
                    <a:pPr algn="ctr">
                      <a:lnSpc>
                        <a:spcPct val="120000"/>
                      </a:lnSpc>
                    </a:pPr>
                    <a:r>
                      <a:rPr lang="zh-CN" altLang="en-US" sz="1600" b="1" dirty="0" smtClean="0">
                        <a:solidFill>
                          <a:schemeClr val="bg1"/>
                        </a:solidFill>
                        <a:latin typeface="微软雅黑" pitchFamily="34" charset="-122"/>
                        <a:ea typeface="微软雅黑" pitchFamily="34" charset="-122"/>
                      </a:rPr>
                      <a:t>体系</a:t>
                    </a:r>
                    <a:endParaRPr lang="zh-CN" altLang="en-US" sz="1600" b="1" dirty="0">
                      <a:solidFill>
                        <a:schemeClr val="bg1"/>
                      </a:solidFill>
                      <a:latin typeface="微软雅黑" pitchFamily="34" charset="-122"/>
                      <a:ea typeface="微软雅黑" pitchFamily="34" charset="-122"/>
                    </a:endParaRPr>
                  </a:p>
                </p:txBody>
              </p:sp>
              <p:sp>
                <p:nvSpPr>
                  <p:cNvPr id="66" name="MH_Other_7"/>
                  <p:cNvSpPr/>
                  <p:nvPr>
                    <p:custDataLst>
                      <p:tags r:id="rId8"/>
                    </p:custDataLst>
                  </p:nvPr>
                </p:nvSpPr>
                <p:spPr>
                  <a:xfrm>
                    <a:off x="3997325" y="2657002"/>
                    <a:ext cx="1157288" cy="964138"/>
                  </a:xfrm>
                  <a:prstGeom prst="ellipse">
                    <a:avLst/>
                  </a:prstGeom>
                  <a:solidFill>
                    <a:srgbClr val="FFFFFF"/>
                  </a:solidFill>
                  <a:ln w="3175">
                    <a:noFill/>
                  </a:ln>
                </p:spPr>
                <p:txBody>
                  <a:bodyPr anchor="ctr"/>
                  <a:lstStyle/>
                  <a:p>
                    <a:pPr algn="just" eaLnBrk="1" fontAlgn="auto" hangingPunct="1">
                      <a:lnSpc>
                        <a:spcPct val="120000"/>
                      </a:lnSpc>
                      <a:spcBef>
                        <a:spcPts val="0"/>
                      </a:spcBef>
                      <a:spcAft>
                        <a:spcPts val="0"/>
                      </a:spcAft>
                      <a:defRPr/>
                    </a:pP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59" name="矩形 58"/>
                <p:cNvSpPr/>
                <p:nvPr/>
              </p:nvSpPr>
              <p:spPr>
                <a:xfrm>
                  <a:off x="2317196" y="2709128"/>
                  <a:ext cx="1449066" cy="878568"/>
                </a:xfrm>
                <a:prstGeom prst="rect">
                  <a:avLst/>
                </a:prstGeom>
              </p:spPr>
              <p:txBody>
                <a:bodyPr wrap="square">
                  <a:spAutoFit/>
                </a:bodyPr>
                <a:lstStyle/>
                <a:p>
                  <a:pPr algn="ctr"/>
                  <a:r>
                    <a:rPr lang="zh-CN" altLang="en-US" b="1" dirty="0">
                      <a:latin typeface="微软雅黑" pitchFamily="34" charset="-122"/>
                      <a:ea typeface="微软雅黑" pitchFamily="34" charset="-122"/>
                    </a:rPr>
                    <a:t>项目管理</a:t>
                  </a:r>
                </a:p>
                <a:p>
                  <a:pPr algn="ctr"/>
                  <a:r>
                    <a:rPr lang="zh-CN" altLang="en-US" b="1" dirty="0">
                      <a:latin typeface="微软雅黑" pitchFamily="34" charset="-122"/>
                      <a:ea typeface="微软雅黑" pitchFamily="34" charset="-122"/>
                    </a:rPr>
                    <a:t>制度保障</a:t>
                  </a:r>
                </a:p>
                <a:p>
                  <a:pPr algn="ctr"/>
                  <a:r>
                    <a:rPr lang="zh-CN" altLang="en-US" b="1" dirty="0">
                      <a:latin typeface="微软雅黑" pitchFamily="34" charset="-122"/>
                      <a:ea typeface="微软雅黑" pitchFamily="34" charset="-122"/>
                    </a:rPr>
                    <a:t>与评价体系</a:t>
                  </a:r>
                </a:p>
              </p:txBody>
            </p:sp>
          </p:grpSp>
          <p:cxnSp>
            <p:nvCxnSpPr>
              <p:cNvPr id="45" name="直接连接符 44"/>
              <p:cNvCxnSpPr/>
              <p:nvPr/>
            </p:nvCxnSpPr>
            <p:spPr bwMode="auto">
              <a:xfrm>
                <a:off x="4788024" y="2064618"/>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46" name="TextBox 45"/>
              <p:cNvSpPr txBox="1"/>
              <p:nvPr/>
            </p:nvSpPr>
            <p:spPr>
              <a:xfrm>
                <a:off x="4788024" y="1552431"/>
                <a:ext cx="2016224" cy="800219"/>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内部质量监控与</a:t>
                </a:r>
                <a:r>
                  <a:rPr lang="zh-CN" altLang="en-US" sz="1400" b="1" dirty="0" smtClean="0">
                    <a:latin typeface="微软雅黑" pitchFamily="34" charset="-122"/>
                    <a:ea typeface="微软雅黑" pitchFamily="34" charset="-122"/>
                  </a:rPr>
                  <a:t>抽查</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外部</a:t>
                </a:r>
                <a:r>
                  <a:rPr lang="zh-CN" altLang="en-US" sz="1400" b="1" dirty="0">
                    <a:latin typeface="微软雅黑" pitchFamily="34" charset="-122"/>
                    <a:ea typeface="微软雅黑" pitchFamily="34" charset="-122"/>
                  </a:rPr>
                  <a:t>质量监控与抽查</a:t>
                </a:r>
              </a:p>
              <a:p>
                <a:endParaRPr lang="zh-CN" altLang="en-US" dirty="0"/>
              </a:p>
            </p:txBody>
          </p:sp>
          <p:pic>
            <p:nvPicPr>
              <p:cNvPr id="4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76054"/>
                <a:ext cx="2305050"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5796136" y="2478663"/>
                <a:ext cx="2458786" cy="954107"/>
              </a:xfrm>
              <a:prstGeom prst="rect">
                <a:avLst/>
              </a:prstGeom>
            </p:spPr>
            <p:txBody>
              <a:bodyPr wrap="square">
                <a:spAutoFit/>
              </a:bodyPr>
              <a:lstStyle/>
              <a:p>
                <a:r>
                  <a:rPr lang="zh-CN" altLang="en-US" sz="1400" b="1" dirty="0">
                    <a:latin typeface="微软雅黑" pitchFamily="34" charset="-122"/>
                    <a:ea typeface="微软雅黑" pitchFamily="34" charset="-122"/>
                  </a:rPr>
                  <a:t>每周电话会议</a:t>
                </a:r>
              </a:p>
              <a:p>
                <a:r>
                  <a:rPr lang="zh-CN" altLang="en-US" sz="1400" b="1" dirty="0" smtClean="0">
                    <a:latin typeface="微软雅黑" pitchFamily="34" charset="-122"/>
                    <a:ea typeface="微软雅黑" pitchFamily="34" charset="-122"/>
                  </a:rPr>
                  <a:t>特别</a:t>
                </a:r>
                <a:r>
                  <a:rPr lang="zh-CN" altLang="en-US" sz="1400" b="1" dirty="0">
                    <a:latin typeface="微软雅黑" pitchFamily="34" charset="-122"/>
                    <a:ea typeface="微软雅黑" pitchFamily="34" charset="-122"/>
                  </a:rPr>
                  <a:t>事项</a:t>
                </a:r>
                <a:r>
                  <a:rPr lang="zh-CN" altLang="en-US" sz="1400" b="1" dirty="0" smtClean="0">
                    <a:latin typeface="微软雅黑" pitchFamily="34" charset="-122"/>
                    <a:ea typeface="微软雅黑" pitchFamily="34" charset="-122"/>
                  </a:rPr>
                  <a:t>报告</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周报</a:t>
                </a:r>
                <a:r>
                  <a:rPr lang="zh-CN" altLang="en-US" sz="1400" b="1" dirty="0">
                    <a:latin typeface="微软雅黑" pitchFamily="34" charset="-122"/>
                    <a:ea typeface="微软雅黑" pitchFamily="34" charset="-122"/>
                  </a:rPr>
                  <a:t>、月报、阶段总结报告</a:t>
                </a:r>
                <a:endParaRPr lang="en-US" altLang="zh-CN" sz="1400" b="1" dirty="0">
                  <a:latin typeface="微软雅黑" pitchFamily="34" charset="-122"/>
                  <a:ea typeface="微软雅黑" pitchFamily="34" charset="-122"/>
                </a:endParaRPr>
              </a:p>
              <a:p>
                <a:endParaRPr lang="zh-CN" altLang="en-US" sz="1400" b="1" dirty="0">
                  <a:latin typeface="微软雅黑" pitchFamily="34" charset="-122"/>
                  <a:ea typeface="微软雅黑" pitchFamily="34" charset="-122"/>
                </a:endParaRPr>
              </a:p>
            </p:txBody>
          </p:sp>
          <p:cxnSp>
            <p:nvCxnSpPr>
              <p:cNvPr id="49" name="直接连接符 48"/>
              <p:cNvCxnSpPr/>
              <p:nvPr/>
            </p:nvCxnSpPr>
            <p:spPr bwMode="auto">
              <a:xfrm>
                <a:off x="5653170" y="4551779"/>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0" name="矩形 49"/>
              <p:cNvSpPr/>
              <p:nvPr/>
            </p:nvSpPr>
            <p:spPr>
              <a:xfrm>
                <a:off x="5796136" y="4014404"/>
                <a:ext cx="1620957" cy="738664"/>
              </a:xfrm>
              <a:prstGeom prst="rect">
                <a:avLst/>
              </a:prstGeom>
            </p:spPr>
            <p:txBody>
              <a:bodyPr wrap="none">
                <a:spAutoFit/>
              </a:bodyPr>
              <a:lstStyle/>
              <a:p>
                <a:r>
                  <a:rPr lang="zh-CN" altLang="en-US" sz="1400" b="1" dirty="0">
                    <a:latin typeface="微软雅黑" pitchFamily="34" charset="-122"/>
                    <a:ea typeface="微软雅黑" pitchFamily="34" charset="-122"/>
                  </a:rPr>
                  <a:t>关键时间</a:t>
                </a:r>
                <a:r>
                  <a:rPr lang="zh-CN" altLang="en-US" sz="1400" b="1" dirty="0" smtClean="0">
                    <a:latin typeface="微软雅黑" pitchFamily="34" charset="-122"/>
                    <a:ea typeface="微软雅黑" pitchFamily="34" charset="-122"/>
                  </a:rPr>
                  <a:t>节点</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项目</a:t>
                </a:r>
                <a:r>
                  <a:rPr lang="zh-CN" altLang="en-US" sz="1400" b="1" dirty="0">
                    <a:latin typeface="微软雅黑" pitchFamily="34" charset="-122"/>
                    <a:ea typeface="微软雅黑" pitchFamily="34" charset="-122"/>
                  </a:rPr>
                  <a:t>实施进度计划</a:t>
                </a:r>
              </a:p>
              <a:p>
                <a:endParaRPr lang="zh-CN" altLang="en-US" sz="1400" b="1" dirty="0">
                  <a:latin typeface="微软雅黑" pitchFamily="34" charset="-122"/>
                  <a:ea typeface="微软雅黑" pitchFamily="34" charset="-122"/>
                </a:endParaRPr>
              </a:p>
            </p:txBody>
          </p:sp>
          <p:cxnSp>
            <p:nvCxnSpPr>
              <p:cNvPr id="51" name="直接连接符 50"/>
              <p:cNvCxnSpPr/>
              <p:nvPr/>
            </p:nvCxnSpPr>
            <p:spPr bwMode="auto">
              <a:xfrm>
                <a:off x="300038" y="3936826"/>
                <a:ext cx="2108980" cy="9292"/>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2" name="矩形 51"/>
              <p:cNvSpPr/>
              <p:nvPr/>
            </p:nvSpPr>
            <p:spPr>
              <a:xfrm>
                <a:off x="788061" y="3000722"/>
                <a:ext cx="1620957" cy="1231106"/>
              </a:xfrm>
              <a:prstGeom prst="rect">
                <a:avLst/>
              </a:prstGeom>
            </p:spPr>
            <p:txBody>
              <a:bodyPr wrap="none">
                <a:spAutoFit/>
              </a:bodyPr>
              <a:lstStyle/>
              <a:p>
                <a:pPr algn="ctr"/>
                <a:r>
                  <a:rPr lang="zh-CN" altLang="en-US" sz="1400" b="1" dirty="0">
                    <a:latin typeface="微软雅黑" pitchFamily="34" charset="-122"/>
                    <a:ea typeface="微软雅黑" pitchFamily="34" charset="-122"/>
                  </a:rPr>
                  <a:t>建设内容变更</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意外事项的处理</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阶段成果签收确认</a:t>
                </a:r>
              </a:p>
              <a:p>
                <a:pPr algn="ctr"/>
                <a:r>
                  <a:rPr lang="zh-CN" altLang="en-US" sz="1400" b="1" dirty="0">
                    <a:latin typeface="微软雅黑" pitchFamily="34" charset="-122"/>
                    <a:ea typeface="微软雅黑" pitchFamily="34" charset="-122"/>
                  </a:rPr>
                  <a:t>相关要求提前</a:t>
                </a:r>
                <a:r>
                  <a:rPr lang="zh-CN" altLang="en-US" sz="1400" b="1" dirty="0" smtClean="0">
                    <a:latin typeface="微软雅黑" pitchFamily="34" charset="-122"/>
                    <a:ea typeface="微软雅黑" pitchFamily="34" charset="-122"/>
                  </a:rPr>
                  <a:t>约定</a:t>
                </a:r>
                <a:endParaRPr lang="en-US" altLang="zh-CN" dirty="0" smtClean="0"/>
              </a:p>
              <a:p>
                <a:endParaRPr lang="zh-CN" altLang="en-US" dirty="0"/>
              </a:p>
            </p:txBody>
          </p:sp>
          <p:cxnSp>
            <p:nvCxnSpPr>
              <p:cNvPr id="53" name="直接连接符 52"/>
              <p:cNvCxnSpPr/>
              <p:nvPr/>
            </p:nvCxnSpPr>
            <p:spPr bwMode="auto">
              <a:xfrm>
                <a:off x="876102" y="4944938"/>
                <a:ext cx="2808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4" name="矩形 53"/>
              <p:cNvSpPr/>
              <p:nvPr/>
            </p:nvSpPr>
            <p:spPr>
              <a:xfrm>
                <a:off x="1020118" y="4177004"/>
                <a:ext cx="1800493" cy="738664"/>
              </a:xfrm>
              <a:prstGeom prst="rect">
                <a:avLst/>
              </a:prstGeom>
            </p:spPr>
            <p:txBody>
              <a:bodyPr wrap="none">
                <a:spAutoFit/>
              </a:bodyPr>
              <a:lstStyle/>
              <a:p>
                <a:r>
                  <a:rPr lang="zh-CN" altLang="en-US" sz="1400" b="1" dirty="0">
                    <a:latin typeface="微软雅黑" pitchFamily="34" charset="-122"/>
                    <a:ea typeface="微软雅黑" pitchFamily="34" charset="-122"/>
                  </a:rPr>
                  <a:t>制定项目实施预算</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提交每日流水账阶段</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成本核算并及时报备</a:t>
                </a:r>
              </a:p>
            </p:txBody>
          </p:sp>
          <p:grpSp>
            <p:nvGrpSpPr>
              <p:cNvPr id="55" name="组合 54"/>
              <p:cNvGrpSpPr/>
              <p:nvPr/>
            </p:nvGrpSpPr>
            <p:grpSpPr>
              <a:xfrm>
                <a:off x="323784" y="1769035"/>
                <a:ext cx="2304000" cy="1015663"/>
                <a:chOff x="433259" y="1500999"/>
                <a:chExt cx="2304000" cy="1015663"/>
              </a:xfrm>
            </p:grpSpPr>
            <p:cxnSp>
              <p:nvCxnSpPr>
                <p:cNvPr id="56" name="直接连接符 55"/>
                <p:cNvCxnSpPr/>
                <p:nvPr/>
              </p:nvCxnSpPr>
              <p:spPr bwMode="auto">
                <a:xfrm>
                  <a:off x="433259" y="2243286"/>
                  <a:ext cx="2304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57" name="矩形 56"/>
                <p:cNvSpPr/>
                <p:nvPr/>
              </p:nvSpPr>
              <p:spPr>
                <a:xfrm>
                  <a:off x="956838" y="1500999"/>
                  <a:ext cx="1620957" cy="1015663"/>
                </a:xfrm>
                <a:prstGeom prst="rect">
                  <a:avLst/>
                </a:prstGeom>
              </p:spPr>
              <p:txBody>
                <a:bodyPr wrap="none">
                  <a:spAutoFit/>
                </a:bodyPr>
                <a:lstStyle/>
                <a:p>
                  <a:r>
                    <a:rPr lang="zh-CN" altLang="en-US" sz="1400" b="1" dirty="0">
                      <a:latin typeface="微软雅黑" pitchFamily="34" charset="-122"/>
                      <a:ea typeface="微软雅黑" pitchFamily="34" charset="-122"/>
                    </a:rPr>
                    <a:t>项目实施前评估</a:t>
                  </a:r>
                  <a:endParaRPr lang="en-US" altLang="zh-CN" sz="1400" b="1" dirty="0">
                    <a:latin typeface="微软雅黑" pitchFamily="34" charset="-122"/>
                    <a:ea typeface="微软雅黑" pitchFamily="34" charset="-122"/>
                  </a:endParaRPr>
                </a:p>
                <a:p>
                  <a:r>
                    <a:rPr lang="zh-CN" altLang="en-US" sz="1400" b="1" dirty="0">
                      <a:latin typeface="微软雅黑" pitchFamily="34" charset="-122"/>
                      <a:ea typeface="微软雅黑" pitchFamily="34" charset="-122"/>
                    </a:rPr>
                    <a:t>项目实施过程评价</a:t>
                  </a:r>
                </a:p>
                <a:p>
                  <a:r>
                    <a:rPr lang="zh-CN" altLang="en-US" sz="1400" b="1" dirty="0">
                      <a:latin typeface="微软雅黑" pitchFamily="34" charset="-122"/>
                      <a:ea typeface="微软雅黑" pitchFamily="34" charset="-122"/>
                    </a:rPr>
                    <a:t>项目实施后评价</a:t>
                  </a:r>
                </a:p>
                <a:p>
                  <a:endParaRPr lang="zh-CN" altLang="en-US" dirty="0"/>
                </a:p>
              </p:txBody>
            </p:sp>
          </p:grpSp>
        </p:grpSp>
      </p:grpSp>
      <p:sp>
        <p:nvSpPr>
          <p:cNvPr id="3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43</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148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对象 49">
            <a:extLst>
              <a:ext uri="{FF2B5EF4-FFF2-40B4-BE49-F238E27FC236}">
                <a16:creationId xmlns:a16="http://schemas.microsoft.com/office/drawing/2014/main" xmlns="" id="{1E9DC3E7-2295-43A4-A78A-BB79BCA7D3E1}"/>
              </a:ext>
            </a:extLst>
          </p:cNvPr>
          <p:cNvGraphicFramePr>
            <a:graphicFrameLocks noChangeAspect="1"/>
          </p:cNvGraphicFramePr>
          <p:nvPr>
            <p:extLst>
              <p:ext uri="{D42A27DB-BD31-4B8C-83A1-F6EECF244321}">
                <p14:modId xmlns:p14="http://schemas.microsoft.com/office/powerpoint/2010/main" val="2598639454"/>
              </p:ext>
            </p:extLst>
          </p:nvPr>
        </p:nvGraphicFramePr>
        <p:xfrm>
          <a:off x="7303889" y="1591335"/>
          <a:ext cx="4336101" cy="2897788"/>
        </p:xfrm>
        <a:graphic>
          <a:graphicData uri="http://schemas.openxmlformats.org/presentationml/2006/ole">
            <mc:AlternateContent xmlns:mc="http://schemas.openxmlformats.org/markup-compatibility/2006">
              <mc:Choice xmlns:v="urn:schemas-microsoft-com:vml" Requires="v">
                <p:oleObj spid="_x0000_s1042" name="PicObj Class" r:id="rId4" imgW="3914286" imgH="2276793" progId="Picture.PicObj.1">
                  <p:embed/>
                </p:oleObj>
              </mc:Choice>
              <mc:Fallback>
                <p:oleObj name="PicObj Class" r:id="rId4" imgW="3914286" imgH="2276793" progId="Picture.PicObj.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3889" y="1591335"/>
                        <a:ext cx="4336101" cy="2897788"/>
                      </a:xfrm>
                      <a:prstGeom prst="rect">
                        <a:avLst/>
                      </a:prstGeom>
                      <a:noFill/>
                      <a:extLst/>
                    </p:spPr>
                  </p:pic>
                </p:oleObj>
              </mc:Fallback>
            </mc:AlternateContent>
          </a:graphicData>
        </a:graphic>
      </p:graphicFrame>
      <p:sp>
        <p:nvSpPr>
          <p:cNvPr id="3"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44</a:t>
            </a:r>
            <a:endParaRPr lang="zh-CN" altLang="en-US" sz="1600" b="1" dirty="0"/>
          </a:p>
        </p:txBody>
      </p:sp>
      <p:pic>
        <p:nvPicPr>
          <p:cNvPr id="44" name="图片 43">
            <a:extLst>
              <a:ext uri="{FF2B5EF4-FFF2-40B4-BE49-F238E27FC236}">
                <a16:creationId xmlns:a16="http://schemas.microsoft.com/office/drawing/2014/main" xmlns="" id="{BE2486C3-4FB7-42CE-A0C4-310235987AEF}"/>
              </a:ext>
            </a:extLst>
          </p:cNvPr>
          <p:cNvPicPr>
            <a:picLocks noChangeAspect="1"/>
          </p:cNvPicPr>
          <p:nvPr/>
        </p:nvPicPr>
        <p:blipFill>
          <a:blip r:embed="rId6"/>
          <a:stretch>
            <a:fillRect/>
          </a:stretch>
        </p:blipFill>
        <p:spPr>
          <a:xfrm>
            <a:off x="312258" y="2145029"/>
            <a:ext cx="6678373" cy="3241662"/>
          </a:xfrm>
          <a:prstGeom prst="rect">
            <a:avLst/>
          </a:prstGeom>
        </p:spPr>
      </p:pic>
      <p:sp>
        <p:nvSpPr>
          <p:cNvPr id="45" name="文本框 44">
            <a:extLst>
              <a:ext uri="{FF2B5EF4-FFF2-40B4-BE49-F238E27FC236}">
                <a16:creationId xmlns:a16="http://schemas.microsoft.com/office/drawing/2014/main" xmlns="" id="{7B6B3F0F-6B74-4B5C-8A95-3AD7C3E895C8}"/>
              </a:ext>
            </a:extLst>
          </p:cNvPr>
          <p:cNvSpPr txBox="1"/>
          <p:nvPr/>
        </p:nvSpPr>
        <p:spPr>
          <a:xfrm>
            <a:off x="2936313" y="1878979"/>
            <a:ext cx="2685016"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Times New Roman" panose="02020603050405020304" pitchFamily="18" charset="0"/>
              </a:rPr>
              <a:t>人才与技术保障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6" name="矩形 45">
            <a:extLst>
              <a:ext uri="{FF2B5EF4-FFF2-40B4-BE49-F238E27FC236}">
                <a16:creationId xmlns:a16="http://schemas.microsoft.com/office/drawing/2014/main" xmlns="" id="{089B868D-8435-4961-AF2A-90665DAC3005}"/>
              </a:ext>
            </a:extLst>
          </p:cNvPr>
          <p:cNvSpPr/>
          <p:nvPr/>
        </p:nvSpPr>
        <p:spPr>
          <a:xfrm>
            <a:off x="7108327" y="1694313"/>
            <a:ext cx="1660981" cy="369332"/>
          </a:xfrm>
          <a:prstGeom prst="rect">
            <a:avLst/>
          </a:prstGeom>
          <a:noFill/>
        </p:spPr>
        <p:txBody>
          <a:bodyPr wrap="square" rtlCol="0">
            <a:spAutoFit/>
          </a:bodyPr>
          <a:lstStyle/>
          <a:p>
            <a:r>
              <a:rPr lang="zh-CN" altLang="zh-SG" b="1" dirty="0">
                <a:solidFill>
                  <a:srgbClr val="0070C0"/>
                </a:solidFill>
                <a:ea typeface="微软雅黑" panose="020B0503020204020204" pitchFamily="34" charset="-122"/>
                <a:cs typeface="Times New Roman" panose="02020603050405020304" pitchFamily="18" charset="0"/>
              </a:rPr>
              <a:t>资金保障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a16="http://schemas.microsoft.com/office/drawing/2014/main" xmlns="" id="{73D81D8D-AA53-40ED-86D6-F3F37BE39B8C}"/>
              </a:ext>
            </a:extLst>
          </p:cNvPr>
          <p:cNvSpPr/>
          <p:nvPr/>
        </p:nvSpPr>
        <p:spPr>
          <a:xfrm>
            <a:off x="7010642" y="4699255"/>
            <a:ext cx="1107996" cy="369332"/>
          </a:xfrm>
          <a:prstGeom prst="rect">
            <a:avLst/>
          </a:prstGeom>
        </p:spPr>
        <p:txBody>
          <a:bodyPr wrap="none">
            <a:spAutoFit/>
          </a:bodyPr>
          <a:lstStyle/>
          <a:p>
            <a:r>
              <a:rPr lang="zh-CN" altLang="zh-SG" b="1" dirty="0">
                <a:solidFill>
                  <a:srgbClr val="0070C0"/>
                </a:solidFill>
                <a:ea typeface="微软雅黑" panose="020B0503020204020204" pitchFamily="34" charset="-122"/>
                <a:cs typeface="Times New Roman" panose="02020603050405020304" pitchFamily="18" charset="0"/>
              </a:rPr>
              <a:t>制度保障</a:t>
            </a:r>
            <a:endParaRPr lang="zh-SG" altLang="en-US" b="1" dirty="0">
              <a:solidFill>
                <a:srgbClr val="0070C0"/>
              </a:solidFill>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a16="http://schemas.microsoft.com/office/drawing/2014/main" xmlns="" id="{67D873DF-4876-45DB-A699-18D996CEEF90}"/>
              </a:ext>
            </a:extLst>
          </p:cNvPr>
          <p:cNvSpPr/>
          <p:nvPr/>
        </p:nvSpPr>
        <p:spPr>
          <a:xfrm>
            <a:off x="7810362" y="5624166"/>
            <a:ext cx="3518912" cy="400110"/>
          </a:xfrm>
          <a:prstGeom prst="rect">
            <a:avLst/>
          </a:prstGeom>
        </p:spPr>
        <p:txBody>
          <a:bodyPr wrap="none">
            <a:spAutoFit/>
          </a:bodyPr>
          <a:lstStyle/>
          <a:p>
            <a:r>
              <a:rPr lang="zh-CN" altLang="zh-SG" sz="2000" b="1" dirty="0">
                <a:ea typeface="微软雅黑" panose="020B0503020204020204" pitchFamily="34" charset="-122"/>
                <a:cs typeface="微软雅黑" panose="020B0503020204020204" pitchFamily="34" charset="-122"/>
              </a:rPr>
              <a:t>全程跟踪服务</a:t>
            </a:r>
            <a:r>
              <a:rPr lang="zh-CN" altLang="en-US" sz="2000" b="1" dirty="0">
                <a:ea typeface="微软雅黑" panose="020B0503020204020204" pitchFamily="34" charset="-122"/>
                <a:cs typeface="微软雅黑" panose="020B0503020204020204" pitchFamily="34" charset="-122"/>
              </a:rPr>
              <a:t>的</a:t>
            </a:r>
            <a:r>
              <a:rPr lang="zh-CN" altLang="zh-SG" sz="2000" b="1" dirty="0">
                <a:ea typeface="微软雅黑" panose="020B0503020204020204" pitchFamily="34" charset="-122"/>
                <a:cs typeface="微软雅黑" panose="020B0503020204020204" pitchFamily="34" charset="-122"/>
              </a:rPr>
              <a:t>项目管理</a:t>
            </a:r>
            <a:r>
              <a:rPr lang="zh-CN" altLang="en-US" sz="2000" b="1" dirty="0">
                <a:ea typeface="微软雅黑" panose="020B0503020204020204" pitchFamily="34" charset="-122"/>
                <a:cs typeface="微软雅黑" panose="020B0503020204020204" pitchFamily="34" charset="-122"/>
              </a:rPr>
              <a:t>机制</a:t>
            </a:r>
            <a:endParaRPr lang="zh-SG" altLang="en-US" sz="2000" b="1" dirty="0"/>
          </a:p>
        </p:txBody>
      </p:sp>
      <p:sp>
        <p:nvSpPr>
          <p:cNvPr id="49" name="Rectangle 2">
            <a:extLst>
              <a:ext uri="{FF2B5EF4-FFF2-40B4-BE49-F238E27FC236}">
                <a16:creationId xmlns:a16="http://schemas.microsoft.com/office/drawing/2014/main" xmlns="" id="{0459D9E1-C4F9-4644-86D0-15B5A123C9C5}"/>
              </a:ext>
            </a:extLst>
          </p:cNvPr>
          <p:cNvSpPr>
            <a:spLocks noChangeArrowheads="1"/>
          </p:cNvSpPr>
          <p:nvPr/>
        </p:nvSpPr>
        <p:spPr bwMode="auto">
          <a:xfrm>
            <a:off x="7514600" y="18789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SG" altLang="en-US"/>
          </a:p>
        </p:txBody>
      </p:sp>
      <p:sp>
        <p:nvSpPr>
          <p:cNvPr id="9" name="文本框 8"/>
          <p:cNvSpPr txBox="1"/>
          <p:nvPr/>
        </p:nvSpPr>
        <p:spPr>
          <a:xfrm>
            <a:off x="3212201" y="5678776"/>
            <a:ext cx="3057247" cy="523220"/>
          </a:xfrm>
          <a:prstGeom prst="rect">
            <a:avLst/>
          </a:prstGeom>
          <a:noFill/>
        </p:spPr>
        <p:txBody>
          <a:bodyPr wrap="non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我们的优势是什么</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 y="404813"/>
            <a:ext cx="11585358" cy="241230"/>
            <a:chOff x="1" y="404813"/>
            <a:chExt cx="9326879" cy="241230"/>
          </a:xfrm>
        </p:grpSpPr>
        <p:cxnSp>
          <p:nvCxnSpPr>
            <p:cNvPr id="19" name="直接连接符 18"/>
            <p:cNvCxnSpPr/>
            <p:nvPr/>
          </p:nvCxnSpPr>
          <p:spPr>
            <a:xfrm>
              <a:off x="1768416" y="404813"/>
              <a:ext cx="75584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 y="404813"/>
              <a:ext cx="1768415" cy="241230"/>
              <a:chOff x="0" y="404813"/>
              <a:chExt cx="1794013" cy="241230"/>
            </a:xfrm>
          </p:grpSpPr>
          <p:cxnSp>
            <p:nvCxnSpPr>
              <p:cNvPr id="21" name="直接连接符 20"/>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grpSp>
      <p:sp>
        <p:nvSpPr>
          <p:cNvPr id="24" name="MH_Other_5"/>
          <p:cNvSpPr>
            <a:spLocks noChangeArrowheads="1"/>
          </p:cNvSpPr>
          <p:nvPr>
            <p:custDataLst>
              <p:tags r:id="rId2"/>
            </p:custDataLst>
          </p:nvPr>
        </p:nvSpPr>
        <p:spPr bwMode="auto">
          <a:xfrm>
            <a:off x="225973" y="712949"/>
            <a:ext cx="3369401" cy="53194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（五）专业建设团队保障</a:t>
            </a:r>
            <a:endParaRPr lang="zh-CN" altLang="en-US" sz="2000" b="1" dirty="0">
              <a:solidFill>
                <a:srgbClr val="FFFFFF"/>
              </a:solidFill>
              <a:ea typeface="微软雅黑" pitchFamily="34" charset="-122"/>
            </a:endParaRPr>
          </a:p>
        </p:txBody>
      </p:sp>
      <p:sp>
        <p:nvSpPr>
          <p:cNvPr id="25" name="矩形 24"/>
          <p:cNvSpPr/>
          <p:nvPr/>
        </p:nvSpPr>
        <p:spPr>
          <a:xfrm>
            <a:off x="114463" y="1275845"/>
            <a:ext cx="3914451" cy="369332"/>
          </a:xfrm>
          <a:prstGeom prst="rect">
            <a:avLst/>
          </a:prstGeom>
        </p:spPr>
        <p:txBody>
          <a:bodyPr wrap="square">
            <a:spAutoFit/>
          </a:bodyPr>
          <a:lstStyle/>
          <a:p>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、完善建设保障机制</a:t>
            </a:r>
          </a:p>
        </p:txBody>
      </p:sp>
    </p:spTree>
    <p:extLst>
      <p:ext uri="{BB962C8B-B14F-4D97-AF65-F5344CB8AC3E}">
        <p14:creationId xmlns:p14="http://schemas.microsoft.com/office/powerpoint/2010/main" val="659614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768416" y="404813"/>
            <a:ext cx="9817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anose="020B0503020204020204" pitchFamily="34" charset="-122"/>
                <a:ea typeface="微软雅黑" panose="020B0503020204020204" pitchFamily="34" charset="-122"/>
              </a:rPr>
              <a:t>45</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1" name="矩形 20"/>
          <p:cNvSpPr/>
          <p:nvPr/>
        </p:nvSpPr>
        <p:spPr>
          <a:xfrm>
            <a:off x="159067" y="701401"/>
            <a:ext cx="3914451" cy="369332"/>
          </a:xfrm>
          <a:prstGeom prst="rect">
            <a:avLst/>
          </a:prstGeom>
        </p:spPr>
        <p:txBody>
          <a:bodyPr wrap="square">
            <a:spAutoFit/>
          </a:bodyPr>
          <a:lstStyle/>
          <a:p>
            <a:r>
              <a:rPr lang="en-US" altLang="zh-CN" b="1" dirty="0" smtClean="0">
                <a:solidFill>
                  <a:srgbClr val="C00000"/>
                </a:solidFill>
                <a:latin typeface="微软雅黑" pitchFamily="34" charset="-122"/>
                <a:ea typeface="微软雅黑" pitchFamily="34" charset="-122"/>
              </a:rPr>
              <a:t>2. </a:t>
            </a:r>
            <a:r>
              <a:rPr lang="zh-CN" altLang="en-US" b="1" dirty="0" smtClean="0">
                <a:solidFill>
                  <a:srgbClr val="C00000"/>
                </a:solidFill>
                <a:latin typeface="微软雅黑" pitchFamily="34" charset="-122"/>
                <a:ea typeface="微软雅黑" pitchFamily="34" charset="-122"/>
              </a:rPr>
              <a:t>全国</a:t>
            </a:r>
            <a:r>
              <a:rPr lang="zh-CN" altLang="en-US" b="1" dirty="0">
                <a:solidFill>
                  <a:srgbClr val="C00000"/>
                </a:solidFill>
                <a:latin typeface="微软雅黑" pitchFamily="34" charset="-122"/>
                <a:ea typeface="微软雅黑" pitchFamily="34" charset="-122"/>
              </a:rPr>
              <a:t>一流的职业教育专家</a:t>
            </a:r>
          </a:p>
        </p:txBody>
      </p:sp>
      <p:graphicFrame>
        <p:nvGraphicFramePr>
          <p:cNvPr id="2" name="表格 1"/>
          <p:cNvGraphicFramePr>
            <a:graphicFrameLocks noGrp="1"/>
          </p:cNvGraphicFramePr>
          <p:nvPr>
            <p:extLst>
              <p:ext uri="{D42A27DB-BD31-4B8C-83A1-F6EECF244321}">
                <p14:modId xmlns:p14="http://schemas.microsoft.com/office/powerpoint/2010/main" val="1119708544"/>
              </p:ext>
            </p:extLst>
          </p:nvPr>
        </p:nvGraphicFramePr>
        <p:xfrm>
          <a:off x="442727" y="1793649"/>
          <a:ext cx="7172373" cy="4013200"/>
        </p:xfrm>
        <a:graphic>
          <a:graphicData uri="http://schemas.openxmlformats.org/drawingml/2006/table">
            <a:tbl>
              <a:tblPr firstRow="1" bandRow="1">
                <a:tableStyleId>{5C22544A-7EE6-4342-B048-85BDC9FD1C3A}</a:tableStyleId>
              </a:tblPr>
              <a:tblGrid>
                <a:gridCol w="608340"/>
                <a:gridCol w="852931"/>
                <a:gridCol w="5711102"/>
              </a:tblGrid>
              <a:tr h="0">
                <a:tc>
                  <a:txBody>
                    <a:bodyPr/>
                    <a:lstStyle/>
                    <a:p>
                      <a:r>
                        <a:rPr lang="zh-CN" altLang="en-US" sz="1400" dirty="0" smtClean="0">
                          <a:latin typeface="微软雅黑" pitchFamily="34" charset="-122"/>
                          <a:ea typeface="微软雅黑" pitchFamily="34" charset="-122"/>
                        </a:rPr>
                        <a:t>序号</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 姓 名</a:t>
                      </a:r>
                      <a:endParaRPr lang="zh-CN" altLang="en-US" sz="1400" dirty="0">
                        <a:latin typeface="微软雅黑" pitchFamily="34" charset="-122"/>
                        <a:ea typeface="微软雅黑" pitchFamily="34" charset="-122"/>
                      </a:endParaRPr>
                    </a:p>
                  </a:txBody>
                  <a:tcPr/>
                </a:tc>
                <a:tc>
                  <a:txBody>
                    <a:bodyPr/>
                    <a:lstStyle/>
                    <a:p>
                      <a:pPr algn="ctr"/>
                      <a:r>
                        <a:rPr lang="zh-CN" altLang="en-US" sz="1400" dirty="0" smtClean="0">
                          <a:latin typeface="微软雅黑" pitchFamily="34" charset="-122"/>
                          <a:ea typeface="微软雅黑" pitchFamily="34" charset="-122"/>
                        </a:rPr>
                        <a:t>职务职称</a:t>
                      </a:r>
                      <a:endParaRPr lang="zh-CN" altLang="en-US" sz="14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俞仲文</a:t>
                      </a:r>
                      <a:endParaRPr lang="zh-CN" altLang="en-US" sz="1600" b="1"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教育部职业教育学会副会长、深圳职院创校院长</a:t>
                      </a:r>
                      <a:endParaRPr lang="zh-CN" altLang="en-US" sz="1600" dirty="0">
                        <a:latin typeface="微软雅黑" pitchFamily="34" charset="-122"/>
                        <a:ea typeface="微软雅黑" pitchFamily="34" charset="-122"/>
                      </a:endParaRPr>
                    </a:p>
                  </a:txBody>
                  <a:tcPr/>
                </a:tc>
              </a:tr>
              <a:tr h="370840">
                <a:tc>
                  <a:txBody>
                    <a:bodyPr/>
                    <a:lstStyle/>
                    <a:p>
                      <a:pPr marL="0" algn="l" defTabSz="914400" rtl="0" eaLnBrk="1" latinLnBrk="0" hangingPunct="1"/>
                      <a:r>
                        <a:rPr lang="en-US" altLang="zh-CN" sz="1600" kern="1200" dirty="0" smtClean="0">
                          <a:solidFill>
                            <a:schemeClr val="dk1"/>
                          </a:solidFill>
                          <a:latin typeface="微软雅黑" pitchFamily="34" charset="-122"/>
                          <a:ea typeface="微软雅黑" pitchFamily="34" charset="-122"/>
                          <a:cs typeface="+mn-cs"/>
                        </a:rPr>
                        <a:t>2</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王  毅</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r>
                        <a:rPr lang="zh-CN" altLang="en-US" sz="1600" dirty="0" smtClean="0">
                          <a:latin typeface="微软雅黑" pitchFamily="34" charset="-122"/>
                          <a:ea typeface="微软雅黑" pitchFamily="34" charset="-122"/>
                        </a:rPr>
                        <a:t>教育部教学诊改委副主任委员、国家第一批高职示范校院长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3</a:t>
                      </a:r>
                      <a:endParaRPr lang="zh-CN" altLang="en-US" sz="1600" dirty="0">
                        <a:latin typeface="微软雅黑" pitchFamily="34" charset="-122"/>
                        <a:ea typeface="微软雅黑" pitchFamily="34" charset="-122"/>
                      </a:endParaRPr>
                    </a:p>
                  </a:txBody>
                  <a:tcPr/>
                </a:tc>
                <a:tc>
                  <a:txBody>
                    <a:bodyPr/>
                    <a:lstStyle/>
                    <a:p>
                      <a:r>
                        <a:rPr lang="zh-CN" altLang="en-US" sz="1600" b="1" dirty="0" smtClean="0">
                          <a:latin typeface="微软雅黑" pitchFamily="34" charset="-122"/>
                          <a:ea typeface="微软雅黑" pitchFamily="34" charset="-122"/>
                        </a:rPr>
                        <a:t>张  玲</a:t>
                      </a:r>
                      <a:endParaRPr lang="zh-CN" altLang="en-US" sz="1600" b="1"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教育部专家库专家、原武汉职业技术学院党委书记</a:t>
                      </a:r>
                      <a:endParaRPr lang="zh-CN" altLang="en-US" sz="1600" dirty="0">
                        <a:latin typeface="微软雅黑" pitchFamily="34" charset="-122"/>
                        <a:ea typeface="微软雅黑" pitchFamily="34" charset="-122"/>
                      </a:endParaRPr>
                    </a:p>
                  </a:txBody>
                  <a:tcPr/>
                </a:tc>
              </a:tr>
              <a:tr h="370840">
                <a:tc>
                  <a:txBody>
                    <a:bodyPr/>
                    <a:lstStyle/>
                    <a:p>
                      <a:r>
                        <a:rPr lang="en-US" altLang="zh-CN" sz="1600" dirty="0" smtClean="0">
                          <a:latin typeface="微软雅黑" pitchFamily="34" charset="-122"/>
                          <a:ea typeface="微软雅黑" pitchFamily="34" charset="-122"/>
                        </a:rPr>
                        <a:t>4</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600" b="1" kern="1200" dirty="0" smtClean="0">
                          <a:solidFill>
                            <a:schemeClr val="dk1"/>
                          </a:solidFill>
                          <a:latin typeface="微软雅黑" pitchFamily="34" charset="-122"/>
                          <a:ea typeface="微软雅黑" pitchFamily="34" charset="-122"/>
                          <a:cs typeface="+mn-cs"/>
                        </a:rPr>
                        <a:t>金志涛</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教育部专家库专家、原山东威海职业技术学院院长</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5</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周   忠</a:t>
                      </a:r>
                    </a:p>
                  </a:txBody>
                  <a:tcPr/>
                </a:tc>
                <a:tc>
                  <a:txBody>
                    <a:bodyPr/>
                    <a:lstStyle/>
                    <a:p>
                      <a:r>
                        <a:rPr lang="zh-CN" altLang="en-US" sz="1600" kern="1200" dirty="0" smtClean="0">
                          <a:solidFill>
                            <a:schemeClr val="dk1"/>
                          </a:solidFill>
                          <a:latin typeface="微软雅黑" pitchFamily="34" charset="-122"/>
                          <a:ea typeface="微软雅黑" pitchFamily="34" charset="-122"/>
                          <a:cs typeface="+mn-cs"/>
                        </a:rPr>
                        <a:t>教育部专家库专家、原湖南信息科技职业学院院长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6</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dk1"/>
                          </a:solidFill>
                          <a:latin typeface="微软雅黑" pitchFamily="34" charset="-122"/>
                          <a:ea typeface="微软雅黑" pitchFamily="34" charset="-122"/>
                          <a:cs typeface="+mn-cs"/>
                        </a:rPr>
                        <a:t>李建月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湖南省高教学会教育技术分会原副理事长、南华大学教授</a:t>
                      </a:r>
                      <a:endParaRPr lang="zh-CN" altLang="en-US" sz="1600" dirty="0">
                        <a:latin typeface="微软雅黑" pitchFamily="34" charset="-122"/>
                        <a:ea typeface="微软雅黑" pitchFamily="34" charset="-122"/>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7</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房巧红</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广东省教指委物流分会副会长、深圳市南山科创局评审专家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8</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单克胜</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教育部专家库专家、中职示范校建设评审专家</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sz="1600" kern="1200" dirty="0" smtClean="0">
                          <a:solidFill>
                            <a:schemeClr val="dk1"/>
                          </a:solidFill>
                          <a:latin typeface="微软雅黑" pitchFamily="34" charset="-122"/>
                          <a:ea typeface="微软雅黑" pitchFamily="34" charset="-122"/>
                          <a:cs typeface="+mn-cs"/>
                        </a:rPr>
                        <a:t>9</a:t>
                      </a:r>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r>
                        <a:rPr lang="zh-CN" altLang="en-US" sz="1600" b="1" kern="1200" dirty="0" smtClean="0">
                          <a:solidFill>
                            <a:schemeClr val="dk1"/>
                          </a:solidFill>
                          <a:latin typeface="微软雅黑" pitchFamily="34" charset="-122"/>
                          <a:ea typeface="微软雅黑" pitchFamily="34" charset="-122"/>
                          <a:cs typeface="+mn-cs"/>
                        </a:rPr>
                        <a:t>毕晓峰</a:t>
                      </a:r>
                      <a:endParaRPr lang="zh-CN" altLang="en-US" sz="1600" b="1"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中职示范校建设评审专家、原河南洛阳一拖职业学校校长</a:t>
                      </a:r>
                      <a:endParaRPr lang="zh-CN" altLang="en-US" sz="1600" kern="1200" dirty="0">
                        <a:solidFill>
                          <a:schemeClr val="dk1"/>
                        </a:solidFill>
                        <a:latin typeface="微软雅黑" pitchFamily="34" charset="-122"/>
                        <a:ea typeface="微软雅黑" pitchFamily="34" charset="-122"/>
                        <a:cs typeface="+mn-cs"/>
                      </a:endParaRPr>
                    </a:p>
                  </a:txBody>
                  <a:tcPr/>
                </a:tc>
              </a:tr>
              <a:tr h="370840">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endParaRPr lang="zh-CN" altLang="en-US" sz="16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微软雅黑" pitchFamily="34" charset="-122"/>
                          <a:ea typeface="微软雅黑" pitchFamily="34" charset="-122"/>
                          <a:cs typeface="+mn-cs"/>
                        </a:rPr>
                        <a:t>.</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r>
                        <a:rPr lang="zh-CN" altLang="en-US" sz="1600" kern="1200" dirty="0" smtClean="0">
                          <a:solidFill>
                            <a:schemeClr val="dk1"/>
                          </a:solidFill>
                          <a:latin typeface="微软雅黑" pitchFamily="34" charset="-122"/>
                          <a:ea typeface="微软雅黑" pitchFamily="34" charset="-122"/>
                          <a:cs typeface="+mn-cs"/>
                        </a:rPr>
                        <a:t> .</a:t>
                      </a:r>
                      <a:r>
                        <a:rPr lang="en-US" altLang="zh-CN" sz="1600" kern="1200" dirty="0" smtClean="0">
                          <a:solidFill>
                            <a:schemeClr val="dk1"/>
                          </a:solidFill>
                          <a:latin typeface="微软雅黑" pitchFamily="34" charset="-122"/>
                          <a:ea typeface="微软雅黑" pitchFamily="34" charset="-122"/>
                          <a:cs typeface="+mn-cs"/>
                        </a:rPr>
                        <a:t>.</a:t>
                      </a:r>
                      <a:endParaRPr lang="zh-CN" altLang="en-US" sz="1600" kern="1200" dirty="0">
                        <a:solidFill>
                          <a:schemeClr val="dk1"/>
                        </a:solidFill>
                        <a:latin typeface="微软雅黑" pitchFamily="34" charset="-122"/>
                        <a:ea typeface="微软雅黑" pitchFamily="34" charset="-122"/>
                        <a:cs typeface="+mn-cs"/>
                      </a:endParaRPr>
                    </a:p>
                  </a:txBody>
                  <a:tcPr/>
                </a:tc>
              </a:tr>
            </a:tbl>
          </a:graphicData>
        </a:graphic>
      </p:graphicFrame>
      <p:sp>
        <p:nvSpPr>
          <p:cNvPr id="3" name="矩形 2"/>
          <p:cNvSpPr/>
          <p:nvPr/>
        </p:nvSpPr>
        <p:spPr>
          <a:xfrm>
            <a:off x="7848600" y="2275493"/>
            <a:ext cx="3048000" cy="2571025"/>
          </a:xfrm>
          <a:prstGeom prst="rect">
            <a:avLst/>
          </a:prstGeom>
          <a:ln cmpd="sng">
            <a:solidFill>
              <a:schemeClr val="accent2"/>
            </a:solidFill>
          </a:ln>
        </p:spPr>
        <p:txBody>
          <a:bodyPr>
            <a:spAutoFit/>
          </a:bodyPr>
          <a:lstStyle/>
          <a:p>
            <a:pPr algn="just" defTabSz="1172352">
              <a:lnSpc>
                <a:spcPct val="150000"/>
              </a:lnSpc>
              <a:defRPr/>
            </a:pPr>
            <a:r>
              <a:rPr lang="en-US" altLang="zh-CN" b="1" dirty="0" smtClean="0">
                <a:solidFill>
                  <a:srgbClr val="C00000"/>
                </a:solidFill>
                <a:latin typeface="微软雅黑" pitchFamily="34" charset="-122"/>
                <a:ea typeface="微软雅黑" pitchFamily="34" charset="-122"/>
              </a:rPr>
              <a:t>     12</a:t>
            </a:r>
            <a:r>
              <a:rPr lang="zh-CN" altLang="zh-CN" b="1" dirty="0" smtClean="0">
                <a:solidFill>
                  <a:srgbClr val="C00000"/>
                </a:solidFill>
                <a:latin typeface="微软雅黑" pitchFamily="34" charset="-122"/>
                <a:ea typeface="微软雅黑" pitchFamily="34" charset="-122"/>
              </a:rPr>
              <a:t>个</a:t>
            </a:r>
            <a:r>
              <a:rPr lang="zh-CN" altLang="zh-CN" b="1" dirty="0">
                <a:solidFill>
                  <a:srgbClr val="C00000"/>
                </a:solidFill>
                <a:latin typeface="微软雅黑" pitchFamily="34" charset="-122"/>
                <a:ea typeface="微软雅黑" pitchFamily="34" charset="-122"/>
              </a:rPr>
              <a:t>事业</a:t>
            </a:r>
            <a:r>
              <a:rPr lang="zh-CN" altLang="zh-CN" b="1" dirty="0" smtClean="0">
                <a:solidFill>
                  <a:srgbClr val="C00000"/>
                </a:solidFill>
                <a:latin typeface="微软雅黑" pitchFamily="34" charset="-122"/>
                <a:ea typeface="微软雅黑" pitchFamily="34" charset="-122"/>
              </a:rPr>
              <a:t>部</a:t>
            </a:r>
            <a:r>
              <a:rPr lang="zh-CN" altLang="en-US" b="1" dirty="0" smtClean="0">
                <a:solidFill>
                  <a:srgbClr val="C00000"/>
                </a:solidFill>
                <a:latin typeface="微软雅黑" pitchFamily="34" charset="-122"/>
                <a:ea typeface="微软雅黑" pitchFamily="34" charset="-122"/>
              </a:rPr>
              <a:t>、</a:t>
            </a:r>
            <a:r>
              <a:rPr lang="en-US" altLang="zh-CN" b="1" dirty="0" smtClean="0">
                <a:solidFill>
                  <a:srgbClr val="C00000"/>
                </a:solidFill>
                <a:latin typeface="微软雅黑" pitchFamily="34" charset="-122"/>
                <a:ea typeface="微软雅黑" pitchFamily="34" charset="-122"/>
              </a:rPr>
              <a:t>70</a:t>
            </a:r>
            <a:r>
              <a:rPr lang="zh-CN" altLang="zh-CN" b="1" dirty="0">
                <a:solidFill>
                  <a:srgbClr val="C00000"/>
                </a:solidFill>
                <a:latin typeface="微软雅黑" pitchFamily="34" charset="-122"/>
                <a:ea typeface="微软雅黑" pitchFamily="34" charset="-122"/>
              </a:rPr>
              <a:t>余个学科专业的丰富产品</a:t>
            </a:r>
            <a:r>
              <a:rPr lang="zh-CN" altLang="zh-CN" b="1" dirty="0" smtClean="0">
                <a:solidFill>
                  <a:srgbClr val="C00000"/>
                </a:solidFill>
                <a:latin typeface="微软雅黑" pitchFamily="34" charset="-122"/>
                <a:ea typeface="微软雅黑" pitchFamily="34" charset="-122"/>
              </a:rPr>
              <a:t>线</a:t>
            </a:r>
            <a:r>
              <a:rPr lang="zh-CN" altLang="en-US" b="1" dirty="0" smtClean="0">
                <a:solidFill>
                  <a:srgbClr val="C00000"/>
                </a:solidFill>
                <a:latin typeface="微软雅黑" pitchFamily="34" charset="-122"/>
                <a:ea typeface="微软雅黑" pitchFamily="34" charset="-122"/>
              </a:rPr>
              <a:t>：</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财税</a:t>
            </a:r>
            <a:r>
              <a:rPr lang="zh-CN" altLang="en-US" kern="100" dirty="0">
                <a:solidFill>
                  <a:sysClr val="windowText" lastClr="000000"/>
                </a:solidFill>
                <a:latin typeface="微软雅黑" panose="020B0503020204020204" pitchFamily="34" charset="-122"/>
                <a:ea typeface="微软雅黑" panose="020B0503020204020204" pitchFamily="34" charset="-122"/>
                <a:cs typeface="Times New Roman"/>
              </a:rPr>
              <a:t>审事业部群、计算机教育事业部群、机电与自动化事业部群、校园</a:t>
            </a:r>
            <a:r>
              <a:rPr lang="zh-CN" altLang="en-US" kern="100" dirty="0" smtClean="0">
                <a:solidFill>
                  <a:sysClr val="windowText" lastClr="000000"/>
                </a:solidFill>
                <a:latin typeface="微软雅黑" panose="020B0503020204020204" pitchFamily="34" charset="-122"/>
                <a:ea typeface="微软雅黑" panose="020B0503020204020204" pitchFamily="34" charset="-122"/>
                <a:cs typeface="Times New Roman"/>
              </a:rPr>
              <a:t>文化事业部。</a:t>
            </a:r>
            <a:endParaRPr lang="zh-CN" altLang="zh-CN" sz="3600" kern="100" dirty="0" smtClean="0">
              <a:solidFill>
                <a:sysClr val="windowText" lastClr="000000"/>
              </a:solidFill>
              <a:latin typeface="Berlin Sans FB Demi" panose="020E0802020502020306" pitchFamily="34" charset="0"/>
              <a:ea typeface="微软雅黑" panose="020B0503020204020204" pitchFamily="34" charset="-122"/>
              <a:cs typeface="Times New Roman"/>
            </a:endParaRPr>
          </a:p>
          <a:p>
            <a:pPr lvl="0" algn="just" defTabSz="1172352">
              <a:lnSpc>
                <a:spcPts val="3590"/>
              </a:lnSpc>
              <a:defRPr/>
            </a:pPr>
            <a:endParaRPr lang="zh-CN" altLang="zh-CN"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059617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46</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2601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占位符 20"/>
          <p:cNvSpPr txBox="1">
            <a:spLocks/>
          </p:cNvSpPr>
          <p:nvPr/>
        </p:nvSpPr>
        <p:spPr>
          <a:xfrm>
            <a:off x="9081850" y="217780"/>
            <a:ext cx="2743200" cy="519066"/>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五、合作</a:t>
            </a:r>
            <a:r>
              <a:rPr lang="zh-CN" altLang="en-US" b="1" dirty="0">
                <a:solidFill>
                  <a:prstClr val="black"/>
                </a:solidFill>
              </a:rPr>
              <a:t>项目案例</a:t>
            </a:r>
          </a:p>
        </p:txBody>
      </p:sp>
      <p:sp>
        <p:nvSpPr>
          <p:cNvPr id="29" name="矩形 28"/>
          <p:cNvSpPr/>
          <p:nvPr/>
        </p:nvSpPr>
        <p:spPr>
          <a:xfrm>
            <a:off x="1053700" y="1547936"/>
            <a:ext cx="10241829" cy="1938992"/>
          </a:xfrm>
          <a:prstGeom prst="rect">
            <a:avLst/>
          </a:prstGeom>
        </p:spPr>
        <p:txBody>
          <a:bodyPr wrap="square">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国</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泰安与浙江机电职业技术学院达成战略合作协议，将完成实训软硬件建设及设备整合和补充（共同开发新能源汽车虚拟仿真教学实训室、新能源汽车专业微型课题开发专项、新能源汽车硬件引入），通过软硬件实现节省时间、空间、教学设备、常规实操耗材消耗的投入成本，让学生通过虚拟仿真教学实训，提高学生学习的兴趣。</a:t>
            </a:r>
          </a:p>
          <a:p>
            <a:pPr>
              <a:lnSpc>
                <a:spcPct val="150000"/>
              </a:lnSpc>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建设达到以下成果：</a:t>
            </a:r>
          </a:p>
          <a:p>
            <a:pPr lvl="0">
              <a:lnSpc>
                <a:spcPct val="150000"/>
              </a:lnSpc>
            </a:pPr>
            <a:r>
              <a:rPr lang="zh-CN" altLang="zh-CN" sz="1600" b="1" dirty="0">
                <a:solidFill>
                  <a:srgbClr val="C00000"/>
                </a:solidFill>
                <a:latin typeface="微软雅黑" panose="020B0503020204020204" pitchFamily="34" charset="-122"/>
                <a:ea typeface="微软雅黑" panose="020B0503020204020204" pitchFamily="34" charset="-122"/>
              </a:rPr>
              <a:t>新能源汽车驱动系统仿真实训</a:t>
            </a:r>
            <a:r>
              <a:rPr lang="zh-CN" altLang="zh-CN" sz="1600" b="1" dirty="0" smtClean="0">
                <a:solidFill>
                  <a:srgbClr val="C00000"/>
                </a:solidFill>
                <a:latin typeface="微软雅黑" panose="020B0503020204020204" pitchFamily="34" charset="-122"/>
                <a:ea typeface="微软雅黑" panose="020B0503020204020204" pitchFamily="34" charset="-122"/>
              </a:rPr>
              <a:t>室</a:t>
            </a:r>
            <a:r>
              <a:rPr lang="zh-CN" altLang="en-US" sz="1600" b="1" dirty="0" smtClean="0">
                <a:solidFill>
                  <a:srgbClr val="C00000"/>
                </a:solidFill>
                <a:latin typeface="微软雅黑" panose="020B0503020204020204" pitchFamily="34" charset="-122"/>
                <a:ea typeface="微软雅黑" panose="020B0503020204020204" pitchFamily="34" charset="-122"/>
              </a:rPr>
              <a:t>、</a:t>
            </a:r>
            <a:r>
              <a:rPr lang="zh-CN" altLang="zh-CN" sz="1600" b="1" dirty="0" smtClean="0">
                <a:solidFill>
                  <a:srgbClr val="C00000"/>
                </a:solidFill>
                <a:latin typeface="微软雅黑" panose="020B0503020204020204" pitchFamily="34" charset="-122"/>
                <a:ea typeface="微软雅黑" panose="020B0503020204020204" pitchFamily="34" charset="-122"/>
              </a:rPr>
              <a:t>新能源</a:t>
            </a:r>
            <a:r>
              <a:rPr lang="zh-CN" altLang="zh-CN" sz="1600" b="1" dirty="0">
                <a:solidFill>
                  <a:srgbClr val="C00000"/>
                </a:solidFill>
                <a:latin typeface="微软雅黑" panose="020B0503020204020204" pitchFamily="34" charset="-122"/>
                <a:ea typeface="微软雅黑" panose="020B0503020204020204" pitchFamily="34" charset="-122"/>
              </a:rPr>
              <a:t>汽车教学系统实训</a:t>
            </a:r>
            <a:r>
              <a:rPr lang="zh-CN" altLang="zh-CN" sz="1600" b="1" dirty="0" smtClean="0">
                <a:solidFill>
                  <a:srgbClr val="C00000"/>
                </a:solidFill>
                <a:latin typeface="微软雅黑" panose="020B0503020204020204" pitchFamily="34" charset="-122"/>
                <a:ea typeface="微软雅黑" panose="020B0503020204020204" pitchFamily="34" charset="-122"/>
              </a:rPr>
              <a:t>室</a:t>
            </a:r>
            <a:r>
              <a:rPr lang="zh-CN" altLang="en-US" sz="1600" b="1" dirty="0" smtClean="0">
                <a:solidFill>
                  <a:srgbClr val="C00000"/>
                </a:solidFill>
                <a:latin typeface="微软雅黑" panose="020B0503020204020204" pitchFamily="34" charset="-122"/>
                <a:ea typeface="微软雅黑" panose="020B0503020204020204" pitchFamily="34" charset="-122"/>
              </a:rPr>
              <a:t>、</a:t>
            </a:r>
            <a:r>
              <a:rPr lang="zh-CN" altLang="zh-CN" sz="1600" b="1" dirty="0" smtClean="0">
                <a:solidFill>
                  <a:srgbClr val="C00000"/>
                </a:solidFill>
                <a:latin typeface="微软雅黑" panose="020B0503020204020204" pitchFamily="34" charset="-122"/>
                <a:ea typeface="微软雅黑" panose="020B0503020204020204" pitchFamily="34" charset="-122"/>
              </a:rPr>
              <a:t>新能源</a:t>
            </a:r>
            <a:r>
              <a:rPr lang="zh-CN" altLang="zh-CN" sz="1600" b="1" dirty="0">
                <a:solidFill>
                  <a:srgbClr val="C00000"/>
                </a:solidFill>
                <a:latin typeface="微软雅黑" panose="020B0503020204020204" pitchFamily="34" charset="-122"/>
                <a:ea typeface="微软雅黑" panose="020B0503020204020204" pitchFamily="34" charset="-122"/>
              </a:rPr>
              <a:t>汽车充电系统实训室</a:t>
            </a:r>
          </a:p>
        </p:txBody>
      </p:sp>
      <p:pic>
        <p:nvPicPr>
          <p:cNvPr id="37" name="图片 36"/>
          <p:cNvPicPr/>
          <p:nvPr/>
        </p:nvPicPr>
        <p:blipFill>
          <a:blip r:embed="rId3"/>
          <a:stretch>
            <a:fillRect/>
          </a:stretch>
        </p:blipFill>
        <p:spPr>
          <a:xfrm>
            <a:off x="1655747" y="3583200"/>
            <a:ext cx="4325504" cy="27422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图片 38"/>
          <p:cNvPicPr/>
          <p:nvPr/>
        </p:nvPicPr>
        <p:blipFill>
          <a:blip r:embed="rId4" cstate="print">
            <a:extLst>
              <a:ext uri="{28A0092B-C50C-407E-A947-70E740481C1C}">
                <a14:useLocalDpi xmlns:a14="http://schemas.microsoft.com/office/drawing/2010/main" val="0"/>
              </a:ext>
            </a:extLst>
          </a:blip>
          <a:stretch>
            <a:fillRect/>
          </a:stretch>
        </p:blipFill>
        <p:spPr>
          <a:xfrm>
            <a:off x="6735937" y="3583199"/>
            <a:ext cx="3709737" cy="27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MH_Other_5"/>
          <p:cNvSpPr>
            <a:spLocks noChangeArrowheads="1"/>
          </p:cNvSpPr>
          <p:nvPr>
            <p:custDataLst>
              <p:tags r:id="rId1"/>
            </p:custDataLst>
          </p:nvPr>
        </p:nvSpPr>
        <p:spPr bwMode="auto">
          <a:xfrm>
            <a:off x="225972" y="724100"/>
            <a:ext cx="3888827" cy="4479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（一）浙江机电职业技术学院</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851555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47</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346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53700" y="1559087"/>
            <a:ext cx="10284860" cy="1938992"/>
          </a:xfrm>
          <a:prstGeom prst="rect">
            <a:avLst/>
          </a:prstGeom>
        </p:spPr>
        <p:txBody>
          <a:bodyPr wrap="square">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国</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泰安</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与河南交通职业技术学院达成战略合作协议，将完成新能源汽车专业学科整体建设及实训软硬件合作，通过对新能源汽车专业进行学科建设及软硬件投入，提升学校新能源汽车专业教育办学水平，让学生更好的用好设备教学实训，提高学生学习的兴趣。</a:t>
            </a:r>
          </a:p>
          <a:p>
            <a:pPr>
              <a:lnSpc>
                <a:spcPct val="150000"/>
              </a:lnSpc>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建设达到以下成果：</a:t>
            </a:r>
          </a:p>
          <a:p>
            <a:pPr lvl="0">
              <a:lnSpc>
                <a:spcPct val="150000"/>
              </a:lnSpc>
            </a:pPr>
            <a:r>
              <a:rPr lang="zh-CN" altLang="zh-CN" sz="1600" b="1" dirty="0">
                <a:solidFill>
                  <a:srgbClr val="C00000"/>
                </a:solidFill>
                <a:latin typeface="微软雅黑" panose="020B0503020204020204" pitchFamily="34" charset="-122"/>
                <a:ea typeface="微软雅黑" panose="020B0503020204020204" pitchFamily="34" charset="-122"/>
              </a:rPr>
              <a:t>新能源汽车充电系统实训</a:t>
            </a:r>
            <a:r>
              <a:rPr lang="zh-CN" altLang="zh-CN" sz="1600" b="1" dirty="0" smtClean="0">
                <a:solidFill>
                  <a:srgbClr val="C00000"/>
                </a:solidFill>
                <a:latin typeface="微软雅黑" panose="020B0503020204020204" pitchFamily="34" charset="-122"/>
                <a:ea typeface="微软雅黑" panose="020B0503020204020204" pitchFamily="34" charset="-122"/>
              </a:rPr>
              <a:t>室</a:t>
            </a:r>
            <a:r>
              <a:rPr lang="zh-CN" altLang="en-US" sz="1600" b="1" dirty="0" smtClean="0">
                <a:solidFill>
                  <a:srgbClr val="C00000"/>
                </a:solidFill>
                <a:latin typeface="微软雅黑" panose="020B0503020204020204" pitchFamily="34" charset="-122"/>
                <a:ea typeface="微软雅黑" panose="020B0503020204020204" pitchFamily="34" charset="-122"/>
              </a:rPr>
              <a:t>、</a:t>
            </a:r>
            <a:r>
              <a:rPr lang="zh-CN" altLang="zh-CN" sz="1600" b="1" dirty="0" smtClean="0">
                <a:solidFill>
                  <a:srgbClr val="C00000"/>
                </a:solidFill>
                <a:latin typeface="微软雅黑" panose="020B0503020204020204" pitchFamily="34" charset="-122"/>
                <a:ea typeface="微软雅黑" panose="020B0503020204020204" pitchFamily="34" charset="-122"/>
              </a:rPr>
              <a:t>电动汽车</a:t>
            </a:r>
            <a:r>
              <a:rPr lang="zh-CN" altLang="zh-CN" sz="1600" b="1" dirty="0">
                <a:solidFill>
                  <a:srgbClr val="C00000"/>
                </a:solidFill>
                <a:latin typeface="微软雅黑" panose="020B0503020204020204" pitchFamily="34" charset="-122"/>
                <a:ea typeface="微软雅黑" panose="020B0503020204020204" pitchFamily="34" charset="-122"/>
              </a:rPr>
              <a:t>教学系统实训</a:t>
            </a:r>
            <a:r>
              <a:rPr lang="zh-CN" altLang="zh-CN" sz="1600" b="1" dirty="0" smtClean="0">
                <a:solidFill>
                  <a:srgbClr val="C00000"/>
                </a:solidFill>
                <a:latin typeface="微软雅黑" panose="020B0503020204020204" pitchFamily="34" charset="-122"/>
                <a:ea typeface="微软雅黑" panose="020B0503020204020204" pitchFamily="34" charset="-122"/>
              </a:rPr>
              <a:t>室</a:t>
            </a:r>
            <a:r>
              <a:rPr lang="zh-CN" altLang="en-US" sz="1600" b="1" dirty="0" smtClean="0">
                <a:solidFill>
                  <a:srgbClr val="C00000"/>
                </a:solidFill>
                <a:latin typeface="微软雅黑" panose="020B0503020204020204" pitchFamily="34" charset="-122"/>
                <a:ea typeface="微软雅黑" panose="020B0503020204020204" pitchFamily="34" charset="-122"/>
              </a:rPr>
              <a:t>、</a:t>
            </a:r>
            <a:r>
              <a:rPr lang="zh-CN" altLang="zh-CN" sz="1600" b="1" dirty="0" smtClean="0">
                <a:solidFill>
                  <a:srgbClr val="C00000"/>
                </a:solidFill>
                <a:latin typeface="微软雅黑" panose="020B0503020204020204" pitchFamily="34" charset="-122"/>
                <a:ea typeface="微软雅黑" panose="020B0503020204020204" pitchFamily="34" charset="-122"/>
              </a:rPr>
              <a:t>混合</a:t>
            </a:r>
            <a:r>
              <a:rPr lang="zh-CN" altLang="zh-CN" sz="1600" b="1" dirty="0">
                <a:solidFill>
                  <a:srgbClr val="C00000"/>
                </a:solidFill>
                <a:latin typeface="微软雅黑" panose="020B0503020204020204" pitchFamily="34" charset="-122"/>
                <a:ea typeface="微软雅黑" panose="020B0503020204020204" pitchFamily="34" charset="-122"/>
              </a:rPr>
              <a:t>动力汽车教学系统实训</a:t>
            </a:r>
            <a:r>
              <a:rPr lang="zh-CN" altLang="zh-CN" sz="1600" b="1" dirty="0" smtClean="0">
                <a:solidFill>
                  <a:srgbClr val="C00000"/>
                </a:solidFill>
                <a:latin typeface="微软雅黑" panose="020B0503020204020204" pitchFamily="34" charset="-122"/>
                <a:ea typeface="微软雅黑" panose="020B0503020204020204" pitchFamily="34" charset="-122"/>
              </a:rPr>
              <a:t>室</a:t>
            </a:r>
            <a:r>
              <a:rPr lang="zh-CN" altLang="en-US" sz="1600" b="1" dirty="0" smtClean="0">
                <a:solidFill>
                  <a:srgbClr val="C00000"/>
                </a:solidFill>
                <a:latin typeface="微软雅黑" panose="020B0503020204020204" pitchFamily="34" charset="-122"/>
                <a:ea typeface="微软雅黑" panose="020B0503020204020204" pitchFamily="34" charset="-122"/>
              </a:rPr>
              <a:t>、</a:t>
            </a:r>
            <a:r>
              <a:rPr lang="zh-CN" altLang="zh-CN" sz="1600" b="1" dirty="0" smtClean="0">
                <a:solidFill>
                  <a:srgbClr val="C00000"/>
                </a:solidFill>
                <a:latin typeface="微软雅黑" panose="020B0503020204020204" pitchFamily="34" charset="-122"/>
                <a:ea typeface="微软雅黑" panose="020B0503020204020204" pitchFamily="34" charset="-122"/>
              </a:rPr>
              <a:t>新能源</a:t>
            </a:r>
            <a:r>
              <a:rPr lang="zh-CN" altLang="zh-CN" sz="1600" b="1" dirty="0">
                <a:solidFill>
                  <a:srgbClr val="C00000"/>
                </a:solidFill>
                <a:latin typeface="微软雅黑" panose="020B0503020204020204" pitchFamily="34" charset="-122"/>
                <a:ea typeface="微软雅黑" panose="020B0503020204020204" pitchFamily="34" charset="-122"/>
              </a:rPr>
              <a:t>汽车常用工具 </a:t>
            </a:r>
          </a:p>
        </p:txBody>
      </p:sp>
      <p:pic>
        <p:nvPicPr>
          <p:cNvPr id="18" name="图片 17"/>
          <p:cNvPicPr/>
          <p:nvPr/>
        </p:nvPicPr>
        <p:blipFill>
          <a:blip r:embed="rId3"/>
          <a:stretch>
            <a:fillRect/>
          </a:stretch>
        </p:blipFill>
        <p:spPr>
          <a:xfrm>
            <a:off x="1151068" y="3741132"/>
            <a:ext cx="3478529" cy="242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图片 19"/>
          <p:cNvPicPr/>
          <p:nvPr/>
        </p:nvPicPr>
        <p:blipFill>
          <a:blip r:embed="rId4"/>
          <a:stretch>
            <a:fillRect/>
          </a:stretch>
        </p:blipFill>
        <p:spPr>
          <a:xfrm>
            <a:off x="4824814" y="3741132"/>
            <a:ext cx="2778909" cy="2423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图片 20"/>
          <p:cNvPicPr/>
          <p:nvPr/>
        </p:nvPicPr>
        <p:blipFill>
          <a:blip r:embed="rId5"/>
          <a:stretch>
            <a:fillRect/>
          </a:stretch>
        </p:blipFill>
        <p:spPr>
          <a:xfrm>
            <a:off x="7839804" y="3749716"/>
            <a:ext cx="3294362" cy="2406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MH_Other_5"/>
          <p:cNvSpPr>
            <a:spLocks noChangeArrowheads="1"/>
          </p:cNvSpPr>
          <p:nvPr>
            <p:custDataLst>
              <p:tags r:id="rId1"/>
            </p:custDataLst>
          </p:nvPr>
        </p:nvSpPr>
        <p:spPr bwMode="auto">
          <a:xfrm>
            <a:off x="203671" y="701798"/>
            <a:ext cx="3899978" cy="4479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（二）河南交通职业技术学院</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1362399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962203" y="1676559"/>
            <a:ext cx="10338904" cy="1277478"/>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rPr>
              <a:t>03</a:t>
            </a:r>
            <a:endParaRPr lang="zh-CN" altLang="en-US" sz="1600" b="1" dirty="0">
              <a:solidFill>
                <a:prstClr val="white"/>
              </a:solidFill>
            </a:endParaRPr>
          </a:p>
        </p:txBody>
      </p:sp>
      <p:grpSp>
        <p:nvGrpSpPr>
          <p:cNvPr id="17" name="组合 16"/>
          <p:cNvGrpSpPr/>
          <p:nvPr/>
        </p:nvGrpSpPr>
        <p:grpSpPr>
          <a:xfrm>
            <a:off x="886001" y="3289818"/>
            <a:ext cx="10517939" cy="2733445"/>
            <a:chOff x="-252536" y="2655415"/>
            <a:chExt cx="10521625" cy="3421375"/>
          </a:xfrm>
        </p:grpSpPr>
        <p:grpSp>
          <p:nvGrpSpPr>
            <p:cNvPr id="18" name="组合 17"/>
            <p:cNvGrpSpPr/>
            <p:nvPr/>
          </p:nvGrpSpPr>
          <p:grpSpPr>
            <a:xfrm>
              <a:off x="-252536" y="3651261"/>
              <a:ext cx="1440160" cy="964671"/>
              <a:chOff x="1587" y="1831578"/>
              <a:chExt cx="1603374" cy="896952"/>
            </a:xfrm>
          </p:grpSpPr>
          <p:sp>
            <p:nvSpPr>
              <p:cNvPr id="53" name="圆角矩形 52"/>
              <p:cNvSpPr/>
              <p:nvPr/>
            </p:nvSpPr>
            <p:spPr>
              <a:xfrm>
                <a:off x="1587" y="1831578"/>
                <a:ext cx="1603374" cy="896952"/>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smtClean="0">
                    <a:solidFill>
                      <a:prstClr val="white"/>
                    </a:solidFill>
                    <a:latin typeface="微软雅黑" panose="020B0503020204020204" pitchFamily="34" charset="-122"/>
                    <a:ea typeface="微软雅黑" panose="020B0503020204020204" pitchFamily="34" charset="-122"/>
                  </a:rPr>
                  <a:t>产教融合</a:t>
                </a:r>
                <a:endParaRPr lang="en-US" altLang="zh-CN" sz="2000" b="1" smtClean="0">
                  <a:solidFill>
                    <a:prstClr val="white"/>
                  </a:solidFill>
                  <a:latin typeface="微软雅黑" panose="020B0503020204020204" pitchFamily="34" charset="-122"/>
                  <a:ea typeface="微软雅黑" panose="020B0503020204020204" pitchFamily="34" charset="-122"/>
                </a:endParaRPr>
              </a:p>
            </p:txBody>
          </p:sp>
          <p:sp>
            <p:nvSpPr>
              <p:cNvPr id="54" name="圆角矩形 4"/>
              <p:cNvSpPr/>
              <p:nvPr/>
            </p:nvSpPr>
            <p:spPr>
              <a:xfrm>
                <a:off x="25068" y="1885122"/>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684556" y="3749728"/>
              <a:ext cx="2584533" cy="1058752"/>
              <a:chOff x="4514518" y="1552652"/>
              <a:chExt cx="3782446" cy="856710"/>
            </a:xfrm>
          </p:grpSpPr>
          <p:sp>
            <p:nvSpPr>
              <p:cNvPr id="46" name="圆角矩形 45"/>
              <p:cNvSpPr/>
              <p:nvPr/>
            </p:nvSpPr>
            <p:spPr>
              <a:xfrm>
                <a:off x="6189534" y="1552652"/>
                <a:ext cx="2107430" cy="84425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2000" b="1" dirty="0" smtClean="0">
                    <a:solidFill>
                      <a:prstClr val="white"/>
                    </a:solidFill>
                    <a:latin typeface="微软雅黑" panose="020B0503020204020204" pitchFamily="34" charset="-122"/>
                    <a:ea typeface="微软雅黑" panose="020B0503020204020204" pitchFamily="34" charset="-122"/>
                  </a:rPr>
                  <a:t>共同发展</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圆角矩形 16"/>
              <p:cNvSpPr/>
              <p:nvPr/>
            </p:nvSpPr>
            <p:spPr>
              <a:xfrm>
                <a:off x="4514518" y="1654637"/>
                <a:ext cx="1556412"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algn="ctr" defTabSz="2044700">
                  <a:lnSpc>
                    <a:spcPct val="90000"/>
                  </a:lnSpc>
                  <a:spcBef>
                    <a:spcPct val="0"/>
                  </a:spcBef>
                  <a:spcAft>
                    <a:spcPct val="35000"/>
                  </a:spcAft>
                </a:pPr>
                <a:endParaRPr lang="zh-CN" altLang="en-US" sz="460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921035" y="2655415"/>
              <a:ext cx="6295266" cy="1497244"/>
              <a:chOff x="1921035" y="2456124"/>
              <a:chExt cx="6295266" cy="1497244"/>
            </a:xfrm>
          </p:grpSpPr>
          <p:sp>
            <p:nvSpPr>
              <p:cNvPr id="39" name="矩形 38"/>
              <p:cNvSpPr/>
              <p:nvPr/>
            </p:nvSpPr>
            <p:spPr>
              <a:xfrm>
                <a:off x="1921035" y="2456124"/>
                <a:ext cx="6295266" cy="1485529"/>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2019925" y="2503464"/>
                <a:ext cx="2606389"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互为支撑</a:t>
                </a:r>
                <a:endParaRPr lang="en-US" altLang="zh-CN" b="1" dirty="0" smtClean="0">
                  <a:solidFill>
                    <a:prstClr val="white"/>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5206629" y="2503464"/>
                <a:ext cx="2882294"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互</a:t>
                </a:r>
                <a:r>
                  <a:rPr lang="zh-CN" altLang="en-US" b="1" smtClean="0">
                    <a:solidFill>
                      <a:prstClr val="white"/>
                    </a:solidFill>
                    <a:latin typeface="微软雅黑" panose="020B0503020204020204" pitchFamily="34" charset="-122"/>
                    <a:ea typeface="微软雅黑" panose="020B0503020204020204" pitchFamily="34" charset="-122"/>
                  </a:rPr>
                  <a:t>为</a:t>
                </a:r>
                <a:r>
                  <a:rPr lang="zh-CN" altLang="en-US" b="1">
                    <a:solidFill>
                      <a:prstClr val="white"/>
                    </a:solidFill>
                    <a:latin typeface="微软雅黑" panose="020B0503020204020204" pitchFamily="34" charset="-122"/>
                    <a:ea typeface="微软雅黑" panose="020B0503020204020204" pitchFamily="34" charset="-122"/>
                  </a:rPr>
                  <a:t>动力</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42" name="TextBox 35"/>
              <p:cNvSpPr txBox="1"/>
              <p:nvPr/>
            </p:nvSpPr>
            <p:spPr>
              <a:xfrm>
                <a:off x="1947747" y="3144374"/>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职业教育为产业发展提供高素质技能人才</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产业资源可转化为教育</a:t>
                </a:r>
                <a:r>
                  <a:rPr lang="zh-CN" altLang="en-US" sz="1200" dirty="0" smtClean="0">
                    <a:solidFill>
                      <a:prstClr val="black"/>
                    </a:solidFill>
                    <a:latin typeface="微软雅黑" panose="020B0503020204020204" pitchFamily="34" charset="-122"/>
                    <a:ea typeface="微软雅黑" panose="020B0503020204020204" pitchFamily="34" charset="-122"/>
                  </a:rPr>
                  <a:t>资源</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3" name="TextBox 36"/>
              <p:cNvSpPr txBox="1"/>
              <p:nvPr/>
            </p:nvSpPr>
            <p:spPr>
              <a:xfrm>
                <a:off x="5162642" y="3127216"/>
                <a:ext cx="2925333"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职业院校通过科研和技术协同创新，促进产业转型升级</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产业发展带动职业教育的发展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4" name="KSO_Shape"/>
              <p:cNvSpPr/>
              <p:nvPr/>
            </p:nvSpPr>
            <p:spPr>
              <a:xfrm>
                <a:off x="4626315" y="2496580"/>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cxnSp>
          <p:nvCxnSpPr>
            <p:cNvPr id="21" name="直接箭头连接符 20"/>
            <p:cNvCxnSpPr>
              <a:stCxn id="53" idx="3"/>
              <a:endCxn id="39" idx="1"/>
            </p:cNvCxnSpPr>
            <p:nvPr/>
          </p:nvCxnSpPr>
          <p:spPr>
            <a:xfrm flipV="1">
              <a:off x="1187624" y="3398181"/>
              <a:ext cx="733412" cy="7354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3" idx="3"/>
              <a:endCxn id="31" idx="1"/>
            </p:cNvCxnSpPr>
            <p:nvPr/>
          </p:nvCxnSpPr>
          <p:spPr>
            <a:xfrm>
              <a:off x="1187624" y="4133596"/>
              <a:ext cx="743285" cy="9964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6" idx="1"/>
            </p:cNvCxnSpPr>
            <p:nvPr/>
          </p:nvCxnSpPr>
          <p:spPr>
            <a:xfrm>
              <a:off x="8252857" y="3505914"/>
              <a:ext cx="576232" cy="765487"/>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930909" y="4231365"/>
              <a:ext cx="6898180" cy="1845425"/>
              <a:chOff x="1930909" y="4489271"/>
              <a:chExt cx="6898180" cy="1845425"/>
            </a:xfrm>
          </p:grpSpPr>
          <p:sp>
            <p:nvSpPr>
              <p:cNvPr id="31" name="矩形 30"/>
              <p:cNvSpPr/>
              <p:nvPr/>
            </p:nvSpPr>
            <p:spPr>
              <a:xfrm>
                <a:off x="1930909" y="4489271"/>
                <a:ext cx="6285392" cy="1797445"/>
              </a:xfrm>
              <a:prstGeom prst="rect">
                <a:avLst/>
              </a:prstGeom>
              <a:solidFill>
                <a:schemeClr val="bg1"/>
              </a:solidFill>
              <a:ln w="158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019926" y="4563496"/>
                <a:ext cx="260638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集约发展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5266565" y="4569285"/>
                <a:ext cx="2822358" cy="612000"/>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b="1">
                    <a:solidFill>
                      <a:prstClr val="white"/>
                    </a:solidFill>
                    <a:latin typeface="微软雅黑" panose="020B0503020204020204" pitchFamily="34" charset="-122"/>
                    <a:ea typeface="微软雅黑" panose="020B0503020204020204" pitchFamily="34" charset="-122"/>
                  </a:rPr>
                  <a:t>创新发展</a:t>
                </a:r>
                <a:endParaRPr lang="en-US" altLang="zh-CN" b="1" smtClean="0">
                  <a:solidFill>
                    <a:prstClr val="white"/>
                  </a:solidFill>
                  <a:latin typeface="微软雅黑" panose="020B0503020204020204" pitchFamily="34" charset="-122"/>
                  <a:ea typeface="微软雅黑" panose="020B0503020204020204" pitchFamily="34" charset="-122"/>
                </a:endParaRPr>
              </a:p>
            </p:txBody>
          </p:sp>
          <p:sp>
            <p:nvSpPr>
              <p:cNvPr id="35" name="TextBox 37"/>
              <p:cNvSpPr txBox="1"/>
              <p:nvPr/>
            </p:nvSpPr>
            <p:spPr>
              <a:xfrm>
                <a:off x="1955987" y="5235946"/>
                <a:ext cx="2678567" cy="808994"/>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聚集产业</a:t>
                </a:r>
                <a:r>
                  <a:rPr lang="zh-CN" altLang="en-US" sz="1200" dirty="0" smtClean="0">
                    <a:solidFill>
                      <a:prstClr val="black"/>
                    </a:solidFill>
                    <a:latin typeface="微软雅黑" panose="020B0503020204020204" pitchFamily="34" charset="-122"/>
                    <a:ea typeface="微软雅黑" panose="020B0503020204020204" pitchFamily="34" charset="-122"/>
                  </a:rPr>
                  <a:t>、人才、技术、资本等要素，产生规模效应，实现职业教育和产业的集约发展。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6" name="TextBox 38"/>
              <p:cNvSpPr txBox="1"/>
              <p:nvPr/>
            </p:nvSpPr>
            <p:spPr>
              <a:xfrm>
                <a:off x="5291834" y="5294561"/>
                <a:ext cx="2867309" cy="104013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solidFill>
                      <a:prstClr val="black"/>
                    </a:solidFill>
                    <a:latin typeface="微软雅黑" panose="020B0503020204020204" pitchFamily="34" charset="-122"/>
                    <a:ea typeface="微软雅黑" panose="020B0503020204020204" pitchFamily="34" charset="-122"/>
                  </a:rPr>
                  <a:t>职业教育：中</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高</a:t>
                </a:r>
                <a:r>
                  <a:rPr lang="en-US" altLang="zh-CN" sz="1200"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应本贯通式发展，现代学徒制，校中厂，厂中校；</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产业</a:t>
                </a:r>
                <a:r>
                  <a:rPr lang="zh-CN" altLang="en-US" sz="1200" dirty="0" smtClean="0">
                    <a:solidFill>
                      <a:prstClr val="black"/>
                    </a:solidFill>
                    <a:latin typeface="微软雅黑" panose="020B0503020204020204" pitchFamily="34" charset="-122"/>
                    <a:ea typeface="微软雅黑" panose="020B0503020204020204" pitchFamily="34" charset="-122"/>
                  </a:rPr>
                  <a:t>发展：</a:t>
                </a:r>
                <a:r>
                  <a:rPr lang="zh-CN" altLang="en-US" sz="1200" dirty="0">
                    <a:solidFill>
                      <a:prstClr val="black"/>
                    </a:solidFill>
                    <a:latin typeface="微软雅黑" panose="020B0503020204020204" pitchFamily="34" charset="-122"/>
                    <a:ea typeface="微软雅黑" panose="020B0503020204020204" pitchFamily="34" charset="-122"/>
                  </a:rPr>
                  <a:t>职业教育贯穿产业发展全</a:t>
                </a:r>
                <a:r>
                  <a:rPr lang="zh-CN" altLang="en-US" sz="1200" dirty="0" smtClean="0">
                    <a:solidFill>
                      <a:prstClr val="black"/>
                    </a:solidFill>
                    <a:latin typeface="微软雅黑" panose="020B0503020204020204" pitchFamily="34" charset="-122"/>
                    <a:ea typeface="微软雅黑" panose="020B0503020204020204" pitchFamily="34" charset="-122"/>
                  </a:rPr>
                  <a:t>链条</a:t>
                </a:r>
                <a:r>
                  <a:rPr lang="zh-CN" altLang="en-US" sz="1200" dirty="0">
                    <a:solidFill>
                      <a:prstClr val="black"/>
                    </a:solidFill>
                    <a:latin typeface="微软雅黑" panose="020B0503020204020204" pitchFamily="34" charset="-122"/>
                    <a:ea typeface="微软雅黑" panose="020B0503020204020204" pitchFamily="34" charset="-122"/>
                  </a:rPr>
                  <a:t>。</a:t>
                </a:r>
              </a:p>
            </p:txBody>
          </p:sp>
          <p:sp>
            <p:nvSpPr>
              <p:cNvPr id="37" name="KSO_Shape"/>
              <p:cNvSpPr/>
              <p:nvPr/>
            </p:nvSpPr>
            <p:spPr>
              <a:xfrm>
                <a:off x="4626315" y="4576024"/>
                <a:ext cx="612508" cy="612508"/>
              </a:xfrm>
              <a:prstGeom prst="mathPlus">
                <a:avLst>
                  <a:gd name="adj1" fmla="val 92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38" name="直接箭头连接符 37"/>
              <p:cNvCxnSpPr>
                <a:endCxn id="46" idx="1"/>
              </p:cNvCxnSpPr>
              <p:nvPr/>
            </p:nvCxnSpPr>
            <p:spPr>
              <a:xfrm flipV="1">
                <a:off x="8262731" y="4529308"/>
                <a:ext cx="566358" cy="118314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sp>
        <p:nvSpPr>
          <p:cNvPr id="4" name="矩形 3"/>
          <p:cNvSpPr/>
          <p:nvPr/>
        </p:nvSpPr>
        <p:spPr>
          <a:xfrm>
            <a:off x="1034912" y="1656728"/>
            <a:ext cx="10244423"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a:ea typeface="微软雅黑" panose="020B0503020204020204" pitchFamily="34" charset="-122"/>
                <a:cs typeface="Times New Roman" panose="02020603050405020304" pitchFamily="18" charset="0"/>
              </a:rPr>
              <a:t>习近平总书记在</a:t>
            </a:r>
            <a:r>
              <a:rPr lang="zh-CN" altLang="zh-CN" b="1" dirty="0">
                <a:ea typeface="微软雅黑" panose="020B0503020204020204" pitchFamily="34" charset="-122"/>
                <a:cs typeface="Times New Roman" panose="02020603050405020304" pitchFamily="18" charset="0"/>
              </a:rPr>
              <a:t>十九大报告</a:t>
            </a:r>
            <a:r>
              <a:rPr lang="zh-CN" altLang="zh-CN" dirty="0">
                <a:ea typeface="微软雅黑" panose="020B0503020204020204" pitchFamily="34" charset="-122"/>
                <a:cs typeface="Times New Roman" panose="02020603050405020304" pitchFamily="18" charset="0"/>
              </a:rPr>
              <a:t>中</a:t>
            </a:r>
            <a:r>
              <a:rPr lang="zh-CN" altLang="zh-CN" dirty="0" smtClean="0">
                <a:ea typeface="微软雅黑" panose="020B0503020204020204" pitchFamily="34" charset="-122"/>
                <a:cs typeface="Times New Roman" panose="02020603050405020304" pitchFamily="18" charset="0"/>
              </a:rPr>
              <a:t>提出</a:t>
            </a:r>
            <a:r>
              <a:rPr lang="zh-CN" altLang="en-US" dirty="0" smtClean="0">
                <a:ea typeface="微软雅黑" panose="020B0503020204020204" pitchFamily="34" charset="-122"/>
                <a:cs typeface="Times New Roman" panose="02020603050405020304" pitchFamily="18" charset="0"/>
              </a:rPr>
              <a:t>：</a:t>
            </a:r>
            <a:r>
              <a:rPr lang="zh-CN" altLang="zh-CN" dirty="0" smtClean="0">
                <a:ea typeface="微软雅黑" panose="020B0503020204020204" pitchFamily="34" charset="-122"/>
                <a:cs typeface="Times New Roman" panose="02020603050405020304" pitchFamily="18" charset="0"/>
              </a:rPr>
              <a:t>要</a:t>
            </a:r>
            <a:r>
              <a:rPr lang="zh-CN" altLang="zh-CN" dirty="0">
                <a:ea typeface="微软雅黑" panose="020B0503020204020204" pitchFamily="34" charset="-122"/>
                <a:cs typeface="Times New Roman" panose="02020603050405020304" pitchFamily="18" charset="0"/>
              </a:rPr>
              <a:t>完善职业教育和培训体系，深化产教融合、校企合作</a:t>
            </a:r>
            <a:r>
              <a:rPr lang="zh-CN" altLang="zh-CN" dirty="0" smtClean="0">
                <a:ea typeface="微软雅黑" panose="020B0503020204020204" pitchFamily="34" charset="-122"/>
                <a:cs typeface="Times New Roman" panose="02020603050405020304" pitchFamily="18" charset="0"/>
              </a:rPr>
              <a:t>。</a:t>
            </a:r>
            <a:endParaRPr lang="en-US" altLang="zh-CN" dirty="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zh-CN" dirty="0" smtClean="0">
                <a:ea typeface="微软雅黑" panose="020B0503020204020204" pitchFamily="34" charset="-122"/>
                <a:cs typeface="Times New Roman" panose="02020603050405020304" pitchFamily="18" charset="0"/>
              </a:rPr>
              <a:t>国务院办公厅</a:t>
            </a:r>
            <a:r>
              <a:rPr lang="zh-CN" altLang="zh-CN" dirty="0">
                <a:ea typeface="微软雅黑" panose="020B0503020204020204" pitchFamily="34" charset="-122"/>
                <a:cs typeface="Times New Roman" panose="02020603050405020304" pitchFamily="18" charset="0"/>
              </a:rPr>
              <a:t>《关于深化产教融合的若干意见》和教育部、发改委、工信部、财政部、人社部、国税总局《职业学校校企合作促进办法》相继出台。</a:t>
            </a:r>
            <a:endParaRPr lang="zh-CN" altLang="en-US" dirty="0"/>
          </a:p>
        </p:txBody>
      </p:sp>
      <p:cxnSp>
        <p:nvCxnSpPr>
          <p:cNvPr id="55" name="直接连接符 54"/>
          <p:cNvCxnSpPr/>
          <p:nvPr/>
        </p:nvCxnSpPr>
        <p:spPr>
          <a:xfrm>
            <a:off x="1768416" y="404813"/>
            <a:ext cx="9764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MH_Other_5"/>
          <p:cNvSpPr>
            <a:spLocks noChangeArrowheads="1"/>
          </p:cNvSpPr>
          <p:nvPr>
            <p:custDataLst>
              <p:tags r:id="rId1"/>
            </p:custDataLst>
          </p:nvPr>
        </p:nvSpPr>
        <p:spPr bwMode="auto">
          <a:xfrm>
            <a:off x="211870" y="729188"/>
            <a:ext cx="2945796" cy="49744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（三）产教融合新要求</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1803003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48</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790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53700" y="1547936"/>
            <a:ext cx="10220314" cy="1938992"/>
          </a:xfrm>
          <a:prstGeom prst="rect">
            <a:avLst/>
          </a:prstGeom>
        </p:spPr>
        <p:txBody>
          <a:bodyPr wrap="square">
            <a:spAutoFit/>
          </a:bodyPr>
          <a:lstStyle/>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国泰安与武汉船舶职业技术学院，以新能源汽车硬件改革为基础，以提高学生技能为目的，以创新新能源汽车教学设备为引入，以创新新能源汽车实训中心为平台，以理实一体的课程体系设计，共同完成新能源</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汽车专业建设</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建设达到以下成果：</a:t>
            </a:r>
          </a:p>
          <a:p>
            <a:pPr>
              <a:lnSpc>
                <a:spcPct val="150000"/>
              </a:lnSpc>
            </a:pPr>
            <a:r>
              <a:rPr lang="zh-CN" altLang="en-US" sz="1600" b="1" dirty="0" smtClean="0">
                <a:solidFill>
                  <a:srgbClr val="C00000"/>
                </a:solidFill>
                <a:latin typeface="微软雅黑" panose="020B0503020204020204" pitchFamily="34" charset="-122"/>
                <a:ea typeface="微软雅黑" panose="020B0503020204020204" pitchFamily="34" charset="-122"/>
              </a:rPr>
              <a:t>纯</a:t>
            </a:r>
            <a:r>
              <a:rPr lang="zh-CN" altLang="en-US" sz="1600" b="1" dirty="0">
                <a:solidFill>
                  <a:srgbClr val="C00000"/>
                </a:solidFill>
                <a:latin typeface="微软雅黑" panose="020B0503020204020204" pitchFamily="34" charset="-122"/>
                <a:ea typeface="微软雅黑" panose="020B0503020204020204" pitchFamily="34" charset="-122"/>
              </a:rPr>
              <a:t>电动汽车教学系统实训</a:t>
            </a:r>
            <a:r>
              <a:rPr lang="zh-CN" altLang="en-US" sz="1600" b="1" dirty="0" smtClean="0">
                <a:solidFill>
                  <a:srgbClr val="C00000"/>
                </a:solidFill>
                <a:latin typeface="微软雅黑" panose="020B0503020204020204" pitchFamily="34" charset="-122"/>
                <a:ea typeface="微软雅黑" panose="020B0503020204020204" pitchFamily="34" charset="-122"/>
              </a:rPr>
              <a:t>室、混合</a:t>
            </a:r>
            <a:r>
              <a:rPr lang="zh-CN" altLang="en-US" sz="1600" b="1" dirty="0">
                <a:solidFill>
                  <a:srgbClr val="C00000"/>
                </a:solidFill>
                <a:latin typeface="微软雅黑" panose="020B0503020204020204" pitchFamily="34" charset="-122"/>
                <a:ea typeface="微软雅黑" panose="020B0503020204020204" pitchFamily="34" charset="-122"/>
              </a:rPr>
              <a:t>动力汽车教学系统实训</a:t>
            </a:r>
            <a:r>
              <a:rPr lang="zh-CN" altLang="en-US" sz="1600" b="1" dirty="0" smtClean="0">
                <a:solidFill>
                  <a:srgbClr val="C00000"/>
                </a:solidFill>
                <a:latin typeface="微软雅黑" panose="020B0503020204020204" pitchFamily="34" charset="-122"/>
                <a:ea typeface="微软雅黑" panose="020B0503020204020204" pitchFamily="34" charset="-122"/>
              </a:rPr>
              <a:t>室、新</a:t>
            </a:r>
            <a:r>
              <a:rPr lang="zh-CN" altLang="en-US" sz="1600" b="1" dirty="0">
                <a:solidFill>
                  <a:srgbClr val="C00000"/>
                </a:solidFill>
                <a:latin typeface="微软雅黑" panose="020B0503020204020204" pitchFamily="34" charset="-122"/>
                <a:ea typeface="微软雅黑" panose="020B0503020204020204" pitchFamily="34" charset="-122"/>
              </a:rPr>
              <a:t>能汽车充电系统实训</a:t>
            </a:r>
            <a:r>
              <a:rPr lang="zh-CN" altLang="en-US" sz="1600" b="1" dirty="0" smtClean="0">
                <a:solidFill>
                  <a:srgbClr val="C00000"/>
                </a:solidFill>
                <a:latin typeface="微软雅黑" panose="020B0503020204020204" pitchFamily="34" charset="-122"/>
                <a:ea typeface="微软雅黑" panose="020B0503020204020204" pitchFamily="34" charset="-122"/>
              </a:rPr>
              <a:t>室、新能源</a:t>
            </a:r>
            <a:r>
              <a:rPr lang="zh-CN" altLang="en-US" sz="1600" b="1" dirty="0">
                <a:solidFill>
                  <a:srgbClr val="C00000"/>
                </a:solidFill>
                <a:latin typeface="微软雅黑" panose="020B0503020204020204" pitchFamily="34" charset="-122"/>
                <a:ea typeface="微软雅黑" panose="020B0503020204020204" pitchFamily="34" charset="-122"/>
              </a:rPr>
              <a:t>汽车教学资源库</a:t>
            </a:r>
          </a:p>
        </p:txBody>
      </p:sp>
      <p:pic>
        <p:nvPicPr>
          <p:cNvPr id="19" name="图片 18"/>
          <p:cNvPicPr/>
          <p:nvPr/>
        </p:nvPicPr>
        <p:blipFill>
          <a:blip r:embed="rId3"/>
          <a:stretch>
            <a:fillRect/>
          </a:stretch>
        </p:blipFill>
        <p:spPr>
          <a:xfrm>
            <a:off x="1768416" y="3630389"/>
            <a:ext cx="4087906" cy="2728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276" y="3611759"/>
            <a:ext cx="4398697" cy="2718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MH_Other_5"/>
          <p:cNvSpPr>
            <a:spLocks noChangeArrowheads="1"/>
          </p:cNvSpPr>
          <p:nvPr>
            <p:custDataLst>
              <p:tags r:id="rId1"/>
            </p:custDataLst>
          </p:nvPr>
        </p:nvSpPr>
        <p:spPr bwMode="auto">
          <a:xfrm>
            <a:off x="214821" y="712949"/>
            <a:ext cx="3866525" cy="4479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（三）武汉船舶职业技术学院</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1447976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49</a:t>
            </a:r>
            <a:endParaRPr lang="zh-CN" altLang="en-US" sz="16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080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53698" y="1829930"/>
            <a:ext cx="9972889" cy="830997"/>
          </a:xfrm>
          <a:prstGeom prst="rect">
            <a:avLst/>
          </a:prstGeom>
        </p:spPr>
        <p:txBody>
          <a:bodyPr wrap="square">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国</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泰安在天津承办了安徽省新能源汽车高职高专骨干教师师资培训，培训教师约</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天的培训时间里，从理论、企业参观到实践操作对教师进行了培训，得到了参加培训教师的一致好评。</a:t>
            </a:r>
          </a:p>
        </p:txBody>
      </p:sp>
      <p:pic>
        <p:nvPicPr>
          <p:cNvPr id="17" name="图片 16"/>
          <p:cNvPicPr/>
          <p:nvPr/>
        </p:nvPicPr>
        <p:blipFill>
          <a:blip r:embed="rId3">
            <a:extLst>
              <a:ext uri="{28A0092B-C50C-407E-A947-70E740481C1C}">
                <a14:useLocalDpi xmlns:a14="http://schemas.microsoft.com/office/drawing/2010/main" val="0"/>
              </a:ext>
            </a:extLst>
          </a:blip>
          <a:srcRect/>
          <a:stretch>
            <a:fillRect/>
          </a:stretch>
        </p:blipFill>
        <p:spPr bwMode="auto">
          <a:xfrm>
            <a:off x="1924082" y="2988176"/>
            <a:ext cx="8568079" cy="3111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MH_Other_5"/>
          <p:cNvSpPr>
            <a:spLocks noChangeArrowheads="1"/>
          </p:cNvSpPr>
          <p:nvPr>
            <p:custDataLst>
              <p:tags r:id="rId1"/>
            </p:custDataLst>
          </p:nvPr>
        </p:nvSpPr>
        <p:spPr bwMode="auto">
          <a:xfrm>
            <a:off x="214822" y="735251"/>
            <a:ext cx="4357178" cy="446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（四）安徽省</a:t>
            </a:r>
            <a:r>
              <a:rPr lang="zh-CN" altLang="en-US" sz="2000" b="1" dirty="0">
                <a:solidFill>
                  <a:srgbClr val="FFFFFF"/>
                </a:solidFill>
                <a:ea typeface="微软雅黑" pitchFamily="34" charset="-122"/>
              </a:rPr>
              <a:t>新能源汽车师资</a:t>
            </a:r>
            <a:r>
              <a:rPr lang="zh-CN" altLang="en-US" sz="2000" b="1" dirty="0" smtClean="0">
                <a:solidFill>
                  <a:srgbClr val="FFFFFF"/>
                </a:solidFill>
                <a:ea typeface="微软雅黑" pitchFamily="34" charset="-122"/>
              </a:rPr>
              <a:t>培训</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727941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433532" y="950516"/>
            <a:ext cx="184731" cy="417358"/>
          </a:xfrm>
          <a:prstGeom prst="rect">
            <a:avLst/>
          </a:prstGeom>
        </p:spPr>
        <p:txBody>
          <a:bodyPr wrap="none">
            <a:spAutoFit/>
          </a:bodyPr>
          <a:lstStyle/>
          <a:p>
            <a:pPr>
              <a:lnSpc>
                <a:spcPct val="130000"/>
              </a:lnSpc>
            </a:pP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6752677" y="1159195"/>
            <a:ext cx="4247555" cy="584775"/>
          </a:xfrm>
          <a:prstGeom prst="rect">
            <a:avLst/>
          </a:prstGeom>
          <a:solidFill>
            <a:schemeClr val="accent1">
              <a:lumMod val="20000"/>
              <a:lumOff val="80000"/>
            </a:schemeClr>
          </a:solidFill>
        </p:spPr>
        <p:txBody>
          <a:bodyPr wrap="square">
            <a:spAutoFit/>
          </a:bodyPr>
          <a:lstStyle/>
          <a:p>
            <a:pPr algn="ctr"/>
            <a:r>
              <a:rPr lang="zh-CN" altLang="en-US" sz="1600" b="1" dirty="0" smtClean="0">
                <a:solidFill>
                  <a:srgbClr val="C00000"/>
                </a:solidFill>
                <a:latin typeface="微软雅黑" pitchFamily="34" charset="-122"/>
                <a:ea typeface="微软雅黑" pitchFamily="34" charset="-122"/>
              </a:rPr>
              <a:t>案例</a:t>
            </a:r>
            <a:r>
              <a:rPr lang="en-US" altLang="zh-CN" sz="1600" b="1" dirty="0" smtClean="0">
                <a:solidFill>
                  <a:srgbClr val="C00000"/>
                </a:solidFill>
                <a:latin typeface="微软雅黑" pitchFamily="34" charset="-122"/>
                <a:ea typeface="微软雅黑" pitchFamily="34" charset="-122"/>
              </a:rPr>
              <a:t>--</a:t>
            </a:r>
            <a:r>
              <a:rPr lang="zh-CN" altLang="en-US" sz="1600" b="1" dirty="0">
                <a:solidFill>
                  <a:srgbClr val="C00000"/>
                </a:solidFill>
                <a:latin typeface="微软雅黑" pitchFamily="34" charset="-122"/>
                <a:ea typeface="微软雅黑" pitchFamily="34" charset="-122"/>
              </a:rPr>
              <a:t>南京铁道职业技术学院与国</a:t>
            </a:r>
            <a:r>
              <a:rPr lang="zh-CN" altLang="en-US" sz="1600" b="1" dirty="0" smtClean="0">
                <a:solidFill>
                  <a:srgbClr val="C00000"/>
                </a:solidFill>
                <a:latin typeface="微软雅黑" pitchFamily="34" charset="-122"/>
                <a:ea typeface="微软雅黑" pitchFamily="34" charset="-122"/>
              </a:rPr>
              <a:t>泰安</a:t>
            </a:r>
            <a:endParaRPr lang="en-US" altLang="zh-CN" sz="1600" b="1" dirty="0" smtClean="0">
              <a:solidFill>
                <a:srgbClr val="C00000"/>
              </a:solidFill>
              <a:latin typeface="微软雅黑" pitchFamily="34" charset="-122"/>
              <a:ea typeface="微软雅黑" pitchFamily="34" charset="-122"/>
            </a:endParaRPr>
          </a:p>
          <a:p>
            <a:pPr algn="ctr"/>
            <a:r>
              <a:rPr lang="zh-CN" altLang="en-US" sz="1600" b="1" dirty="0" smtClean="0">
                <a:solidFill>
                  <a:srgbClr val="C00000"/>
                </a:solidFill>
                <a:latin typeface="微软雅黑" pitchFamily="34" charset="-122"/>
                <a:ea typeface="微软雅黑" pitchFamily="34" charset="-122"/>
              </a:rPr>
              <a:t>共建</a:t>
            </a:r>
            <a:r>
              <a:rPr lang="zh-CN" altLang="en-US" sz="1600" b="1" dirty="0">
                <a:solidFill>
                  <a:srgbClr val="C00000"/>
                </a:solidFill>
                <a:latin typeface="微软雅黑" pitchFamily="34" charset="-122"/>
                <a:ea typeface="微软雅黑" pitchFamily="34" charset="-122"/>
              </a:rPr>
              <a:t>虚拟现实产学研协同创新中心</a:t>
            </a:r>
          </a:p>
        </p:txBody>
      </p:sp>
      <p:pic>
        <p:nvPicPr>
          <p:cNvPr id="29" name="Picture 2" descr="http://www.gtafe.com/Resource/Common/eWebEditor/uploadfile/20170425160259265001.jpg"/>
          <p:cNvPicPr>
            <a:picLocks noChangeAspect="1" noChangeArrowheads="1"/>
          </p:cNvPicPr>
          <p:nvPr/>
        </p:nvPicPr>
        <p:blipFill>
          <a:blip r:embed="rId4"/>
          <a:srcRect/>
          <a:stretch>
            <a:fillRect/>
          </a:stretch>
        </p:blipFill>
        <p:spPr bwMode="auto">
          <a:xfrm>
            <a:off x="886001" y="1943100"/>
            <a:ext cx="4839496" cy="3223648"/>
          </a:xfrm>
          <a:prstGeom prst="rect">
            <a:avLst/>
          </a:prstGeom>
          <a:noFill/>
          <a:ln w="9525">
            <a:noFill/>
            <a:miter lim="800000"/>
            <a:headEnd/>
            <a:tailEnd/>
          </a:ln>
        </p:spPr>
      </p:pic>
      <p:sp>
        <p:nvSpPr>
          <p:cNvPr id="37" name="矩形 25"/>
          <p:cNvSpPr>
            <a:spLocks noChangeArrowheads="1"/>
          </p:cNvSpPr>
          <p:nvPr/>
        </p:nvSpPr>
        <p:spPr bwMode="auto">
          <a:xfrm>
            <a:off x="6324600" y="1628775"/>
            <a:ext cx="4966006" cy="2169825"/>
          </a:xfrm>
          <a:prstGeom prst="rect">
            <a:avLst/>
          </a:prstGeom>
          <a:noFill/>
          <a:ln w="9525">
            <a:noFill/>
            <a:miter lim="800000"/>
            <a:headEnd/>
            <a:tailEnd/>
          </a:ln>
        </p:spPr>
        <p:txBody>
          <a:bodyPr wrap="square">
            <a:spAutoFit/>
          </a:bodyPr>
          <a:lstStyle/>
          <a:p>
            <a:pPr>
              <a:lnSpc>
                <a:spcPct val="150000"/>
              </a:lnSpc>
            </a:pPr>
            <a:r>
              <a:rPr lang="zh-CN" altLang="en-US" dirty="0" smtClean="0">
                <a:latin typeface="微软雅黑" pitchFamily="34" charset="-122"/>
                <a:ea typeface="微软雅黑" pitchFamily="34" charset="-122"/>
              </a:rPr>
              <a:t>      在</a:t>
            </a:r>
            <a:r>
              <a:rPr lang="zh-CN" altLang="en-US" dirty="0">
                <a:latin typeface="微软雅黑" pitchFamily="34" charset="-122"/>
                <a:ea typeface="微软雅黑" pitchFamily="34" charset="-122"/>
              </a:rPr>
              <a:t>江苏省教育厅举办的“</a:t>
            </a:r>
            <a:r>
              <a:rPr lang="en-US" altLang="zh-CN" dirty="0">
                <a:latin typeface="微软雅黑" pitchFamily="34" charset="-122"/>
                <a:ea typeface="微软雅黑" pitchFamily="34" charset="-122"/>
              </a:rPr>
              <a:t>2017</a:t>
            </a:r>
            <a:r>
              <a:rPr lang="zh-CN" altLang="en-US" dirty="0">
                <a:latin typeface="微软雅黑" pitchFamily="34" charset="-122"/>
                <a:ea typeface="微软雅黑" pitchFamily="34" charset="-122"/>
              </a:rPr>
              <a:t>年江苏省高等职业院校信息化教学大赛”上，来自南铁的刘睿勍老师结合南铁与国泰安共建虚拟现实协同创新中心开发项目所做的信息化教学设计荣获一等奖。</a:t>
            </a:r>
          </a:p>
        </p:txBody>
      </p:sp>
      <p:graphicFrame>
        <p:nvGraphicFramePr>
          <p:cNvPr id="38" name="Object 20"/>
          <p:cNvGraphicFramePr>
            <a:graphicFrameLocks noChangeAspect="1"/>
          </p:cNvGraphicFramePr>
          <p:nvPr>
            <p:extLst>
              <p:ext uri="{D42A27DB-BD31-4B8C-83A1-F6EECF244321}">
                <p14:modId xmlns:p14="http://schemas.microsoft.com/office/powerpoint/2010/main" val="3043953917"/>
              </p:ext>
            </p:extLst>
          </p:nvPr>
        </p:nvGraphicFramePr>
        <p:xfrm>
          <a:off x="6659308" y="3798600"/>
          <a:ext cx="4204343" cy="2014333"/>
        </p:xfrm>
        <a:graphic>
          <a:graphicData uri="http://schemas.openxmlformats.org/presentationml/2006/ole">
            <mc:AlternateContent xmlns:mc="http://schemas.openxmlformats.org/markup-compatibility/2006">
              <mc:Choice xmlns:v="urn:schemas-microsoft-com:vml" Requires="v">
                <p:oleObj spid="_x0000_s2065" name="PicObj Class" r:id="rId5" imgW="0" imgH="0" progId="Picture.PicObj.1">
                  <p:embed/>
                </p:oleObj>
              </mc:Choice>
              <mc:Fallback>
                <p:oleObj name="PicObj Class" r:id="rId5" imgW="0" imgH="0" progId="Picture.PicObj.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308" y="3798600"/>
                        <a:ext cx="4204343" cy="2014333"/>
                      </a:xfrm>
                      <a:prstGeom prst="rect">
                        <a:avLst/>
                      </a:prstGeom>
                      <a:noFill/>
                      <a:extLst/>
                    </p:spPr>
                  </p:pic>
                </p:oleObj>
              </mc:Fallback>
            </mc:AlternateContent>
          </a:graphicData>
        </a:graphic>
      </p:graphicFrame>
      <p:cxnSp>
        <p:nvCxnSpPr>
          <p:cNvPr id="22" name="直接连接符 21"/>
          <p:cNvCxnSpPr/>
          <p:nvPr/>
        </p:nvCxnSpPr>
        <p:spPr>
          <a:xfrm>
            <a:off x="1768416" y="404813"/>
            <a:ext cx="98044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MH_Other_5"/>
          <p:cNvSpPr>
            <a:spLocks noChangeArrowheads="1"/>
          </p:cNvSpPr>
          <p:nvPr>
            <p:custDataLst>
              <p:tags r:id="rId2"/>
            </p:custDataLst>
          </p:nvPr>
        </p:nvSpPr>
        <p:spPr bwMode="auto">
          <a:xfrm>
            <a:off x="225073" y="712949"/>
            <a:ext cx="4012389" cy="51315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b="1" dirty="0" smtClean="0">
                <a:solidFill>
                  <a:srgbClr val="FFFFFF"/>
                </a:solidFill>
                <a:ea typeface="微软雅黑" pitchFamily="34" charset="-122"/>
              </a:rPr>
              <a:t>（五）南京铁道职业技术学院</a:t>
            </a:r>
            <a:endParaRPr lang="zh-CN" altLang="en-US" sz="2000" b="1" dirty="0">
              <a:solidFill>
                <a:srgbClr val="FFFFFF"/>
              </a:solidFill>
              <a:ea typeface="微软雅黑" pitchFamily="34" charset="-122"/>
            </a:endParaRPr>
          </a:p>
        </p:txBody>
      </p:sp>
      <p:sp>
        <p:nvSpPr>
          <p:cNvPr id="14" name="文本框 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solidFill>
                  <a:prstClr val="white"/>
                </a:solidFill>
                <a:latin typeface="微软雅黑" pitchFamily="34" charset="-122"/>
                <a:ea typeface="微软雅黑" pitchFamily="34" charset="-122"/>
              </a:rPr>
              <a:t>50</a:t>
            </a:r>
            <a:endParaRPr lang="zh-CN" altLang="en-US" sz="1600" b="1"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2434983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flipH="1">
            <a:off x="0" y="5721011"/>
            <a:ext cx="12192000" cy="1136991"/>
          </a:xfrm>
          <a:prstGeom prst="rect">
            <a:avLst/>
          </a:prstGeom>
          <a:solidFill>
            <a:srgbClr val="3D3D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9613900" y="6190538"/>
            <a:ext cx="1882775" cy="226831"/>
            <a:chOff x="2045679" y="6310388"/>
            <a:chExt cx="2169905" cy="261424"/>
          </a:xfrm>
          <a:solidFill>
            <a:schemeClr val="bg1"/>
          </a:solidFill>
        </p:grpSpPr>
        <p:sp>
          <p:nvSpPr>
            <p:cNvPr id="51" name="文本框 50"/>
            <p:cNvSpPr txBox="1">
              <a:spLocks/>
            </p:cNvSpPr>
            <p:nvPr/>
          </p:nvSpPr>
          <p:spPr>
            <a:xfrm>
              <a:off x="2045679" y="6310388"/>
              <a:ext cx="2150454" cy="130745"/>
            </a:xfrm>
            <a:custGeom>
              <a:avLst/>
              <a:gdLst/>
              <a:ahLst/>
              <a:cxnLst/>
              <a:rect l="l" t="t" r="r" b="b"/>
              <a:pathLst>
                <a:path w="2150454" h="130745">
                  <a:moveTo>
                    <a:pt x="505067" y="94803"/>
                  </a:moveTo>
                  <a:cubicBezTo>
                    <a:pt x="520694" y="99578"/>
                    <a:pt x="535496" y="104483"/>
                    <a:pt x="549473" y="109519"/>
                  </a:cubicBezTo>
                  <a:lnTo>
                    <a:pt x="544785" y="119285"/>
                  </a:lnTo>
                  <a:cubicBezTo>
                    <a:pt x="530634" y="113295"/>
                    <a:pt x="516049" y="107782"/>
                    <a:pt x="501030" y="102747"/>
                  </a:cubicBezTo>
                  <a:close/>
                  <a:moveTo>
                    <a:pt x="483319" y="94803"/>
                  </a:moveTo>
                  <a:cubicBezTo>
                    <a:pt x="484014" y="98276"/>
                    <a:pt x="484752" y="101184"/>
                    <a:pt x="485533" y="103528"/>
                  </a:cubicBezTo>
                  <a:cubicBezTo>
                    <a:pt x="467649" y="108824"/>
                    <a:pt x="452673" y="113382"/>
                    <a:pt x="440605" y="117202"/>
                  </a:cubicBezTo>
                  <a:lnTo>
                    <a:pt x="437350" y="107826"/>
                  </a:lnTo>
                  <a:cubicBezTo>
                    <a:pt x="450546" y="104527"/>
                    <a:pt x="465869" y="100186"/>
                    <a:pt x="483319" y="94803"/>
                  </a:cubicBezTo>
                  <a:close/>
                  <a:moveTo>
                    <a:pt x="895164" y="86990"/>
                  </a:moveTo>
                  <a:lnTo>
                    <a:pt x="895164" y="98059"/>
                  </a:lnTo>
                  <a:lnTo>
                    <a:pt x="968090" y="98059"/>
                  </a:lnTo>
                  <a:lnTo>
                    <a:pt x="968090" y="86990"/>
                  </a:lnTo>
                  <a:close/>
                  <a:moveTo>
                    <a:pt x="1636793" y="75270"/>
                  </a:moveTo>
                  <a:lnTo>
                    <a:pt x="1636793" y="90897"/>
                  </a:lnTo>
                  <a:lnTo>
                    <a:pt x="1702426" y="90897"/>
                  </a:lnTo>
                  <a:lnTo>
                    <a:pt x="1702426" y="75270"/>
                  </a:lnTo>
                  <a:close/>
                  <a:moveTo>
                    <a:pt x="18361" y="73577"/>
                  </a:moveTo>
                  <a:cubicBezTo>
                    <a:pt x="22008" y="75226"/>
                    <a:pt x="25567" y="76745"/>
                    <a:pt x="29040" y="78135"/>
                  </a:cubicBezTo>
                  <a:cubicBezTo>
                    <a:pt x="24959" y="92286"/>
                    <a:pt x="19881" y="108954"/>
                    <a:pt x="13803" y="128141"/>
                  </a:cubicBezTo>
                  <a:lnTo>
                    <a:pt x="2734" y="123974"/>
                  </a:lnTo>
                  <a:cubicBezTo>
                    <a:pt x="8812" y="107739"/>
                    <a:pt x="14021" y="90940"/>
                    <a:pt x="18361" y="73577"/>
                  </a:cubicBezTo>
                  <a:close/>
                  <a:moveTo>
                    <a:pt x="1376679" y="71102"/>
                  </a:moveTo>
                  <a:cubicBezTo>
                    <a:pt x="1380195" y="81347"/>
                    <a:pt x="1385859" y="90093"/>
                    <a:pt x="1393673" y="97343"/>
                  </a:cubicBezTo>
                  <a:cubicBezTo>
                    <a:pt x="1401617" y="89616"/>
                    <a:pt x="1407368" y="80869"/>
                    <a:pt x="1410928" y="71102"/>
                  </a:cubicBezTo>
                  <a:close/>
                  <a:moveTo>
                    <a:pt x="369094" y="68237"/>
                  </a:moveTo>
                  <a:cubicBezTo>
                    <a:pt x="373868" y="73186"/>
                    <a:pt x="377949" y="77831"/>
                    <a:pt x="381335" y="82171"/>
                  </a:cubicBezTo>
                  <a:lnTo>
                    <a:pt x="373651" y="88032"/>
                  </a:lnTo>
                  <a:cubicBezTo>
                    <a:pt x="369484" y="82389"/>
                    <a:pt x="365534" y="77614"/>
                    <a:pt x="361801" y="73707"/>
                  </a:cubicBezTo>
                  <a:close/>
                  <a:moveTo>
                    <a:pt x="2053698" y="68107"/>
                  </a:moveTo>
                  <a:lnTo>
                    <a:pt x="2053698" y="95454"/>
                  </a:lnTo>
                  <a:lnTo>
                    <a:pt x="2101490" y="95454"/>
                  </a:lnTo>
                  <a:lnTo>
                    <a:pt x="2101490" y="68107"/>
                  </a:lnTo>
                  <a:close/>
                  <a:moveTo>
                    <a:pt x="489049" y="67847"/>
                  </a:moveTo>
                  <a:lnTo>
                    <a:pt x="499207" y="67847"/>
                  </a:lnTo>
                  <a:lnTo>
                    <a:pt x="499207" y="112514"/>
                  </a:lnTo>
                  <a:cubicBezTo>
                    <a:pt x="499207" y="122671"/>
                    <a:pt x="493911" y="127750"/>
                    <a:pt x="483319" y="127750"/>
                  </a:cubicBezTo>
                  <a:cubicBezTo>
                    <a:pt x="478891" y="127750"/>
                    <a:pt x="473596" y="127663"/>
                    <a:pt x="467432" y="127490"/>
                  </a:cubicBezTo>
                  <a:cubicBezTo>
                    <a:pt x="467084" y="124538"/>
                    <a:pt x="466564" y="120935"/>
                    <a:pt x="465869" y="116681"/>
                  </a:cubicBezTo>
                  <a:cubicBezTo>
                    <a:pt x="472380" y="117376"/>
                    <a:pt x="477633" y="117723"/>
                    <a:pt x="481626" y="117723"/>
                  </a:cubicBezTo>
                  <a:cubicBezTo>
                    <a:pt x="486575" y="117723"/>
                    <a:pt x="489049" y="115422"/>
                    <a:pt x="489049" y="110821"/>
                  </a:cubicBezTo>
                  <a:close/>
                  <a:moveTo>
                    <a:pt x="895164" y="67326"/>
                  </a:moveTo>
                  <a:lnTo>
                    <a:pt x="895164" y="78395"/>
                  </a:lnTo>
                  <a:lnTo>
                    <a:pt x="968090" y="78395"/>
                  </a:lnTo>
                  <a:lnTo>
                    <a:pt x="968090" y="67326"/>
                  </a:lnTo>
                  <a:close/>
                  <a:moveTo>
                    <a:pt x="627385" y="66545"/>
                  </a:moveTo>
                  <a:cubicBezTo>
                    <a:pt x="624259" y="71797"/>
                    <a:pt x="621177" y="76919"/>
                    <a:pt x="618139" y="81911"/>
                  </a:cubicBezTo>
                  <a:cubicBezTo>
                    <a:pt x="628557" y="86382"/>
                    <a:pt x="638931" y="90918"/>
                    <a:pt x="649262" y="95519"/>
                  </a:cubicBezTo>
                  <a:cubicBezTo>
                    <a:pt x="659637" y="87619"/>
                    <a:pt x="666908" y="77961"/>
                    <a:pt x="671075" y="66545"/>
                  </a:cubicBezTo>
                  <a:close/>
                  <a:moveTo>
                    <a:pt x="1357926" y="61856"/>
                  </a:moveTo>
                  <a:lnTo>
                    <a:pt x="1421997" y="61856"/>
                  </a:lnTo>
                  <a:lnTo>
                    <a:pt x="1421997" y="71102"/>
                  </a:lnTo>
                  <a:cubicBezTo>
                    <a:pt x="1416961" y="83474"/>
                    <a:pt x="1410038" y="94261"/>
                    <a:pt x="1401226" y="103463"/>
                  </a:cubicBezTo>
                  <a:cubicBezTo>
                    <a:pt x="1410125" y="109627"/>
                    <a:pt x="1421085" y="114424"/>
                    <a:pt x="1434108" y="117853"/>
                  </a:cubicBezTo>
                  <a:cubicBezTo>
                    <a:pt x="1431416" y="121326"/>
                    <a:pt x="1429202" y="124668"/>
                    <a:pt x="1427466" y="127880"/>
                  </a:cubicBezTo>
                  <a:cubicBezTo>
                    <a:pt x="1414096" y="123409"/>
                    <a:pt x="1402810" y="117636"/>
                    <a:pt x="1393608" y="110560"/>
                  </a:cubicBezTo>
                  <a:cubicBezTo>
                    <a:pt x="1384319" y="118461"/>
                    <a:pt x="1373293" y="124929"/>
                    <a:pt x="1360531" y="129964"/>
                  </a:cubicBezTo>
                  <a:cubicBezTo>
                    <a:pt x="1358013" y="125884"/>
                    <a:pt x="1355930" y="122888"/>
                    <a:pt x="1354280" y="120978"/>
                  </a:cubicBezTo>
                  <a:cubicBezTo>
                    <a:pt x="1366738" y="116160"/>
                    <a:pt x="1377308" y="110474"/>
                    <a:pt x="1385990" y="103919"/>
                  </a:cubicBezTo>
                  <a:cubicBezTo>
                    <a:pt x="1376787" y="94760"/>
                    <a:pt x="1370363" y="83821"/>
                    <a:pt x="1366716" y="71102"/>
                  </a:cubicBezTo>
                  <a:lnTo>
                    <a:pt x="1357926" y="71102"/>
                  </a:lnTo>
                  <a:close/>
                  <a:moveTo>
                    <a:pt x="1085655" y="60684"/>
                  </a:moveTo>
                  <a:cubicBezTo>
                    <a:pt x="1089561" y="74401"/>
                    <a:pt x="1096072" y="85991"/>
                    <a:pt x="1105188" y="95454"/>
                  </a:cubicBezTo>
                  <a:cubicBezTo>
                    <a:pt x="1115432" y="85731"/>
                    <a:pt x="1122790" y="74141"/>
                    <a:pt x="1127261" y="60684"/>
                  </a:cubicBezTo>
                  <a:close/>
                  <a:moveTo>
                    <a:pt x="2043410" y="58731"/>
                  </a:moveTo>
                  <a:lnTo>
                    <a:pt x="2111778" y="58731"/>
                  </a:lnTo>
                  <a:lnTo>
                    <a:pt x="2111778" y="104831"/>
                  </a:lnTo>
                  <a:lnTo>
                    <a:pt x="2053698" y="104831"/>
                  </a:lnTo>
                  <a:lnTo>
                    <a:pt x="2053698" y="114337"/>
                  </a:lnTo>
                  <a:lnTo>
                    <a:pt x="2043410" y="114337"/>
                  </a:lnTo>
                  <a:close/>
                  <a:moveTo>
                    <a:pt x="885267" y="58471"/>
                  </a:moveTo>
                  <a:lnTo>
                    <a:pt x="977987" y="58471"/>
                  </a:lnTo>
                  <a:lnTo>
                    <a:pt x="977987" y="112253"/>
                  </a:lnTo>
                  <a:cubicBezTo>
                    <a:pt x="977987" y="122498"/>
                    <a:pt x="971910" y="127620"/>
                    <a:pt x="959755" y="127620"/>
                  </a:cubicBezTo>
                  <a:cubicBezTo>
                    <a:pt x="955675" y="127620"/>
                    <a:pt x="950683" y="127576"/>
                    <a:pt x="944779" y="127490"/>
                  </a:cubicBezTo>
                  <a:cubicBezTo>
                    <a:pt x="944606" y="126621"/>
                    <a:pt x="943911" y="123062"/>
                    <a:pt x="942696" y="116811"/>
                  </a:cubicBezTo>
                  <a:cubicBezTo>
                    <a:pt x="948686" y="117679"/>
                    <a:pt x="954156" y="118113"/>
                    <a:pt x="959104" y="118113"/>
                  </a:cubicBezTo>
                  <a:cubicBezTo>
                    <a:pt x="964921" y="118113"/>
                    <a:pt x="967916" y="115639"/>
                    <a:pt x="968090" y="110691"/>
                  </a:cubicBezTo>
                  <a:lnTo>
                    <a:pt x="968090" y="106654"/>
                  </a:lnTo>
                  <a:lnTo>
                    <a:pt x="895164" y="106654"/>
                  </a:lnTo>
                  <a:lnTo>
                    <a:pt x="895164" y="128792"/>
                  </a:lnTo>
                  <a:lnTo>
                    <a:pt x="885267" y="128792"/>
                  </a:lnTo>
                  <a:close/>
                  <a:moveTo>
                    <a:pt x="1502513" y="56908"/>
                  </a:moveTo>
                  <a:lnTo>
                    <a:pt x="1567625" y="56908"/>
                  </a:lnTo>
                  <a:cubicBezTo>
                    <a:pt x="1567538" y="58123"/>
                    <a:pt x="1566887" y="74011"/>
                    <a:pt x="1565672" y="104570"/>
                  </a:cubicBezTo>
                  <a:cubicBezTo>
                    <a:pt x="1565324" y="119503"/>
                    <a:pt x="1558509" y="127056"/>
                    <a:pt x="1545226" y="127229"/>
                  </a:cubicBezTo>
                  <a:cubicBezTo>
                    <a:pt x="1538108" y="127229"/>
                    <a:pt x="1531900" y="127099"/>
                    <a:pt x="1526604" y="126839"/>
                  </a:cubicBezTo>
                  <a:cubicBezTo>
                    <a:pt x="1526170" y="122845"/>
                    <a:pt x="1525519" y="119242"/>
                    <a:pt x="1524651" y="116030"/>
                  </a:cubicBezTo>
                  <a:cubicBezTo>
                    <a:pt x="1530641" y="116811"/>
                    <a:pt x="1536675" y="117289"/>
                    <a:pt x="1542752" y="117462"/>
                  </a:cubicBezTo>
                  <a:cubicBezTo>
                    <a:pt x="1551173" y="118070"/>
                    <a:pt x="1555427" y="113382"/>
                    <a:pt x="1555514" y="103398"/>
                  </a:cubicBezTo>
                  <a:cubicBezTo>
                    <a:pt x="1556209" y="91765"/>
                    <a:pt x="1556730" y="79307"/>
                    <a:pt x="1557077" y="66024"/>
                  </a:cubicBezTo>
                  <a:lnTo>
                    <a:pt x="1527776" y="66024"/>
                  </a:lnTo>
                  <a:cubicBezTo>
                    <a:pt x="1527516" y="79827"/>
                    <a:pt x="1525432" y="91244"/>
                    <a:pt x="1521526" y="100273"/>
                  </a:cubicBezTo>
                  <a:cubicBezTo>
                    <a:pt x="1516837" y="110604"/>
                    <a:pt x="1508764" y="120284"/>
                    <a:pt x="1497304" y="129313"/>
                  </a:cubicBezTo>
                  <a:cubicBezTo>
                    <a:pt x="1495047" y="126535"/>
                    <a:pt x="1492529" y="123713"/>
                    <a:pt x="1489751" y="120848"/>
                  </a:cubicBezTo>
                  <a:cubicBezTo>
                    <a:pt x="1500776" y="112253"/>
                    <a:pt x="1508112" y="104006"/>
                    <a:pt x="1511759" y="96105"/>
                  </a:cubicBezTo>
                  <a:cubicBezTo>
                    <a:pt x="1515318" y="89117"/>
                    <a:pt x="1517293" y="79089"/>
                    <a:pt x="1517684" y="66024"/>
                  </a:cubicBezTo>
                  <a:lnTo>
                    <a:pt x="1502513" y="66024"/>
                  </a:lnTo>
                  <a:close/>
                  <a:moveTo>
                    <a:pt x="1940514" y="53652"/>
                  </a:moveTo>
                  <a:lnTo>
                    <a:pt x="1951713" y="58731"/>
                  </a:lnTo>
                  <a:cubicBezTo>
                    <a:pt x="1940948" y="77223"/>
                    <a:pt x="1929445" y="94499"/>
                    <a:pt x="1917204" y="110560"/>
                  </a:cubicBezTo>
                  <a:cubicBezTo>
                    <a:pt x="1935131" y="109996"/>
                    <a:pt x="1955425" y="109193"/>
                    <a:pt x="1978084" y="108151"/>
                  </a:cubicBezTo>
                  <a:cubicBezTo>
                    <a:pt x="1973135" y="100642"/>
                    <a:pt x="1967687" y="92720"/>
                    <a:pt x="1961741" y="84385"/>
                  </a:cubicBezTo>
                  <a:lnTo>
                    <a:pt x="1970205" y="79046"/>
                  </a:lnTo>
                  <a:cubicBezTo>
                    <a:pt x="1982707" y="95281"/>
                    <a:pt x="1993255" y="110040"/>
                    <a:pt x="2001850" y="123322"/>
                  </a:cubicBezTo>
                  <a:lnTo>
                    <a:pt x="1991953" y="129834"/>
                  </a:lnTo>
                  <a:cubicBezTo>
                    <a:pt x="1989522" y="125840"/>
                    <a:pt x="1986939" y="121695"/>
                    <a:pt x="1984204" y="117397"/>
                  </a:cubicBezTo>
                  <a:cubicBezTo>
                    <a:pt x="1955555" y="118786"/>
                    <a:pt x="1932266" y="120197"/>
                    <a:pt x="1914339" y="121630"/>
                  </a:cubicBezTo>
                  <a:cubicBezTo>
                    <a:pt x="1911040" y="121977"/>
                    <a:pt x="1907046" y="122715"/>
                    <a:pt x="1902358" y="123843"/>
                  </a:cubicBezTo>
                  <a:lnTo>
                    <a:pt x="1896628" y="112774"/>
                  </a:lnTo>
                  <a:cubicBezTo>
                    <a:pt x="1900535" y="111212"/>
                    <a:pt x="1904138" y="108824"/>
                    <a:pt x="1907437" y="105612"/>
                  </a:cubicBezTo>
                  <a:cubicBezTo>
                    <a:pt x="1917594" y="93892"/>
                    <a:pt x="1928620" y="76572"/>
                    <a:pt x="1940514" y="53652"/>
                  </a:cubicBezTo>
                  <a:close/>
                  <a:moveTo>
                    <a:pt x="1636793" y="50918"/>
                  </a:moveTo>
                  <a:lnTo>
                    <a:pt x="1636793" y="66414"/>
                  </a:lnTo>
                  <a:lnTo>
                    <a:pt x="1702426" y="66414"/>
                  </a:lnTo>
                  <a:lnTo>
                    <a:pt x="1702426" y="50918"/>
                  </a:lnTo>
                  <a:close/>
                  <a:moveTo>
                    <a:pt x="1324198" y="49485"/>
                  </a:moveTo>
                  <a:lnTo>
                    <a:pt x="1324198" y="74098"/>
                  </a:lnTo>
                  <a:lnTo>
                    <a:pt x="1343211" y="74098"/>
                  </a:lnTo>
                  <a:lnTo>
                    <a:pt x="1343211" y="49485"/>
                  </a:lnTo>
                  <a:close/>
                  <a:moveTo>
                    <a:pt x="76181" y="48313"/>
                  </a:moveTo>
                  <a:lnTo>
                    <a:pt x="86469" y="48313"/>
                  </a:lnTo>
                  <a:lnTo>
                    <a:pt x="86469" y="64591"/>
                  </a:lnTo>
                  <a:lnTo>
                    <a:pt x="126708" y="64591"/>
                  </a:lnTo>
                  <a:lnTo>
                    <a:pt x="126708" y="74098"/>
                  </a:lnTo>
                  <a:lnTo>
                    <a:pt x="88552" y="74098"/>
                  </a:lnTo>
                  <a:cubicBezTo>
                    <a:pt x="99665" y="89117"/>
                    <a:pt x="113339" y="100837"/>
                    <a:pt x="129573" y="109258"/>
                  </a:cubicBezTo>
                  <a:cubicBezTo>
                    <a:pt x="127056" y="112384"/>
                    <a:pt x="124581" y="115466"/>
                    <a:pt x="122150" y="118504"/>
                  </a:cubicBezTo>
                  <a:cubicBezTo>
                    <a:pt x="107478" y="108911"/>
                    <a:pt x="95585" y="96561"/>
                    <a:pt x="86469" y="81455"/>
                  </a:cubicBezTo>
                  <a:lnTo>
                    <a:pt x="86469" y="129183"/>
                  </a:lnTo>
                  <a:lnTo>
                    <a:pt x="76181" y="129183"/>
                  </a:lnTo>
                  <a:lnTo>
                    <a:pt x="76181" y="81065"/>
                  </a:lnTo>
                  <a:cubicBezTo>
                    <a:pt x="66371" y="96084"/>
                    <a:pt x="53522" y="109041"/>
                    <a:pt x="37635" y="119937"/>
                  </a:cubicBezTo>
                  <a:cubicBezTo>
                    <a:pt x="34509" y="116377"/>
                    <a:pt x="31905" y="113642"/>
                    <a:pt x="29821" y="111732"/>
                  </a:cubicBezTo>
                  <a:cubicBezTo>
                    <a:pt x="48617" y="100794"/>
                    <a:pt x="63159" y="88249"/>
                    <a:pt x="73446" y="74098"/>
                  </a:cubicBezTo>
                  <a:lnTo>
                    <a:pt x="36853" y="74098"/>
                  </a:lnTo>
                  <a:lnTo>
                    <a:pt x="36853" y="64591"/>
                  </a:lnTo>
                  <a:lnTo>
                    <a:pt x="76181" y="64591"/>
                  </a:lnTo>
                  <a:close/>
                  <a:moveTo>
                    <a:pt x="1806364" y="43234"/>
                  </a:moveTo>
                  <a:lnTo>
                    <a:pt x="1806364" y="60815"/>
                  </a:lnTo>
                  <a:lnTo>
                    <a:pt x="1848817" y="60815"/>
                  </a:lnTo>
                  <a:lnTo>
                    <a:pt x="1848817" y="43234"/>
                  </a:lnTo>
                  <a:close/>
                  <a:moveTo>
                    <a:pt x="807634" y="36463"/>
                  </a:moveTo>
                  <a:cubicBezTo>
                    <a:pt x="806766" y="38980"/>
                    <a:pt x="805811" y="41498"/>
                    <a:pt x="804769" y="44016"/>
                  </a:cubicBezTo>
                  <a:cubicBezTo>
                    <a:pt x="806506" y="59816"/>
                    <a:pt x="810456" y="73490"/>
                    <a:pt x="816620" y="85036"/>
                  </a:cubicBezTo>
                  <a:cubicBezTo>
                    <a:pt x="824520" y="71319"/>
                    <a:pt x="828731" y="55128"/>
                    <a:pt x="829251" y="36463"/>
                  </a:cubicBezTo>
                  <a:close/>
                  <a:moveTo>
                    <a:pt x="6381" y="36202"/>
                  </a:moveTo>
                  <a:cubicBezTo>
                    <a:pt x="15930" y="42279"/>
                    <a:pt x="24395" y="48139"/>
                    <a:pt x="31774" y="53783"/>
                  </a:cubicBezTo>
                  <a:cubicBezTo>
                    <a:pt x="30472" y="55085"/>
                    <a:pt x="28128" y="57950"/>
                    <a:pt x="24742" y="62377"/>
                  </a:cubicBezTo>
                  <a:cubicBezTo>
                    <a:pt x="17537" y="56387"/>
                    <a:pt x="9289" y="50136"/>
                    <a:pt x="0" y="43625"/>
                  </a:cubicBezTo>
                  <a:close/>
                  <a:moveTo>
                    <a:pt x="2030518" y="33728"/>
                  </a:moveTo>
                  <a:lnTo>
                    <a:pt x="2129749" y="33728"/>
                  </a:lnTo>
                  <a:lnTo>
                    <a:pt x="2129749" y="43365"/>
                  </a:lnTo>
                  <a:lnTo>
                    <a:pt x="2030518" y="43365"/>
                  </a:lnTo>
                  <a:close/>
                  <a:moveTo>
                    <a:pt x="634026" y="32947"/>
                  </a:moveTo>
                  <a:lnTo>
                    <a:pt x="644314" y="37244"/>
                  </a:lnTo>
                  <a:cubicBezTo>
                    <a:pt x="640494" y="43972"/>
                    <a:pt x="636739" y="50527"/>
                    <a:pt x="633049" y="56908"/>
                  </a:cubicBezTo>
                  <a:lnTo>
                    <a:pt x="710338" y="56908"/>
                  </a:lnTo>
                  <a:lnTo>
                    <a:pt x="710338" y="66545"/>
                  </a:lnTo>
                  <a:lnTo>
                    <a:pt x="682405" y="66545"/>
                  </a:lnTo>
                  <a:cubicBezTo>
                    <a:pt x="678064" y="79697"/>
                    <a:pt x="670576" y="90940"/>
                    <a:pt x="659941" y="100273"/>
                  </a:cubicBezTo>
                  <a:cubicBezTo>
                    <a:pt x="673614" y="106437"/>
                    <a:pt x="687245" y="112687"/>
                    <a:pt x="700831" y="119025"/>
                  </a:cubicBezTo>
                  <a:lnTo>
                    <a:pt x="694450" y="129443"/>
                  </a:lnTo>
                  <a:cubicBezTo>
                    <a:pt x="681211" y="122498"/>
                    <a:pt x="666561" y="115227"/>
                    <a:pt x="650500" y="107630"/>
                  </a:cubicBezTo>
                  <a:cubicBezTo>
                    <a:pt x="635394" y="117788"/>
                    <a:pt x="615621" y="125102"/>
                    <a:pt x="591182" y="129573"/>
                  </a:cubicBezTo>
                  <a:cubicBezTo>
                    <a:pt x="589620" y="126274"/>
                    <a:pt x="587796" y="122715"/>
                    <a:pt x="585713" y="118895"/>
                  </a:cubicBezTo>
                  <a:cubicBezTo>
                    <a:pt x="607504" y="115552"/>
                    <a:pt x="625301" y="109996"/>
                    <a:pt x="639105" y="102226"/>
                  </a:cubicBezTo>
                  <a:cubicBezTo>
                    <a:pt x="627775" y="96930"/>
                    <a:pt x="615795" y="91461"/>
                    <a:pt x="603163" y="85818"/>
                  </a:cubicBezTo>
                  <a:cubicBezTo>
                    <a:pt x="607287" y="79654"/>
                    <a:pt x="611345" y="73229"/>
                    <a:pt x="615339" y="66545"/>
                  </a:cubicBezTo>
                  <a:lnTo>
                    <a:pt x="581155" y="66545"/>
                  </a:lnTo>
                  <a:lnTo>
                    <a:pt x="581155" y="56908"/>
                  </a:lnTo>
                  <a:lnTo>
                    <a:pt x="621004" y="56908"/>
                  </a:lnTo>
                  <a:cubicBezTo>
                    <a:pt x="625388" y="49225"/>
                    <a:pt x="629729" y="41238"/>
                    <a:pt x="634026" y="32947"/>
                  </a:cubicBezTo>
                  <a:close/>
                  <a:moveTo>
                    <a:pt x="311534" y="30212"/>
                  </a:moveTo>
                  <a:lnTo>
                    <a:pt x="389148" y="30212"/>
                  </a:lnTo>
                  <a:lnTo>
                    <a:pt x="389148" y="39067"/>
                  </a:lnTo>
                  <a:lnTo>
                    <a:pt x="355029" y="39067"/>
                  </a:lnTo>
                  <a:lnTo>
                    <a:pt x="355029" y="56517"/>
                  </a:lnTo>
                  <a:lnTo>
                    <a:pt x="386544" y="56517"/>
                  </a:lnTo>
                  <a:lnTo>
                    <a:pt x="386544" y="65373"/>
                  </a:lnTo>
                  <a:lnTo>
                    <a:pt x="355029" y="65373"/>
                  </a:lnTo>
                  <a:lnTo>
                    <a:pt x="355029" y="91157"/>
                  </a:lnTo>
                  <a:lnTo>
                    <a:pt x="391232" y="91157"/>
                  </a:lnTo>
                  <a:lnTo>
                    <a:pt x="391232" y="100012"/>
                  </a:lnTo>
                  <a:lnTo>
                    <a:pt x="309451" y="100012"/>
                  </a:lnTo>
                  <a:lnTo>
                    <a:pt x="309451" y="91157"/>
                  </a:lnTo>
                  <a:lnTo>
                    <a:pt x="345393" y="91157"/>
                  </a:lnTo>
                  <a:lnTo>
                    <a:pt x="345393" y="65373"/>
                  </a:lnTo>
                  <a:lnTo>
                    <a:pt x="314008" y="65373"/>
                  </a:lnTo>
                  <a:lnTo>
                    <a:pt x="314008" y="56517"/>
                  </a:lnTo>
                  <a:lnTo>
                    <a:pt x="345393" y="56517"/>
                  </a:lnTo>
                  <a:lnTo>
                    <a:pt x="345393" y="39067"/>
                  </a:lnTo>
                  <a:lnTo>
                    <a:pt x="311534" y="39067"/>
                  </a:lnTo>
                  <a:close/>
                  <a:moveTo>
                    <a:pt x="93501" y="27868"/>
                  </a:moveTo>
                  <a:cubicBezTo>
                    <a:pt x="104527" y="35334"/>
                    <a:pt x="114901" y="42974"/>
                    <a:pt x="124625" y="50787"/>
                  </a:cubicBezTo>
                  <a:lnTo>
                    <a:pt x="117723" y="58861"/>
                  </a:lnTo>
                  <a:cubicBezTo>
                    <a:pt x="108173" y="50353"/>
                    <a:pt x="98015" y="42323"/>
                    <a:pt x="87250" y="34770"/>
                  </a:cubicBezTo>
                  <a:close/>
                  <a:moveTo>
                    <a:pt x="68889" y="27868"/>
                  </a:moveTo>
                  <a:lnTo>
                    <a:pt x="75790" y="34900"/>
                  </a:lnTo>
                  <a:cubicBezTo>
                    <a:pt x="65025" y="44363"/>
                    <a:pt x="54738" y="52437"/>
                    <a:pt x="44927" y="59122"/>
                  </a:cubicBezTo>
                  <a:cubicBezTo>
                    <a:pt x="43104" y="56344"/>
                    <a:pt x="40977" y="53565"/>
                    <a:pt x="38546" y="50787"/>
                  </a:cubicBezTo>
                  <a:cubicBezTo>
                    <a:pt x="50006" y="43668"/>
                    <a:pt x="60120" y="36029"/>
                    <a:pt x="68889" y="27868"/>
                  </a:cubicBezTo>
                  <a:close/>
                  <a:moveTo>
                    <a:pt x="303460" y="17320"/>
                  </a:moveTo>
                  <a:lnTo>
                    <a:pt x="303460" y="113816"/>
                  </a:lnTo>
                  <a:lnTo>
                    <a:pt x="397352" y="113816"/>
                  </a:lnTo>
                  <a:lnTo>
                    <a:pt x="397352" y="17320"/>
                  </a:lnTo>
                  <a:close/>
                  <a:moveTo>
                    <a:pt x="1806364" y="17189"/>
                  </a:moveTo>
                  <a:lnTo>
                    <a:pt x="1806364" y="34509"/>
                  </a:lnTo>
                  <a:lnTo>
                    <a:pt x="1848817" y="34509"/>
                  </a:lnTo>
                  <a:lnTo>
                    <a:pt x="1848817" y="17189"/>
                  </a:lnTo>
                  <a:close/>
                  <a:moveTo>
                    <a:pt x="1324198" y="16668"/>
                  </a:moveTo>
                  <a:lnTo>
                    <a:pt x="1324198" y="40890"/>
                  </a:lnTo>
                  <a:lnTo>
                    <a:pt x="1343211" y="40890"/>
                  </a:lnTo>
                  <a:lnTo>
                    <a:pt x="1343211" y="16668"/>
                  </a:lnTo>
                  <a:close/>
                  <a:moveTo>
                    <a:pt x="40369" y="10027"/>
                  </a:moveTo>
                  <a:lnTo>
                    <a:pt x="124234" y="10027"/>
                  </a:lnTo>
                  <a:lnTo>
                    <a:pt x="124234" y="31644"/>
                  </a:lnTo>
                  <a:lnTo>
                    <a:pt x="113816" y="31644"/>
                  </a:lnTo>
                  <a:lnTo>
                    <a:pt x="113816" y="19924"/>
                  </a:lnTo>
                  <a:lnTo>
                    <a:pt x="50787" y="19924"/>
                  </a:lnTo>
                  <a:lnTo>
                    <a:pt x="50787" y="32035"/>
                  </a:lnTo>
                  <a:lnTo>
                    <a:pt x="40369" y="32035"/>
                  </a:lnTo>
                  <a:close/>
                  <a:moveTo>
                    <a:pt x="224135" y="8855"/>
                  </a:moveTo>
                  <a:lnTo>
                    <a:pt x="234162" y="8855"/>
                  </a:lnTo>
                  <a:lnTo>
                    <a:pt x="234162" y="117853"/>
                  </a:lnTo>
                  <a:lnTo>
                    <a:pt x="224135" y="117853"/>
                  </a:lnTo>
                  <a:close/>
                  <a:moveTo>
                    <a:pt x="1796727" y="8334"/>
                  </a:moveTo>
                  <a:lnTo>
                    <a:pt x="1858454" y="8334"/>
                  </a:lnTo>
                  <a:lnTo>
                    <a:pt x="1858454" y="73186"/>
                  </a:lnTo>
                  <a:lnTo>
                    <a:pt x="1848817" y="73186"/>
                  </a:lnTo>
                  <a:lnTo>
                    <a:pt x="1848817" y="69670"/>
                  </a:lnTo>
                  <a:lnTo>
                    <a:pt x="1826809" y="69670"/>
                  </a:lnTo>
                  <a:cubicBezTo>
                    <a:pt x="1829501" y="77483"/>
                    <a:pt x="1833190" y="84516"/>
                    <a:pt x="1837878" y="90766"/>
                  </a:cubicBezTo>
                  <a:cubicBezTo>
                    <a:pt x="1845692" y="85818"/>
                    <a:pt x="1853939" y="79697"/>
                    <a:pt x="1862621" y="72405"/>
                  </a:cubicBezTo>
                  <a:lnTo>
                    <a:pt x="1869523" y="80609"/>
                  </a:lnTo>
                  <a:cubicBezTo>
                    <a:pt x="1859973" y="87294"/>
                    <a:pt x="1851465" y="93024"/>
                    <a:pt x="1843999" y="97798"/>
                  </a:cubicBezTo>
                  <a:cubicBezTo>
                    <a:pt x="1851552" y="105438"/>
                    <a:pt x="1861058" y="111559"/>
                    <a:pt x="1872518" y="116160"/>
                  </a:cubicBezTo>
                  <a:cubicBezTo>
                    <a:pt x="1869306" y="119285"/>
                    <a:pt x="1866528" y="122454"/>
                    <a:pt x="1864184" y="125666"/>
                  </a:cubicBezTo>
                  <a:cubicBezTo>
                    <a:pt x="1840049" y="112991"/>
                    <a:pt x="1824509" y="94326"/>
                    <a:pt x="1817563" y="69670"/>
                  </a:cubicBezTo>
                  <a:lnTo>
                    <a:pt x="1806364" y="69670"/>
                  </a:lnTo>
                  <a:lnTo>
                    <a:pt x="1806364" y="113946"/>
                  </a:lnTo>
                  <a:cubicBezTo>
                    <a:pt x="1812181" y="111342"/>
                    <a:pt x="1819777" y="107522"/>
                    <a:pt x="1829153" y="102487"/>
                  </a:cubicBezTo>
                  <a:cubicBezTo>
                    <a:pt x="1829240" y="106480"/>
                    <a:pt x="1829457" y="109909"/>
                    <a:pt x="1829804" y="112774"/>
                  </a:cubicBezTo>
                  <a:cubicBezTo>
                    <a:pt x="1822078" y="116507"/>
                    <a:pt x="1814568" y="120544"/>
                    <a:pt x="1807276" y="124885"/>
                  </a:cubicBezTo>
                  <a:cubicBezTo>
                    <a:pt x="1805539" y="125840"/>
                    <a:pt x="1803195" y="127663"/>
                    <a:pt x="1800243" y="130355"/>
                  </a:cubicBezTo>
                  <a:lnTo>
                    <a:pt x="1792821" y="120588"/>
                  </a:lnTo>
                  <a:cubicBezTo>
                    <a:pt x="1795425" y="118331"/>
                    <a:pt x="1796727" y="115466"/>
                    <a:pt x="1796727" y="111993"/>
                  </a:cubicBezTo>
                  <a:close/>
                  <a:moveTo>
                    <a:pt x="2037940" y="8204"/>
                  </a:moveTo>
                  <a:lnTo>
                    <a:pt x="2150454" y="8204"/>
                  </a:lnTo>
                  <a:lnTo>
                    <a:pt x="2150454" y="109519"/>
                  </a:lnTo>
                  <a:cubicBezTo>
                    <a:pt x="2150454" y="121847"/>
                    <a:pt x="2144898" y="128011"/>
                    <a:pt x="2133786" y="128011"/>
                  </a:cubicBezTo>
                  <a:cubicBezTo>
                    <a:pt x="2127535" y="128011"/>
                    <a:pt x="2118984" y="127967"/>
                    <a:pt x="2108132" y="127880"/>
                  </a:cubicBezTo>
                  <a:cubicBezTo>
                    <a:pt x="2107871" y="124929"/>
                    <a:pt x="2107133" y="121195"/>
                    <a:pt x="2105918" y="116681"/>
                  </a:cubicBezTo>
                  <a:cubicBezTo>
                    <a:pt x="2116509" y="117289"/>
                    <a:pt x="2124800" y="117593"/>
                    <a:pt x="2130791" y="117593"/>
                  </a:cubicBezTo>
                  <a:cubicBezTo>
                    <a:pt x="2136781" y="117593"/>
                    <a:pt x="2139776" y="114120"/>
                    <a:pt x="2139776" y="107175"/>
                  </a:cubicBezTo>
                  <a:lnTo>
                    <a:pt x="2139776" y="17841"/>
                  </a:lnTo>
                  <a:lnTo>
                    <a:pt x="2037940" y="17841"/>
                  </a:lnTo>
                  <a:close/>
                  <a:moveTo>
                    <a:pt x="1371600" y="8204"/>
                  </a:moveTo>
                  <a:lnTo>
                    <a:pt x="1415225" y="8204"/>
                  </a:lnTo>
                  <a:lnTo>
                    <a:pt x="1415225" y="39588"/>
                  </a:lnTo>
                  <a:cubicBezTo>
                    <a:pt x="1415225" y="43495"/>
                    <a:pt x="1417178" y="45448"/>
                    <a:pt x="1421085" y="45448"/>
                  </a:cubicBezTo>
                  <a:cubicBezTo>
                    <a:pt x="1425947" y="45535"/>
                    <a:pt x="1430461" y="45405"/>
                    <a:pt x="1434629" y="45057"/>
                  </a:cubicBezTo>
                  <a:lnTo>
                    <a:pt x="1432805" y="54824"/>
                  </a:lnTo>
                  <a:cubicBezTo>
                    <a:pt x="1427336" y="54998"/>
                    <a:pt x="1422605" y="55085"/>
                    <a:pt x="1418611" y="55085"/>
                  </a:cubicBezTo>
                  <a:cubicBezTo>
                    <a:pt x="1409843" y="55085"/>
                    <a:pt x="1405458" y="50049"/>
                    <a:pt x="1405458" y="39979"/>
                  </a:cubicBezTo>
                  <a:lnTo>
                    <a:pt x="1405458" y="17450"/>
                  </a:lnTo>
                  <a:lnTo>
                    <a:pt x="1381367" y="17450"/>
                  </a:lnTo>
                  <a:lnTo>
                    <a:pt x="1381367" y="25263"/>
                  </a:lnTo>
                  <a:cubicBezTo>
                    <a:pt x="1381367" y="40196"/>
                    <a:pt x="1375203" y="51699"/>
                    <a:pt x="1362875" y="59773"/>
                  </a:cubicBezTo>
                  <a:cubicBezTo>
                    <a:pt x="1360704" y="57168"/>
                    <a:pt x="1358360" y="54520"/>
                    <a:pt x="1355843" y="51829"/>
                  </a:cubicBezTo>
                  <a:cubicBezTo>
                    <a:pt x="1366348" y="46099"/>
                    <a:pt x="1371600" y="37157"/>
                    <a:pt x="1371600" y="25003"/>
                  </a:cubicBezTo>
                  <a:close/>
                  <a:moveTo>
                    <a:pt x="1314431" y="8074"/>
                  </a:moveTo>
                  <a:lnTo>
                    <a:pt x="1352978" y="8074"/>
                  </a:lnTo>
                  <a:lnTo>
                    <a:pt x="1352978" y="113425"/>
                  </a:lnTo>
                  <a:cubicBezTo>
                    <a:pt x="1352978" y="122628"/>
                    <a:pt x="1348767" y="127229"/>
                    <a:pt x="1340346" y="127229"/>
                  </a:cubicBezTo>
                  <a:cubicBezTo>
                    <a:pt x="1336439" y="127229"/>
                    <a:pt x="1332185" y="127142"/>
                    <a:pt x="1327584" y="126969"/>
                  </a:cubicBezTo>
                  <a:cubicBezTo>
                    <a:pt x="1327323" y="124538"/>
                    <a:pt x="1326803" y="121326"/>
                    <a:pt x="1326021" y="117332"/>
                  </a:cubicBezTo>
                  <a:cubicBezTo>
                    <a:pt x="1330622" y="117853"/>
                    <a:pt x="1334573" y="118113"/>
                    <a:pt x="1337872" y="118113"/>
                  </a:cubicBezTo>
                  <a:cubicBezTo>
                    <a:pt x="1341431" y="118113"/>
                    <a:pt x="1343211" y="116117"/>
                    <a:pt x="1343211" y="112123"/>
                  </a:cubicBezTo>
                  <a:lnTo>
                    <a:pt x="1343211" y="82692"/>
                  </a:lnTo>
                  <a:lnTo>
                    <a:pt x="1324198" y="82692"/>
                  </a:lnTo>
                  <a:cubicBezTo>
                    <a:pt x="1323981" y="103441"/>
                    <a:pt x="1320031" y="119155"/>
                    <a:pt x="1312348" y="129834"/>
                  </a:cubicBezTo>
                  <a:cubicBezTo>
                    <a:pt x="1310091" y="127316"/>
                    <a:pt x="1307399" y="124885"/>
                    <a:pt x="1304274" y="122541"/>
                  </a:cubicBezTo>
                  <a:cubicBezTo>
                    <a:pt x="1311045" y="113078"/>
                    <a:pt x="1314431" y="99187"/>
                    <a:pt x="1314431" y="80869"/>
                  </a:cubicBezTo>
                  <a:close/>
                  <a:moveTo>
                    <a:pt x="293433" y="8074"/>
                  </a:moveTo>
                  <a:lnTo>
                    <a:pt x="407380" y="8074"/>
                  </a:lnTo>
                  <a:lnTo>
                    <a:pt x="407380" y="129573"/>
                  </a:lnTo>
                  <a:lnTo>
                    <a:pt x="397352" y="129573"/>
                  </a:lnTo>
                  <a:lnTo>
                    <a:pt x="397352" y="123062"/>
                  </a:lnTo>
                  <a:lnTo>
                    <a:pt x="303460" y="123062"/>
                  </a:lnTo>
                  <a:lnTo>
                    <a:pt x="303460" y="129703"/>
                  </a:lnTo>
                  <a:lnTo>
                    <a:pt x="293433" y="129703"/>
                  </a:lnTo>
                  <a:close/>
                  <a:moveTo>
                    <a:pt x="1749326" y="7943"/>
                  </a:moveTo>
                  <a:lnTo>
                    <a:pt x="1788784" y="7943"/>
                  </a:lnTo>
                  <a:lnTo>
                    <a:pt x="1788784" y="17059"/>
                  </a:lnTo>
                  <a:cubicBezTo>
                    <a:pt x="1784530" y="29300"/>
                    <a:pt x="1780449" y="41368"/>
                    <a:pt x="1776543" y="53262"/>
                  </a:cubicBezTo>
                  <a:cubicBezTo>
                    <a:pt x="1783488" y="62725"/>
                    <a:pt x="1787438" y="71233"/>
                    <a:pt x="1788393" y="78786"/>
                  </a:cubicBezTo>
                  <a:cubicBezTo>
                    <a:pt x="1790911" y="95368"/>
                    <a:pt x="1786787" y="104657"/>
                    <a:pt x="1776022" y="106654"/>
                  </a:cubicBezTo>
                  <a:cubicBezTo>
                    <a:pt x="1772115" y="107435"/>
                    <a:pt x="1767731" y="107522"/>
                    <a:pt x="1762869" y="106914"/>
                  </a:cubicBezTo>
                  <a:cubicBezTo>
                    <a:pt x="1762174" y="103355"/>
                    <a:pt x="1761220" y="99708"/>
                    <a:pt x="1760004" y="95975"/>
                  </a:cubicBezTo>
                  <a:cubicBezTo>
                    <a:pt x="1764605" y="97104"/>
                    <a:pt x="1768599" y="97451"/>
                    <a:pt x="1771985" y="97017"/>
                  </a:cubicBezTo>
                  <a:cubicBezTo>
                    <a:pt x="1777888" y="95888"/>
                    <a:pt x="1779885" y="89681"/>
                    <a:pt x="1777975" y="78395"/>
                  </a:cubicBezTo>
                  <a:cubicBezTo>
                    <a:pt x="1776760" y="71450"/>
                    <a:pt x="1772810" y="63636"/>
                    <a:pt x="1766125" y="54955"/>
                  </a:cubicBezTo>
                  <a:cubicBezTo>
                    <a:pt x="1769250" y="45492"/>
                    <a:pt x="1773330" y="32860"/>
                    <a:pt x="1778366" y="17059"/>
                  </a:cubicBezTo>
                  <a:lnTo>
                    <a:pt x="1759092" y="17059"/>
                  </a:lnTo>
                  <a:lnTo>
                    <a:pt x="1759092" y="130745"/>
                  </a:lnTo>
                  <a:lnTo>
                    <a:pt x="1749326" y="130745"/>
                  </a:lnTo>
                  <a:close/>
                  <a:moveTo>
                    <a:pt x="1521135" y="7292"/>
                  </a:moveTo>
                  <a:lnTo>
                    <a:pt x="1530381" y="10808"/>
                  </a:lnTo>
                  <a:cubicBezTo>
                    <a:pt x="1522307" y="31037"/>
                    <a:pt x="1510891" y="48183"/>
                    <a:pt x="1496132" y="62247"/>
                  </a:cubicBezTo>
                  <a:cubicBezTo>
                    <a:pt x="1493006" y="59035"/>
                    <a:pt x="1490402" y="56647"/>
                    <a:pt x="1488318" y="55085"/>
                  </a:cubicBezTo>
                  <a:cubicBezTo>
                    <a:pt x="1501862" y="43191"/>
                    <a:pt x="1512801" y="27260"/>
                    <a:pt x="1521135" y="7292"/>
                  </a:cubicBezTo>
                  <a:close/>
                  <a:moveTo>
                    <a:pt x="1928794" y="7032"/>
                  </a:moveTo>
                  <a:lnTo>
                    <a:pt x="1939081" y="11329"/>
                  </a:lnTo>
                  <a:cubicBezTo>
                    <a:pt x="1927361" y="35725"/>
                    <a:pt x="1912255" y="55692"/>
                    <a:pt x="1893763" y="71233"/>
                  </a:cubicBezTo>
                  <a:cubicBezTo>
                    <a:pt x="1891506" y="68368"/>
                    <a:pt x="1888728" y="65590"/>
                    <a:pt x="1885429" y="62898"/>
                  </a:cubicBezTo>
                  <a:cubicBezTo>
                    <a:pt x="1904789" y="47098"/>
                    <a:pt x="1919244" y="28476"/>
                    <a:pt x="1928794" y="7032"/>
                  </a:cubicBezTo>
                  <a:close/>
                  <a:moveTo>
                    <a:pt x="1968642" y="5209"/>
                  </a:moveTo>
                  <a:cubicBezTo>
                    <a:pt x="1977064" y="27868"/>
                    <a:pt x="1992734" y="45839"/>
                    <a:pt x="2015653" y="59122"/>
                  </a:cubicBezTo>
                  <a:cubicBezTo>
                    <a:pt x="2013309" y="61553"/>
                    <a:pt x="2010618" y="64938"/>
                    <a:pt x="2007580" y="69279"/>
                  </a:cubicBezTo>
                  <a:cubicBezTo>
                    <a:pt x="1983618" y="52784"/>
                    <a:pt x="1967427" y="32686"/>
                    <a:pt x="1959006" y="8985"/>
                  </a:cubicBezTo>
                  <a:close/>
                  <a:moveTo>
                    <a:pt x="253696" y="4037"/>
                  </a:moveTo>
                  <a:lnTo>
                    <a:pt x="263853" y="4037"/>
                  </a:lnTo>
                  <a:lnTo>
                    <a:pt x="263853" y="128011"/>
                  </a:lnTo>
                  <a:lnTo>
                    <a:pt x="253696" y="128011"/>
                  </a:lnTo>
                  <a:close/>
                  <a:moveTo>
                    <a:pt x="194965" y="4037"/>
                  </a:moveTo>
                  <a:lnTo>
                    <a:pt x="205122" y="4037"/>
                  </a:lnTo>
                  <a:lnTo>
                    <a:pt x="205122" y="50657"/>
                  </a:lnTo>
                  <a:cubicBezTo>
                    <a:pt x="205122" y="73229"/>
                    <a:pt x="203646" y="89117"/>
                    <a:pt x="200695" y="98319"/>
                  </a:cubicBezTo>
                  <a:cubicBezTo>
                    <a:pt x="198177" y="108130"/>
                    <a:pt x="191101" y="118765"/>
                    <a:pt x="179468" y="130224"/>
                  </a:cubicBezTo>
                  <a:cubicBezTo>
                    <a:pt x="176950" y="127012"/>
                    <a:pt x="174476" y="124147"/>
                    <a:pt x="172045" y="121630"/>
                  </a:cubicBezTo>
                  <a:cubicBezTo>
                    <a:pt x="182724" y="111819"/>
                    <a:pt x="189148" y="102443"/>
                    <a:pt x="191318" y="93501"/>
                  </a:cubicBezTo>
                  <a:cubicBezTo>
                    <a:pt x="193749" y="85861"/>
                    <a:pt x="194965" y="71580"/>
                    <a:pt x="194965" y="50657"/>
                  </a:cubicBezTo>
                  <a:close/>
                  <a:moveTo>
                    <a:pt x="750596" y="3646"/>
                  </a:moveTo>
                  <a:lnTo>
                    <a:pt x="759972" y="3646"/>
                  </a:lnTo>
                  <a:lnTo>
                    <a:pt x="759972" y="21357"/>
                  </a:lnTo>
                  <a:lnTo>
                    <a:pt x="775990" y="21357"/>
                  </a:lnTo>
                  <a:lnTo>
                    <a:pt x="775990" y="29951"/>
                  </a:lnTo>
                  <a:lnTo>
                    <a:pt x="759972" y="29951"/>
                  </a:lnTo>
                  <a:lnTo>
                    <a:pt x="759972" y="43234"/>
                  </a:lnTo>
                  <a:lnTo>
                    <a:pt x="766353" y="43234"/>
                  </a:lnTo>
                  <a:cubicBezTo>
                    <a:pt x="774166" y="34466"/>
                    <a:pt x="781285" y="24959"/>
                    <a:pt x="787710" y="14715"/>
                  </a:cubicBezTo>
                  <a:lnTo>
                    <a:pt x="795523" y="19794"/>
                  </a:lnTo>
                  <a:cubicBezTo>
                    <a:pt x="790227" y="27694"/>
                    <a:pt x="784324" y="35508"/>
                    <a:pt x="777813" y="43234"/>
                  </a:cubicBezTo>
                  <a:lnTo>
                    <a:pt x="787449" y="43234"/>
                  </a:lnTo>
                  <a:lnTo>
                    <a:pt x="787449" y="51829"/>
                  </a:lnTo>
                  <a:lnTo>
                    <a:pt x="770390" y="51829"/>
                  </a:lnTo>
                  <a:cubicBezTo>
                    <a:pt x="766917" y="55736"/>
                    <a:pt x="763358" y="59512"/>
                    <a:pt x="759712" y="63159"/>
                  </a:cubicBezTo>
                  <a:lnTo>
                    <a:pt x="781068" y="63159"/>
                  </a:lnTo>
                  <a:lnTo>
                    <a:pt x="781068" y="70972"/>
                  </a:lnTo>
                  <a:lnTo>
                    <a:pt x="764269" y="87511"/>
                  </a:lnTo>
                  <a:lnTo>
                    <a:pt x="764269" y="89855"/>
                  </a:lnTo>
                  <a:cubicBezTo>
                    <a:pt x="771301" y="88639"/>
                    <a:pt x="779072" y="87250"/>
                    <a:pt x="787580" y="85688"/>
                  </a:cubicBezTo>
                  <a:cubicBezTo>
                    <a:pt x="787319" y="88987"/>
                    <a:pt x="787146" y="91982"/>
                    <a:pt x="787059" y="94673"/>
                  </a:cubicBezTo>
                  <a:cubicBezTo>
                    <a:pt x="779940" y="95888"/>
                    <a:pt x="772343" y="97234"/>
                    <a:pt x="764269" y="98710"/>
                  </a:cubicBezTo>
                  <a:lnTo>
                    <a:pt x="764269" y="112904"/>
                  </a:lnTo>
                  <a:cubicBezTo>
                    <a:pt x="764877" y="123670"/>
                    <a:pt x="759842" y="128835"/>
                    <a:pt x="749163" y="128401"/>
                  </a:cubicBezTo>
                  <a:cubicBezTo>
                    <a:pt x="745430" y="128401"/>
                    <a:pt x="740612" y="128314"/>
                    <a:pt x="734708" y="128141"/>
                  </a:cubicBezTo>
                  <a:cubicBezTo>
                    <a:pt x="734361" y="125363"/>
                    <a:pt x="733927" y="122107"/>
                    <a:pt x="733406" y="118374"/>
                  </a:cubicBezTo>
                  <a:cubicBezTo>
                    <a:pt x="737486" y="118808"/>
                    <a:pt x="742131" y="119068"/>
                    <a:pt x="747340" y="119155"/>
                  </a:cubicBezTo>
                  <a:cubicBezTo>
                    <a:pt x="752810" y="119676"/>
                    <a:pt x="755327" y="117245"/>
                    <a:pt x="754893" y="111863"/>
                  </a:cubicBezTo>
                  <a:lnTo>
                    <a:pt x="754893" y="100403"/>
                  </a:lnTo>
                  <a:cubicBezTo>
                    <a:pt x="746472" y="101966"/>
                    <a:pt x="737617" y="103659"/>
                    <a:pt x="728327" y="105482"/>
                  </a:cubicBezTo>
                  <a:lnTo>
                    <a:pt x="726765" y="95975"/>
                  </a:lnTo>
                  <a:cubicBezTo>
                    <a:pt x="733970" y="94933"/>
                    <a:pt x="743347" y="93458"/>
                    <a:pt x="754893" y="91548"/>
                  </a:cubicBezTo>
                  <a:lnTo>
                    <a:pt x="754893" y="85036"/>
                  </a:lnTo>
                  <a:lnTo>
                    <a:pt x="768567" y="71493"/>
                  </a:lnTo>
                  <a:lnTo>
                    <a:pt x="751117" y="71493"/>
                  </a:lnTo>
                  <a:cubicBezTo>
                    <a:pt x="743911" y="78091"/>
                    <a:pt x="736705" y="84168"/>
                    <a:pt x="729499" y="89724"/>
                  </a:cubicBezTo>
                  <a:cubicBezTo>
                    <a:pt x="727763" y="87294"/>
                    <a:pt x="725723" y="84819"/>
                    <a:pt x="723379" y="82302"/>
                  </a:cubicBezTo>
                  <a:cubicBezTo>
                    <a:pt x="728414" y="78742"/>
                    <a:pt x="733102" y="75139"/>
                    <a:pt x="737443" y="71493"/>
                  </a:cubicBezTo>
                  <a:lnTo>
                    <a:pt x="726635" y="71493"/>
                  </a:lnTo>
                  <a:lnTo>
                    <a:pt x="726635" y="63159"/>
                  </a:lnTo>
                  <a:lnTo>
                    <a:pt x="746819" y="63159"/>
                  </a:lnTo>
                  <a:cubicBezTo>
                    <a:pt x="750900" y="59512"/>
                    <a:pt x="754850" y="55736"/>
                    <a:pt x="758670" y="51829"/>
                  </a:cubicBezTo>
                  <a:lnTo>
                    <a:pt x="724942" y="51829"/>
                  </a:lnTo>
                  <a:lnTo>
                    <a:pt x="724942" y="43234"/>
                  </a:lnTo>
                  <a:lnTo>
                    <a:pt x="750596" y="43234"/>
                  </a:lnTo>
                  <a:lnTo>
                    <a:pt x="750596" y="29951"/>
                  </a:lnTo>
                  <a:lnTo>
                    <a:pt x="730151" y="29951"/>
                  </a:lnTo>
                  <a:lnTo>
                    <a:pt x="730151" y="21357"/>
                  </a:lnTo>
                  <a:lnTo>
                    <a:pt x="750596" y="21357"/>
                  </a:lnTo>
                  <a:close/>
                  <a:moveTo>
                    <a:pt x="11720" y="3646"/>
                  </a:moveTo>
                  <a:cubicBezTo>
                    <a:pt x="21357" y="10244"/>
                    <a:pt x="29908" y="16495"/>
                    <a:pt x="37374" y="22398"/>
                  </a:cubicBezTo>
                  <a:cubicBezTo>
                    <a:pt x="34596" y="25611"/>
                    <a:pt x="32165" y="28432"/>
                    <a:pt x="30082" y="30863"/>
                  </a:cubicBezTo>
                  <a:cubicBezTo>
                    <a:pt x="20445" y="22615"/>
                    <a:pt x="12197" y="16017"/>
                    <a:pt x="5339" y="11069"/>
                  </a:cubicBezTo>
                  <a:close/>
                  <a:moveTo>
                    <a:pt x="807374" y="3516"/>
                  </a:moveTo>
                  <a:lnTo>
                    <a:pt x="816880" y="5860"/>
                  </a:lnTo>
                  <a:cubicBezTo>
                    <a:pt x="815144" y="12979"/>
                    <a:pt x="813147" y="20054"/>
                    <a:pt x="810890" y="27086"/>
                  </a:cubicBezTo>
                  <a:lnTo>
                    <a:pt x="851520" y="27086"/>
                  </a:lnTo>
                  <a:lnTo>
                    <a:pt x="851520" y="36463"/>
                  </a:lnTo>
                  <a:lnTo>
                    <a:pt x="838758" y="36463"/>
                  </a:lnTo>
                  <a:cubicBezTo>
                    <a:pt x="838150" y="58861"/>
                    <a:pt x="832681" y="78135"/>
                    <a:pt x="822350" y="94282"/>
                  </a:cubicBezTo>
                  <a:cubicBezTo>
                    <a:pt x="830250" y="105134"/>
                    <a:pt x="840624" y="113599"/>
                    <a:pt x="853473" y="119676"/>
                  </a:cubicBezTo>
                  <a:cubicBezTo>
                    <a:pt x="851042" y="123236"/>
                    <a:pt x="849002" y="126448"/>
                    <a:pt x="847353" y="129313"/>
                  </a:cubicBezTo>
                  <a:cubicBezTo>
                    <a:pt x="834677" y="122020"/>
                    <a:pt x="824346" y="113122"/>
                    <a:pt x="816359" y="102617"/>
                  </a:cubicBezTo>
                  <a:cubicBezTo>
                    <a:pt x="807591" y="113556"/>
                    <a:pt x="796218" y="122888"/>
                    <a:pt x="782240" y="130615"/>
                  </a:cubicBezTo>
                  <a:cubicBezTo>
                    <a:pt x="780678" y="128358"/>
                    <a:pt x="778551" y="125493"/>
                    <a:pt x="775859" y="122020"/>
                  </a:cubicBezTo>
                  <a:cubicBezTo>
                    <a:pt x="790358" y="114641"/>
                    <a:pt x="801948" y="105308"/>
                    <a:pt x="810629" y="94022"/>
                  </a:cubicBezTo>
                  <a:cubicBezTo>
                    <a:pt x="804552" y="83864"/>
                    <a:pt x="800428" y="72405"/>
                    <a:pt x="798258" y="59643"/>
                  </a:cubicBezTo>
                  <a:cubicBezTo>
                    <a:pt x="796261" y="63897"/>
                    <a:pt x="794221" y="68107"/>
                    <a:pt x="792138" y="72274"/>
                  </a:cubicBezTo>
                  <a:cubicBezTo>
                    <a:pt x="789359" y="70451"/>
                    <a:pt x="786581" y="68802"/>
                    <a:pt x="783803" y="67326"/>
                  </a:cubicBezTo>
                  <a:cubicBezTo>
                    <a:pt x="793613" y="49268"/>
                    <a:pt x="801470" y="27998"/>
                    <a:pt x="807374" y="3516"/>
                  </a:cubicBezTo>
                  <a:close/>
                  <a:moveTo>
                    <a:pt x="1251384" y="3125"/>
                  </a:moveTo>
                  <a:cubicBezTo>
                    <a:pt x="1258937" y="8247"/>
                    <a:pt x="1266403" y="13934"/>
                    <a:pt x="1273783" y="20185"/>
                  </a:cubicBezTo>
                  <a:lnTo>
                    <a:pt x="1266490" y="28258"/>
                  </a:lnTo>
                  <a:cubicBezTo>
                    <a:pt x="1259284" y="21834"/>
                    <a:pt x="1252035" y="15887"/>
                    <a:pt x="1244742" y="10418"/>
                  </a:cubicBezTo>
                  <a:close/>
                  <a:moveTo>
                    <a:pt x="161106" y="2995"/>
                  </a:moveTo>
                  <a:lnTo>
                    <a:pt x="170873" y="2995"/>
                  </a:lnTo>
                  <a:lnTo>
                    <a:pt x="170873" y="34249"/>
                  </a:lnTo>
                  <a:lnTo>
                    <a:pt x="186891" y="34249"/>
                  </a:lnTo>
                  <a:lnTo>
                    <a:pt x="186891" y="43755"/>
                  </a:lnTo>
                  <a:lnTo>
                    <a:pt x="170873" y="43755"/>
                  </a:lnTo>
                  <a:lnTo>
                    <a:pt x="170873" y="83213"/>
                  </a:lnTo>
                  <a:cubicBezTo>
                    <a:pt x="176603" y="81564"/>
                    <a:pt x="182420" y="79871"/>
                    <a:pt x="188323" y="78135"/>
                  </a:cubicBezTo>
                  <a:cubicBezTo>
                    <a:pt x="188323" y="81694"/>
                    <a:pt x="188410" y="85080"/>
                    <a:pt x="188584" y="88292"/>
                  </a:cubicBezTo>
                  <a:cubicBezTo>
                    <a:pt x="172870" y="92893"/>
                    <a:pt x="158198" y="97451"/>
                    <a:pt x="144568" y="101966"/>
                  </a:cubicBezTo>
                  <a:lnTo>
                    <a:pt x="142745" y="90766"/>
                  </a:lnTo>
                  <a:cubicBezTo>
                    <a:pt x="148822" y="89204"/>
                    <a:pt x="154942" y="87597"/>
                    <a:pt x="161106" y="85948"/>
                  </a:cubicBezTo>
                  <a:lnTo>
                    <a:pt x="161106" y="43755"/>
                  </a:lnTo>
                  <a:lnTo>
                    <a:pt x="144568" y="43755"/>
                  </a:lnTo>
                  <a:lnTo>
                    <a:pt x="144568" y="34249"/>
                  </a:lnTo>
                  <a:lnTo>
                    <a:pt x="161106" y="34249"/>
                  </a:lnTo>
                  <a:close/>
                  <a:moveTo>
                    <a:pt x="1037667" y="2474"/>
                  </a:moveTo>
                  <a:lnTo>
                    <a:pt x="1047694" y="2474"/>
                  </a:lnTo>
                  <a:lnTo>
                    <a:pt x="1047694" y="27738"/>
                  </a:lnTo>
                  <a:lnTo>
                    <a:pt x="1062930" y="27738"/>
                  </a:lnTo>
                  <a:lnTo>
                    <a:pt x="1062930" y="36723"/>
                  </a:lnTo>
                  <a:lnTo>
                    <a:pt x="1047694" y="36723"/>
                  </a:lnTo>
                  <a:lnTo>
                    <a:pt x="1047694" y="61661"/>
                  </a:lnTo>
                  <a:cubicBezTo>
                    <a:pt x="1052686" y="60055"/>
                    <a:pt x="1057548" y="58471"/>
                    <a:pt x="1062279" y="56908"/>
                  </a:cubicBezTo>
                  <a:cubicBezTo>
                    <a:pt x="1062279" y="61075"/>
                    <a:pt x="1062366" y="64461"/>
                    <a:pt x="1062540" y="67065"/>
                  </a:cubicBezTo>
                  <a:cubicBezTo>
                    <a:pt x="1057634" y="68628"/>
                    <a:pt x="1052686" y="70213"/>
                    <a:pt x="1047694" y="71819"/>
                  </a:cubicBezTo>
                  <a:lnTo>
                    <a:pt x="1047694" y="113816"/>
                  </a:lnTo>
                  <a:cubicBezTo>
                    <a:pt x="1047694" y="123019"/>
                    <a:pt x="1043353" y="127663"/>
                    <a:pt x="1034671" y="127750"/>
                  </a:cubicBezTo>
                  <a:cubicBezTo>
                    <a:pt x="1031199" y="127837"/>
                    <a:pt x="1027032" y="127837"/>
                    <a:pt x="1022170" y="127750"/>
                  </a:cubicBezTo>
                  <a:cubicBezTo>
                    <a:pt x="1021649" y="124104"/>
                    <a:pt x="1021085" y="120414"/>
                    <a:pt x="1020477" y="116681"/>
                  </a:cubicBezTo>
                  <a:cubicBezTo>
                    <a:pt x="1025599" y="117202"/>
                    <a:pt x="1029463" y="117462"/>
                    <a:pt x="1032067" y="117462"/>
                  </a:cubicBezTo>
                  <a:cubicBezTo>
                    <a:pt x="1035800" y="117462"/>
                    <a:pt x="1037667" y="115509"/>
                    <a:pt x="1037667" y="111602"/>
                  </a:cubicBezTo>
                  <a:lnTo>
                    <a:pt x="1037667" y="75139"/>
                  </a:lnTo>
                  <a:cubicBezTo>
                    <a:pt x="1031807" y="77093"/>
                    <a:pt x="1025903" y="79089"/>
                    <a:pt x="1019956" y="81130"/>
                  </a:cubicBezTo>
                  <a:lnTo>
                    <a:pt x="1018654" y="70321"/>
                  </a:lnTo>
                  <a:cubicBezTo>
                    <a:pt x="1025209" y="68454"/>
                    <a:pt x="1031546" y="66610"/>
                    <a:pt x="1037667" y="64786"/>
                  </a:cubicBezTo>
                  <a:lnTo>
                    <a:pt x="1037667" y="36723"/>
                  </a:lnTo>
                  <a:lnTo>
                    <a:pt x="1020347" y="36723"/>
                  </a:lnTo>
                  <a:lnTo>
                    <a:pt x="1020347" y="27738"/>
                  </a:lnTo>
                  <a:lnTo>
                    <a:pt x="1037667" y="27738"/>
                  </a:lnTo>
                  <a:close/>
                  <a:moveTo>
                    <a:pt x="1487016" y="2083"/>
                  </a:moveTo>
                  <a:lnTo>
                    <a:pt x="1497174" y="5599"/>
                  </a:lnTo>
                  <a:cubicBezTo>
                    <a:pt x="1492963" y="17146"/>
                    <a:pt x="1488362" y="27955"/>
                    <a:pt x="1483370" y="38025"/>
                  </a:cubicBezTo>
                  <a:lnTo>
                    <a:pt x="1483370" y="129052"/>
                  </a:lnTo>
                  <a:lnTo>
                    <a:pt x="1473473" y="129052"/>
                  </a:lnTo>
                  <a:lnTo>
                    <a:pt x="1473473" y="56127"/>
                  </a:lnTo>
                  <a:cubicBezTo>
                    <a:pt x="1469479" y="62725"/>
                    <a:pt x="1465312" y="68932"/>
                    <a:pt x="1460971" y="74749"/>
                  </a:cubicBezTo>
                  <a:cubicBezTo>
                    <a:pt x="1459669" y="71016"/>
                    <a:pt x="1458280" y="67152"/>
                    <a:pt x="1456804" y="63159"/>
                  </a:cubicBezTo>
                  <a:cubicBezTo>
                    <a:pt x="1469219" y="46750"/>
                    <a:pt x="1479289" y="26392"/>
                    <a:pt x="1487016" y="2083"/>
                  </a:cubicBezTo>
                  <a:close/>
                  <a:moveTo>
                    <a:pt x="1547310" y="1953"/>
                  </a:moveTo>
                  <a:cubicBezTo>
                    <a:pt x="1555905" y="24004"/>
                    <a:pt x="1569144" y="40109"/>
                    <a:pt x="1587029" y="50266"/>
                  </a:cubicBezTo>
                  <a:cubicBezTo>
                    <a:pt x="1583729" y="54086"/>
                    <a:pt x="1581255" y="57255"/>
                    <a:pt x="1579606" y="59773"/>
                  </a:cubicBezTo>
                  <a:cubicBezTo>
                    <a:pt x="1560246" y="46490"/>
                    <a:pt x="1546615" y="28432"/>
                    <a:pt x="1538715" y="5599"/>
                  </a:cubicBezTo>
                  <a:close/>
                  <a:moveTo>
                    <a:pt x="1100435" y="1693"/>
                  </a:moveTo>
                  <a:lnTo>
                    <a:pt x="1110853" y="1693"/>
                  </a:lnTo>
                  <a:lnTo>
                    <a:pt x="1110853" y="22659"/>
                  </a:lnTo>
                  <a:lnTo>
                    <a:pt x="1146274" y="22659"/>
                  </a:lnTo>
                  <a:lnTo>
                    <a:pt x="1146274" y="32165"/>
                  </a:lnTo>
                  <a:lnTo>
                    <a:pt x="1110853" y="32165"/>
                  </a:lnTo>
                  <a:lnTo>
                    <a:pt x="1110853" y="52090"/>
                  </a:lnTo>
                  <a:lnTo>
                    <a:pt x="1138591" y="52090"/>
                  </a:lnTo>
                  <a:lnTo>
                    <a:pt x="1138591" y="59903"/>
                  </a:lnTo>
                  <a:cubicBezTo>
                    <a:pt x="1132470" y="77266"/>
                    <a:pt x="1123767" y="91331"/>
                    <a:pt x="1112481" y="102096"/>
                  </a:cubicBezTo>
                  <a:cubicBezTo>
                    <a:pt x="1122248" y="109779"/>
                    <a:pt x="1134337" y="115639"/>
                    <a:pt x="1148748" y="119676"/>
                  </a:cubicBezTo>
                  <a:cubicBezTo>
                    <a:pt x="1145449" y="123496"/>
                    <a:pt x="1142671" y="126839"/>
                    <a:pt x="1140414" y="129703"/>
                  </a:cubicBezTo>
                  <a:cubicBezTo>
                    <a:pt x="1126306" y="123974"/>
                    <a:pt x="1114347" y="117007"/>
                    <a:pt x="1104537" y="108802"/>
                  </a:cubicBezTo>
                  <a:cubicBezTo>
                    <a:pt x="1093121" y="117397"/>
                    <a:pt x="1079773" y="124712"/>
                    <a:pt x="1064493" y="130745"/>
                  </a:cubicBezTo>
                  <a:cubicBezTo>
                    <a:pt x="1062670" y="127967"/>
                    <a:pt x="1060369" y="124885"/>
                    <a:pt x="1057591" y="121499"/>
                  </a:cubicBezTo>
                  <a:cubicBezTo>
                    <a:pt x="1073088" y="116464"/>
                    <a:pt x="1086327" y="109953"/>
                    <a:pt x="1097310" y="101966"/>
                  </a:cubicBezTo>
                  <a:cubicBezTo>
                    <a:pt x="1087673" y="91461"/>
                    <a:pt x="1080446" y="77700"/>
                    <a:pt x="1075627" y="60684"/>
                  </a:cubicBezTo>
                  <a:lnTo>
                    <a:pt x="1066967" y="60684"/>
                  </a:lnTo>
                  <a:lnTo>
                    <a:pt x="1066967" y="52090"/>
                  </a:lnTo>
                  <a:lnTo>
                    <a:pt x="1100435" y="52090"/>
                  </a:lnTo>
                  <a:lnTo>
                    <a:pt x="1100435" y="32165"/>
                  </a:lnTo>
                  <a:lnTo>
                    <a:pt x="1066446" y="32165"/>
                  </a:lnTo>
                  <a:lnTo>
                    <a:pt x="1066446" y="22659"/>
                  </a:lnTo>
                  <a:lnTo>
                    <a:pt x="1100435" y="22659"/>
                  </a:lnTo>
                  <a:close/>
                  <a:moveTo>
                    <a:pt x="1221562" y="1172"/>
                  </a:moveTo>
                  <a:lnTo>
                    <a:pt x="1231980" y="1172"/>
                  </a:lnTo>
                  <a:lnTo>
                    <a:pt x="1231980" y="32686"/>
                  </a:lnTo>
                  <a:lnTo>
                    <a:pt x="1288889" y="32686"/>
                  </a:lnTo>
                  <a:lnTo>
                    <a:pt x="1288889" y="42323"/>
                  </a:lnTo>
                  <a:lnTo>
                    <a:pt x="1236734" y="42323"/>
                  </a:lnTo>
                  <a:cubicBezTo>
                    <a:pt x="1251189" y="70625"/>
                    <a:pt x="1269702" y="91070"/>
                    <a:pt x="1292274" y="103659"/>
                  </a:cubicBezTo>
                  <a:cubicBezTo>
                    <a:pt x="1289149" y="107218"/>
                    <a:pt x="1286371" y="110691"/>
                    <a:pt x="1283940" y="114076"/>
                  </a:cubicBezTo>
                  <a:cubicBezTo>
                    <a:pt x="1262279" y="98753"/>
                    <a:pt x="1244960" y="77114"/>
                    <a:pt x="1231980" y="49160"/>
                  </a:cubicBezTo>
                  <a:lnTo>
                    <a:pt x="1231980" y="129703"/>
                  </a:lnTo>
                  <a:lnTo>
                    <a:pt x="1221562" y="129703"/>
                  </a:lnTo>
                  <a:lnTo>
                    <a:pt x="1221562" y="48899"/>
                  </a:lnTo>
                  <a:cubicBezTo>
                    <a:pt x="1209408" y="74944"/>
                    <a:pt x="1191654" y="97234"/>
                    <a:pt x="1168301" y="115769"/>
                  </a:cubicBezTo>
                  <a:cubicBezTo>
                    <a:pt x="1166304" y="112991"/>
                    <a:pt x="1163786" y="109692"/>
                    <a:pt x="1160748" y="105872"/>
                  </a:cubicBezTo>
                  <a:cubicBezTo>
                    <a:pt x="1184058" y="88987"/>
                    <a:pt x="1202637" y="67803"/>
                    <a:pt x="1216484" y="42323"/>
                  </a:cubicBezTo>
                  <a:lnTo>
                    <a:pt x="1164915" y="42323"/>
                  </a:lnTo>
                  <a:lnTo>
                    <a:pt x="1164915" y="32686"/>
                  </a:lnTo>
                  <a:lnTo>
                    <a:pt x="1221562" y="32686"/>
                  </a:lnTo>
                  <a:close/>
                  <a:moveTo>
                    <a:pt x="487877" y="911"/>
                  </a:moveTo>
                  <a:lnTo>
                    <a:pt x="498425" y="2344"/>
                  </a:lnTo>
                  <a:cubicBezTo>
                    <a:pt x="497774" y="6120"/>
                    <a:pt x="497101" y="9680"/>
                    <a:pt x="496407" y="13022"/>
                  </a:cubicBezTo>
                  <a:lnTo>
                    <a:pt x="551296" y="13022"/>
                  </a:lnTo>
                  <a:lnTo>
                    <a:pt x="551296" y="21357"/>
                  </a:lnTo>
                  <a:lnTo>
                    <a:pt x="494518" y="21357"/>
                  </a:lnTo>
                  <a:cubicBezTo>
                    <a:pt x="493520" y="25350"/>
                    <a:pt x="492478" y="28953"/>
                    <a:pt x="491393" y="32165"/>
                  </a:cubicBezTo>
                  <a:lnTo>
                    <a:pt x="546869" y="32165"/>
                  </a:lnTo>
                  <a:lnTo>
                    <a:pt x="546869" y="40500"/>
                  </a:lnTo>
                  <a:lnTo>
                    <a:pt x="488268" y="40500"/>
                  </a:lnTo>
                  <a:cubicBezTo>
                    <a:pt x="486488" y="44797"/>
                    <a:pt x="484361" y="48964"/>
                    <a:pt x="481887" y="53001"/>
                  </a:cubicBezTo>
                  <a:lnTo>
                    <a:pt x="556636" y="53001"/>
                  </a:lnTo>
                  <a:lnTo>
                    <a:pt x="556636" y="61336"/>
                  </a:lnTo>
                  <a:lnTo>
                    <a:pt x="520173" y="61336"/>
                  </a:lnTo>
                  <a:cubicBezTo>
                    <a:pt x="528898" y="72057"/>
                    <a:pt x="541833" y="79784"/>
                    <a:pt x="558980" y="84516"/>
                  </a:cubicBezTo>
                  <a:cubicBezTo>
                    <a:pt x="556549" y="88249"/>
                    <a:pt x="554378" y="91721"/>
                    <a:pt x="552468" y="94933"/>
                  </a:cubicBezTo>
                  <a:cubicBezTo>
                    <a:pt x="543353" y="91331"/>
                    <a:pt x="535387" y="87033"/>
                    <a:pt x="528572" y="82041"/>
                  </a:cubicBezTo>
                  <a:cubicBezTo>
                    <a:pt x="522929" y="85601"/>
                    <a:pt x="516483" y="89247"/>
                    <a:pt x="509234" y="92980"/>
                  </a:cubicBezTo>
                  <a:cubicBezTo>
                    <a:pt x="507932" y="90897"/>
                    <a:pt x="506152" y="88335"/>
                    <a:pt x="503895" y="85297"/>
                  </a:cubicBezTo>
                  <a:cubicBezTo>
                    <a:pt x="510015" y="82389"/>
                    <a:pt x="515788" y="79241"/>
                    <a:pt x="521215" y="75856"/>
                  </a:cubicBezTo>
                  <a:cubicBezTo>
                    <a:pt x="516570" y="71471"/>
                    <a:pt x="512663" y="66631"/>
                    <a:pt x="509494" y="61336"/>
                  </a:cubicBezTo>
                  <a:lnTo>
                    <a:pt x="476092" y="61336"/>
                  </a:lnTo>
                  <a:cubicBezTo>
                    <a:pt x="472315" y="66197"/>
                    <a:pt x="467974" y="70842"/>
                    <a:pt x="463069" y="75270"/>
                  </a:cubicBezTo>
                  <a:cubicBezTo>
                    <a:pt x="469103" y="78742"/>
                    <a:pt x="475028" y="82345"/>
                    <a:pt x="480845" y="86078"/>
                  </a:cubicBezTo>
                  <a:lnTo>
                    <a:pt x="474594" y="94022"/>
                  </a:lnTo>
                  <a:cubicBezTo>
                    <a:pt x="468647" y="89811"/>
                    <a:pt x="462375" y="85622"/>
                    <a:pt x="455777" y="81455"/>
                  </a:cubicBezTo>
                  <a:cubicBezTo>
                    <a:pt x="449179" y="86577"/>
                    <a:pt x="441734" y="91417"/>
                    <a:pt x="433443" y="95975"/>
                  </a:cubicBezTo>
                  <a:cubicBezTo>
                    <a:pt x="431707" y="93197"/>
                    <a:pt x="429623" y="90159"/>
                    <a:pt x="427192" y="86860"/>
                  </a:cubicBezTo>
                  <a:cubicBezTo>
                    <a:pt x="441777" y="79871"/>
                    <a:pt x="453671" y="71363"/>
                    <a:pt x="462874" y="61336"/>
                  </a:cubicBezTo>
                  <a:lnTo>
                    <a:pt x="429797" y="61336"/>
                  </a:lnTo>
                  <a:lnTo>
                    <a:pt x="429797" y="53001"/>
                  </a:lnTo>
                  <a:lnTo>
                    <a:pt x="469646" y="53001"/>
                  </a:lnTo>
                  <a:cubicBezTo>
                    <a:pt x="472510" y="49051"/>
                    <a:pt x="475006" y="44884"/>
                    <a:pt x="477133" y="40500"/>
                  </a:cubicBezTo>
                  <a:lnTo>
                    <a:pt x="439564" y="40500"/>
                  </a:lnTo>
                  <a:lnTo>
                    <a:pt x="439564" y="32165"/>
                  </a:lnTo>
                  <a:lnTo>
                    <a:pt x="480650" y="32165"/>
                  </a:lnTo>
                  <a:cubicBezTo>
                    <a:pt x="481908" y="28779"/>
                    <a:pt x="483037" y="25176"/>
                    <a:pt x="484035" y="21357"/>
                  </a:cubicBezTo>
                  <a:lnTo>
                    <a:pt x="434876" y="21357"/>
                  </a:lnTo>
                  <a:lnTo>
                    <a:pt x="434876" y="13022"/>
                  </a:lnTo>
                  <a:lnTo>
                    <a:pt x="485924" y="13022"/>
                  </a:lnTo>
                  <a:cubicBezTo>
                    <a:pt x="486705" y="9202"/>
                    <a:pt x="487356" y="5165"/>
                    <a:pt x="487877" y="911"/>
                  </a:cubicBezTo>
                  <a:close/>
                  <a:moveTo>
                    <a:pt x="1649946" y="521"/>
                  </a:moveTo>
                  <a:lnTo>
                    <a:pt x="1660754" y="2995"/>
                  </a:lnTo>
                  <a:cubicBezTo>
                    <a:pt x="1659018" y="7813"/>
                    <a:pt x="1657108" y="12545"/>
                    <a:pt x="1655024" y="17189"/>
                  </a:cubicBezTo>
                  <a:lnTo>
                    <a:pt x="1728601" y="17189"/>
                  </a:lnTo>
                  <a:lnTo>
                    <a:pt x="1728601" y="26826"/>
                  </a:lnTo>
                  <a:lnTo>
                    <a:pt x="1650336" y="26826"/>
                  </a:lnTo>
                  <a:cubicBezTo>
                    <a:pt x="1647645" y="31948"/>
                    <a:pt x="1644693" y="36940"/>
                    <a:pt x="1641481" y="41802"/>
                  </a:cubicBezTo>
                  <a:lnTo>
                    <a:pt x="1712844" y="41802"/>
                  </a:lnTo>
                  <a:lnTo>
                    <a:pt x="1712844" y="111342"/>
                  </a:lnTo>
                  <a:cubicBezTo>
                    <a:pt x="1712844" y="122107"/>
                    <a:pt x="1707592" y="127490"/>
                    <a:pt x="1697087" y="127490"/>
                  </a:cubicBezTo>
                  <a:cubicBezTo>
                    <a:pt x="1692486" y="127576"/>
                    <a:pt x="1685497" y="127620"/>
                    <a:pt x="1676121" y="127620"/>
                  </a:cubicBezTo>
                  <a:cubicBezTo>
                    <a:pt x="1675687" y="124668"/>
                    <a:pt x="1675036" y="121109"/>
                    <a:pt x="1674167" y="116941"/>
                  </a:cubicBezTo>
                  <a:cubicBezTo>
                    <a:pt x="1682154" y="117549"/>
                    <a:pt x="1688579" y="117853"/>
                    <a:pt x="1693441" y="117853"/>
                  </a:cubicBezTo>
                  <a:cubicBezTo>
                    <a:pt x="1699431" y="117853"/>
                    <a:pt x="1702426" y="114901"/>
                    <a:pt x="1702426" y="108998"/>
                  </a:cubicBezTo>
                  <a:lnTo>
                    <a:pt x="1702426" y="99752"/>
                  </a:lnTo>
                  <a:lnTo>
                    <a:pt x="1636793" y="99752"/>
                  </a:lnTo>
                  <a:lnTo>
                    <a:pt x="1636793" y="129183"/>
                  </a:lnTo>
                  <a:lnTo>
                    <a:pt x="1626505" y="129183"/>
                  </a:lnTo>
                  <a:lnTo>
                    <a:pt x="1626505" y="61791"/>
                  </a:lnTo>
                  <a:cubicBezTo>
                    <a:pt x="1620211" y="69127"/>
                    <a:pt x="1613266" y="76181"/>
                    <a:pt x="1605669" y="82953"/>
                  </a:cubicBezTo>
                  <a:cubicBezTo>
                    <a:pt x="1603846" y="79914"/>
                    <a:pt x="1601763" y="76745"/>
                    <a:pt x="1599418" y="73446"/>
                  </a:cubicBezTo>
                  <a:cubicBezTo>
                    <a:pt x="1616174" y="59426"/>
                    <a:pt x="1629262" y="43885"/>
                    <a:pt x="1638681" y="26826"/>
                  </a:cubicBezTo>
                  <a:lnTo>
                    <a:pt x="1603065" y="26826"/>
                  </a:lnTo>
                  <a:lnTo>
                    <a:pt x="1603065" y="17189"/>
                  </a:lnTo>
                  <a:lnTo>
                    <a:pt x="1643565" y="17189"/>
                  </a:lnTo>
                  <a:cubicBezTo>
                    <a:pt x="1646039" y="11763"/>
                    <a:pt x="1648166" y="6207"/>
                    <a:pt x="1649946" y="521"/>
                  </a:cubicBezTo>
                  <a:close/>
                  <a:moveTo>
                    <a:pt x="932278" y="521"/>
                  </a:moveTo>
                  <a:cubicBezTo>
                    <a:pt x="936228" y="6685"/>
                    <a:pt x="939158" y="11503"/>
                    <a:pt x="941068" y="14976"/>
                  </a:cubicBezTo>
                  <a:lnTo>
                    <a:pt x="994655" y="14976"/>
                  </a:lnTo>
                  <a:lnTo>
                    <a:pt x="994655" y="24091"/>
                  </a:lnTo>
                  <a:lnTo>
                    <a:pt x="922771" y="24091"/>
                  </a:lnTo>
                  <a:cubicBezTo>
                    <a:pt x="914176" y="30168"/>
                    <a:pt x="906320" y="35464"/>
                    <a:pt x="899201" y="39979"/>
                  </a:cubicBezTo>
                  <a:cubicBezTo>
                    <a:pt x="919559" y="39979"/>
                    <a:pt x="940352" y="39762"/>
                    <a:pt x="961578" y="39328"/>
                  </a:cubicBezTo>
                  <a:cubicBezTo>
                    <a:pt x="958713" y="37201"/>
                    <a:pt x="955762" y="35074"/>
                    <a:pt x="952723" y="32947"/>
                  </a:cubicBezTo>
                  <a:lnTo>
                    <a:pt x="958844" y="26175"/>
                  </a:lnTo>
                  <a:cubicBezTo>
                    <a:pt x="969956" y="33815"/>
                    <a:pt x="980938" y="41758"/>
                    <a:pt x="991790" y="50006"/>
                  </a:cubicBezTo>
                  <a:lnTo>
                    <a:pt x="984368" y="57429"/>
                  </a:lnTo>
                  <a:cubicBezTo>
                    <a:pt x="980765" y="54303"/>
                    <a:pt x="977010" y="51178"/>
                    <a:pt x="973103" y="48053"/>
                  </a:cubicBezTo>
                  <a:cubicBezTo>
                    <a:pt x="939071" y="48183"/>
                    <a:pt x="913091" y="48660"/>
                    <a:pt x="895164" y="49485"/>
                  </a:cubicBezTo>
                  <a:cubicBezTo>
                    <a:pt x="889694" y="49746"/>
                    <a:pt x="885006" y="50223"/>
                    <a:pt x="881100" y="50918"/>
                  </a:cubicBezTo>
                  <a:lnTo>
                    <a:pt x="877453" y="39979"/>
                  </a:lnTo>
                  <a:cubicBezTo>
                    <a:pt x="883444" y="38850"/>
                    <a:pt x="888262" y="37201"/>
                    <a:pt x="891908" y="35030"/>
                  </a:cubicBezTo>
                  <a:cubicBezTo>
                    <a:pt x="897117" y="31948"/>
                    <a:pt x="902283" y="28302"/>
                    <a:pt x="907405" y="24091"/>
                  </a:cubicBezTo>
                  <a:lnTo>
                    <a:pt x="868207" y="24091"/>
                  </a:lnTo>
                  <a:lnTo>
                    <a:pt x="868207" y="14976"/>
                  </a:lnTo>
                  <a:lnTo>
                    <a:pt x="929283" y="14976"/>
                  </a:lnTo>
                  <a:cubicBezTo>
                    <a:pt x="927459" y="11807"/>
                    <a:pt x="925463" y="8464"/>
                    <a:pt x="923292" y="4948"/>
                  </a:cubicBezTo>
                  <a:close/>
                  <a:moveTo>
                    <a:pt x="643533" y="0"/>
                  </a:moveTo>
                  <a:cubicBezTo>
                    <a:pt x="648828" y="5730"/>
                    <a:pt x="653299" y="11242"/>
                    <a:pt x="656946" y="16538"/>
                  </a:cubicBezTo>
                  <a:lnTo>
                    <a:pt x="650955" y="20575"/>
                  </a:lnTo>
                  <a:lnTo>
                    <a:pt x="704217" y="20575"/>
                  </a:lnTo>
                  <a:lnTo>
                    <a:pt x="704217" y="45318"/>
                  </a:lnTo>
                  <a:lnTo>
                    <a:pt x="693669" y="45318"/>
                  </a:lnTo>
                  <a:lnTo>
                    <a:pt x="693669" y="30212"/>
                  </a:lnTo>
                  <a:lnTo>
                    <a:pt x="597954" y="30212"/>
                  </a:lnTo>
                  <a:lnTo>
                    <a:pt x="597954" y="45318"/>
                  </a:lnTo>
                  <a:lnTo>
                    <a:pt x="587536" y="45318"/>
                  </a:lnTo>
                  <a:lnTo>
                    <a:pt x="587536" y="20575"/>
                  </a:lnTo>
                  <a:lnTo>
                    <a:pt x="646202" y="20575"/>
                  </a:lnTo>
                  <a:cubicBezTo>
                    <a:pt x="642903" y="15800"/>
                    <a:pt x="639105" y="10895"/>
                    <a:pt x="634808" y="5860"/>
                  </a:cubicBez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endParaRPr lang="zh-CN" altLang="en-US" sz="1050" b="0" dirty="0">
                <a:solidFill>
                  <a:srgbClr val="3E3A39"/>
                </a:solidFill>
                <a:latin typeface="微软雅黑" pitchFamily="34" charset="-122"/>
                <a:cs typeface="+mn-cs"/>
              </a:endParaRPr>
            </a:p>
          </p:txBody>
        </p:sp>
        <p:sp>
          <p:nvSpPr>
            <p:cNvPr id="52" name="任意多边形 51"/>
            <p:cNvSpPr/>
            <p:nvPr/>
          </p:nvSpPr>
          <p:spPr>
            <a:xfrm>
              <a:off x="2050144" y="6486734"/>
              <a:ext cx="2165440" cy="85078"/>
            </a:xfrm>
            <a:custGeom>
              <a:avLst/>
              <a:gdLst/>
              <a:ahLst/>
              <a:cxnLst/>
              <a:rect l="l" t="t" r="r" b="b"/>
              <a:pathLst>
                <a:path w="2165440" h="85078">
                  <a:moveTo>
                    <a:pt x="2158789" y="71930"/>
                  </a:moveTo>
                  <a:cubicBezTo>
                    <a:pt x="2160699" y="71930"/>
                    <a:pt x="2162285" y="72570"/>
                    <a:pt x="2163547" y="73849"/>
                  </a:cubicBezTo>
                  <a:cubicBezTo>
                    <a:pt x="2164809" y="75128"/>
                    <a:pt x="2165440" y="76671"/>
                    <a:pt x="2165440" y="78479"/>
                  </a:cubicBezTo>
                  <a:cubicBezTo>
                    <a:pt x="2165440" y="80252"/>
                    <a:pt x="2164809" y="81779"/>
                    <a:pt x="2163547" y="83058"/>
                  </a:cubicBezTo>
                  <a:cubicBezTo>
                    <a:pt x="2162285" y="84337"/>
                    <a:pt x="2160682" y="84976"/>
                    <a:pt x="2158738" y="84976"/>
                  </a:cubicBezTo>
                  <a:cubicBezTo>
                    <a:pt x="2156862" y="84976"/>
                    <a:pt x="2155301" y="84337"/>
                    <a:pt x="2154057" y="83058"/>
                  </a:cubicBezTo>
                  <a:cubicBezTo>
                    <a:pt x="2152812" y="81779"/>
                    <a:pt x="2152189" y="80252"/>
                    <a:pt x="2152189" y="78479"/>
                  </a:cubicBezTo>
                  <a:cubicBezTo>
                    <a:pt x="2152189" y="76637"/>
                    <a:pt x="2152820" y="75085"/>
                    <a:pt x="2154082" y="73823"/>
                  </a:cubicBezTo>
                  <a:cubicBezTo>
                    <a:pt x="2155344" y="72561"/>
                    <a:pt x="2156913" y="71930"/>
                    <a:pt x="2158789" y="71930"/>
                  </a:cubicBezTo>
                  <a:close/>
                  <a:moveTo>
                    <a:pt x="1281540" y="55355"/>
                  </a:moveTo>
                  <a:lnTo>
                    <a:pt x="1268290" y="57145"/>
                  </a:lnTo>
                  <a:cubicBezTo>
                    <a:pt x="1263651" y="57759"/>
                    <a:pt x="1260454" y="58919"/>
                    <a:pt x="1258697" y="60624"/>
                  </a:cubicBezTo>
                  <a:cubicBezTo>
                    <a:pt x="1256941" y="62329"/>
                    <a:pt x="1256063" y="64717"/>
                    <a:pt x="1256063" y="67786"/>
                  </a:cubicBezTo>
                  <a:cubicBezTo>
                    <a:pt x="1256063" y="70481"/>
                    <a:pt x="1257017" y="72681"/>
                    <a:pt x="1258927" y="74386"/>
                  </a:cubicBezTo>
                  <a:cubicBezTo>
                    <a:pt x="1260838" y="76091"/>
                    <a:pt x="1263361" y="76944"/>
                    <a:pt x="1266499" y="76944"/>
                  </a:cubicBezTo>
                  <a:cubicBezTo>
                    <a:pt x="1270865" y="76944"/>
                    <a:pt x="1274463" y="75409"/>
                    <a:pt x="1277294" y="72340"/>
                  </a:cubicBezTo>
                  <a:cubicBezTo>
                    <a:pt x="1280125" y="69270"/>
                    <a:pt x="1281540" y="65416"/>
                    <a:pt x="1281540" y="60778"/>
                  </a:cubicBezTo>
                  <a:close/>
                  <a:moveTo>
                    <a:pt x="2102490" y="34123"/>
                  </a:moveTo>
                  <a:cubicBezTo>
                    <a:pt x="2097169" y="34123"/>
                    <a:pt x="2092974" y="36110"/>
                    <a:pt x="2089905" y="40083"/>
                  </a:cubicBezTo>
                  <a:cubicBezTo>
                    <a:pt x="2086835" y="44057"/>
                    <a:pt x="2085300" y="49471"/>
                    <a:pt x="2085300" y="56327"/>
                  </a:cubicBezTo>
                  <a:cubicBezTo>
                    <a:pt x="2085300" y="62636"/>
                    <a:pt x="2086775" y="67624"/>
                    <a:pt x="2089726" y="71291"/>
                  </a:cubicBezTo>
                  <a:cubicBezTo>
                    <a:pt x="2092676" y="74957"/>
                    <a:pt x="2096607" y="76791"/>
                    <a:pt x="2101518" y="76791"/>
                  </a:cubicBezTo>
                  <a:cubicBezTo>
                    <a:pt x="2106361" y="76791"/>
                    <a:pt x="2110317" y="74991"/>
                    <a:pt x="2113387" y="71393"/>
                  </a:cubicBezTo>
                  <a:cubicBezTo>
                    <a:pt x="2116456" y="67795"/>
                    <a:pt x="2117991" y="63318"/>
                    <a:pt x="2117991" y="57964"/>
                  </a:cubicBezTo>
                  <a:lnTo>
                    <a:pt x="2117991" y="50085"/>
                  </a:lnTo>
                  <a:cubicBezTo>
                    <a:pt x="2117991" y="45549"/>
                    <a:pt x="2116499" y="41755"/>
                    <a:pt x="2113515" y="38702"/>
                  </a:cubicBezTo>
                  <a:cubicBezTo>
                    <a:pt x="2110531" y="35650"/>
                    <a:pt x="2106855" y="34123"/>
                    <a:pt x="2102490" y="34123"/>
                  </a:cubicBezTo>
                  <a:close/>
                  <a:moveTo>
                    <a:pt x="1436763" y="34123"/>
                  </a:moveTo>
                  <a:cubicBezTo>
                    <a:pt x="1431136" y="34123"/>
                    <a:pt x="1426693" y="36050"/>
                    <a:pt x="1423436" y="39904"/>
                  </a:cubicBezTo>
                  <a:cubicBezTo>
                    <a:pt x="1420179" y="43758"/>
                    <a:pt x="1418550" y="49045"/>
                    <a:pt x="1418550" y="55764"/>
                  </a:cubicBezTo>
                  <a:cubicBezTo>
                    <a:pt x="1418550" y="62278"/>
                    <a:pt x="1420196" y="67411"/>
                    <a:pt x="1423487" y="71163"/>
                  </a:cubicBezTo>
                  <a:cubicBezTo>
                    <a:pt x="1426778" y="74915"/>
                    <a:pt x="1431204" y="76791"/>
                    <a:pt x="1436763" y="76791"/>
                  </a:cubicBezTo>
                  <a:cubicBezTo>
                    <a:pt x="1442493" y="76791"/>
                    <a:pt x="1446859" y="74957"/>
                    <a:pt x="1449860" y="71291"/>
                  </a:cubicBezTo>
                  <a:cubicBezTo>
                    <a:pt x="1452861" y="67624"/>
                    <a:pt x="1454362" y="62364"/>
                    <a:pt x="1454362" y="55508"/>
                  </a:cubicBezTo>
                  <a:cubicBezTo>
                    <a:pt x="1454362" y="48619"/>
                    <a:pt x="1452861" y="43332"/>
                    <a:pt x="1449860" y="39649"/>
                  </a:cubicBezTo>
                  <a:cubicBezTo>
                    <a:pt x="1446859" y="35965"/>
                    <a:pt x="1442493" y="34123"/>
                    <a:pt x="1436763" y="34123"/>
                  </a:cubicBezTo>
                  <a:close/>
                  <a:moveTo>
                    <a:pt x="1045215" y="34123"/>
                  </a:moveTo>
                  <a:cubicBezTo>
                    <a:pt x="1039894" y="34123"/>
                    <a:pt x="1035699" y="36110"/>
                    <a:pt x="1032630" y="40083"/>
                  </a:cubicBezTo>
                  <a:cubicBezTo>
                    <a:pt x="1029560" y="44057"/>
                    <a:pt x="1028025" y="49471"/>
                    <a:pt x="1028025" y="56327"/>
                  </a:cubicBezTo>
                  <a:cubicBezTo>
                    <a:pt x="1028025" y="62636"/>
                    <a:pt x="1029500" y="67624"/>
                    <a:pt x="1032451" y="71291"/>
                  </a:cubicBezTo>
                  <a:cubicBezTo>
                    <a:pt x="1035401" y="74957"/>
                    <a:pt x="1039332" y="76791"/>
                    <a:pt x="1044243" y="76791"/>
                  </a:cubicBezTo>
                  <a:cubicBezTo>
                    <a:pt x="1049086" y="76791"/>
                    <a:pt x="1053042" y="74991"/>
                    <a:pt x="1056112" y="71393"/>
                  </a:cubicBezTo>
                  <a:cubicBezTo>
                    <a:pt x="1059182" y="67795"/>
                    <a:pt x="1060716" y="63318"/>
                    <a:pt x="1060716" y="57964"/>
                  </a:cubicBezTo>
                  <a:lnTo>
                    <a:pt x="1060716" y="50085"/>
                  </a:lnTo>
                  <a:cubicBezTo>
                    <a:pt x="1060716" y="45549"/>
                    <a:pt x="1059224" y="41755"/>
                    <a:pt x="1056240" y="38702"/>
                  </a:cubicBezTo>
                  <a:cubicBezTo>
                    <a:pt x="1053255" y="35650"/>
                    <a:pt x="1049580" y="34123"/>
                    <a:pt x="1045215" y="34123"/>
                  </a:cubicBezTo>
                  <a:close/>
                  <a:moveTo>
                    <a:pt x="1720211" y="33919"/>
                  </a:moveTo>
                  <a:cubicBezTo>
                    <a:pt x="1716221" y="33919"/>
                    <a:pt x="1712767" y="35402"/>
                    <a:pt x="1709851" y="38370"/>
                  </a:cubicBezTo>
                  <a:cubicBezTo>
                    <a:pt x="1706935" y="41337"/>
                    <a:pt x="1705102" y="45208"/>
                    <a:pt x="1704351" y="49983"/>
                  </a:cubicBezTo>
                  <a:lnTo>
                    <a:pt x="1733922" y="49983"/>
                  </a:lnTo>
                  <a:cubicBezTo>
                    <a:pt x="1733888" y="44867"/>
                    <a:pt x="1732677" y="40911"/>
                    <a:pt x="1730289" y="38114"/>
                  </a:cubicBezTo>
                  <a:cubicBezTo>
                    <a:pt x="1727902" y="35317"/>
                    <a:pt x="1724543" y="33919"/>
                    <a:pt x="1720211" y="33919"/>
                  </a:cubicBezTo>
                  <a:close/>
                  <a:moveTo>
                    <a:pt x="472436" y="33919"/>
                  </a:moveTo>
                  <a:cubicBezTo>
                    <a:pt x="468445" y="33919"/>
                    <a:pt x="464992" y="35402"/>
                    <a:pt x="462076" y="38370"/>
                  </a:cubicBezTo>
                  <a:cubicBezTo>
                    <a:pt x="459160" y="41337"/>
                    <a:pt x="457327" y="45208"/>
                    <a:pt x="456576" y="49983"/>
                  </a:cubicBezTo>
                  <a:lnTo>
                    <a:pt x="486147" y="49983"/>
                  </a:lnTo>
                  <a:cubicBezTo>
                    <a:pt x="486113" y="44867"/>
                    <a:pt x="484902" y="40911"/>
                    <a:pt x="482514" y="38114"/>
                  </a:cubicBezTo>
                  <a:cubicBezTo>
                    <a:pt x="480127" y="35317"/>
                    <a:pt x="476767" y="33919"/>
                    <a:pt x="472436" y="33919"/>
                  </a:cubicBezTo>
                  <a:close/>
                  <a:moveTo>
                    <a:pt x="177161" y="33919"/>
                  </a:moveTo>
                  <a:cubicBezTo>
                    <a:pt x="173170" y="33919"/>
                    <a:pt x="169717" y="35402"/>
                    <a:pt x="166801" y="38370"/>
                  </a:cubicBezTo>
                  <a:cubicBezTo>
                    <a:pt x="163885" y="41337"/>
                    <a:pt x="162052" y="45208"/>
                    <a:pt x="161301" y="49983"/>
                  </a:cubicBezTo>
                  <a:lnTo>
                    <a:pt x="190872" y="49983"/>
                  </a:lnTo>
                  <a:cubicBezTo>
                    <a:pt x="190838" y="44867"/>
                    <a:pt x="189627" y="40911"/>
                    <a:pt x="187239" y="38114"/>
                  </a:cubicBezTo>
                  <a:cubicBezTo>
                    <a:pt x="184852" y="35317"/>
                    <a:pt x="181492" y="33919"/>
                    <a:pt x="177161" y="33919"/>
                  </a:cubicBezTo>
                  <a:close/>
                  <a:moveTo>
                    <a:pt x="1373953" y="27166"/>
                  </a:moveTo>
                  <a:lnTo>
                    <a:pt x="1383980" y="27166"/>
                  </a:lnTo>
                  <a:lnTo>
                    <a:pt x="1383980" y="83748"/>
                  </a:lnTo>
                  <a:lnTo>
                    <a:pt x="1373953" y="83748"/>
                  </a:lnTo>
                  <a:close/>
                  <a:moveTo>
                    <a:pt x="1096654" y="27166"/>
                  </a:moveTo>
                  <a:lnTo>
                    <a:pt x="1106579" y="27166"/>
                  </a:lnTo>
                  <a:lnTo>
                    <a:pt x="1106579" y="59550"/>
                  </a:lnTo>
                  <a:cubicBezTo>
                    <a:pt x="1106579" y="71044"/>
                    <a:pt x="1110978" y="76791"/>
                    <a:pt x="1119778" y="76791"/>
                  </a:cubicBezTo>
                  <a:cubicBezTo>
                    <a:pt x="1124143" y="76791"/>
                    <a:pt x="1127673" y="75179"/>
                    <a:pt x="1130368" y="71956"/>
                  </a:cubicBezTo>
                  <a:cubicBezTo>
                    <a:pt x="1133062" y="68733"/>
                    <a:pt x="1134409" y="64666"/>
                    <a:pt x="1134409" y="59754"/>
                  </a:cubicBezTo>
                  <a:lnTo>
                    <a:pt x="1134409" y="27166"/>
                  </a:lnTo>
                  <a:lnTo>
                    <a:pt x="1144488" y="27166"/>
                  </a:lnTo>
                  <a:lnTo>
                    <a:pt x="1144488" y="83748"/>
                  </a:lnTo>
                  <a:lnTo>
                    <a:pt x="1134409" y="83748"/>
                  </a:lnTo>
                  <a:lnTo>
                    <a:pt x="1134409" y="74846"/>
                  </a:lnTo>
                  <a:lnTo>
                    <a:pt x="1134205" y="74846"/>
                  </a:lnTo>
                  <a:cubicBezTo>
                    <a:pt x="1130419" y="81668"/>
                    <a:pt x="1124604" y="85078"/>
                    <a:pt x="1116759" y="85078"/>
                  </a:cubicBezTo>
                  <a:cubicBezTo>
                    <a:pt x="1103355" y="85078"/>
                    <a:pt x="1096654" y="77063"/>
                    <a:pt x="1096654" y="61033"/>
                  </a:cubicBezTo>
                  <a:close/>
                  <a:moveTo>
                    <a:pt x="303111" y="27166"/>
                  </a:moveTo>
                  <a:lnTo>
                    <a:pt x="347211" y="27166"/>
                  </a:lnTo>
                  <a:lnTo>
                    <a:pt x="347211" y="30440"/>
                  </a:lnTo>
                  <a:lnTo>
                    <a:pt x="314520" y="75460"/>
                  </a:lnTo>
                  <a:lnTo>
                    <a:pt x="347006" y="75460"/>
                  </a:lnTo>
                  <a:lnTo>
                    <a:pt x="347006" y="83748"/>
                  </a:lnTo>
                  <a:lnTo>
                    <a:pt x="300042" y="83748"/>
                  </a:lnTo>
                  <a:lnTo>
                    <a:pt x="300042" y="80423"/>
                  </a:lnTo>
                  <a:lnTo>
                    <a:pt x="332937" y="35454"/>
                  </a:lnTo>
                  <a:lnTo>
                    <a:pt x="303111" y="35454"/>
                  </a:lnTo>
                  <a:close/>
                  <a:moveTo>
                    <a:pt x="1790365" y="25836"/>
                  </a:moveTo>
                  <a:cubicBezTo>
                    <a:pt x="1795549" y="25836"/>
                    <a:pt x="1799983" y="26756"/>
                    <a:pt x="1803666" y="28598"/>
                  </a:cubicBezTo>
                  <a:lnTo>
                    <a:pt x="1803666" y="38523"/>
                  </a:lnTo>
                  <a:cubicBezTo>
                    <a:pt x="1799676" y="35590"/>
                    <a:pt x="1795242" y="34123"/>
                    <a:pt x="1790365" y="34123"/>
                  </a:cubicBezTo>
                  <a:cubicBezTo>
                    <a:pt x="1784635" y="34123"/>
                    <a:pt x="1779971" y="36110"/>
                    <a:pt x="1776373" y="40083"/>
                  </a:cubicBezTo>
                  <a:cubicBezTo>
                    <a:pt x="1772774" y="44057"/>
                    <a:pt x="1770975" y="49352"/>
                    <a:pt x="1770975" y="55969"/>
                  </a:cubicBezTo>
                  <a:cubicBezTo>
                    <a:pt x="1770975" y="62483"/>
                    <a:pt x="1772672" y="67582"/>
                    <a:pt x="1776066" y="71265"/>
                  </a:cubicBezTo>
                  <a:cubicBezTo>
                    <a:pt x="1779459" y="74949"/>
                    <a:pt x="1784038" y="76791"/>
                    <a:pt x="1789802" y="76791"/>
                  </a:cubicBezTo>
                  <a:cubicBezTo>
                    <a:pt x="1794679" y="76791"/>
                    <a:pt x="1799284" y="75188"/>
                    <a:pt x="1803615" y="71982"/>
                  </a:cubicBezTo>
                  <a:lnTo>
                    <a:pt x="1803615" y="81190"/>
                  </a:lnTo>
                  <a:cubicBezTo>
                    <a:pt x="1799284" y="83782"/>
                    <a:pt x="1794065" y="85078"/>
                    <a:pt x="1787960" y="85078"/>
                  </a:cubicBezTo>
                  <a:cubicBezTo>
                    <a:pt x="1779775" y="85078"/>
                    <a:pt x="1773192" y="82452"/>
                    <a:pt x="1768213" y="77200"/>
                  </a:cubicBezTo>
                  <a:cubicBezTo>
                    <a:pt x="1763233" y="71947"/>
                    <a:pt x="1760743" y="65143"/>
                    <a:pt x="1760743" y="56787"/>
                  </a:cubicBezTo>
                  <a:cubicBezTo>
                    <a:pt x="1760743" y="47510"/>
                    <a:pt x="1763429" y="40032"/>
                    <a:pt x="1768801" y="34354"/>
                  </a:cubicBezTo>
                  <a:cubicBezTo>
                    <a:pt x="1774173" y="28675"/>
                    <a:pt x="1781361" y="25836"/>
                    <a:pt x="1790365" y="25836"/>
                  </a:cubicBezTo>
                  <a:close/>
                  <a:moveTo>
                    <a:pt x="1720364" y="25836"/>
                  </a:moveTo>
                  <a:cubicBezTo>
                    <a:pt x="1727766" y="25836"/>
                    <a:pt x="1733547" y="28214"/>
                    <a:pt x="1737708" y="32972"/>
                  </a:cubicBezTo>
                  <a:cubicBezTo>
                    <a:pt x="1741869" y="37730"/>
                    <a:pt x="1743949" y="44389"/>
                    <a:pt x="1743949" y="52950"/>
                  </a:cubicBezTo>
                  <a:lnTo>
                    <a:pt x="1743949" y="58015"/>
                  </a:lnTo>
                  <a:lnTo>
                    <a:pt x="1704351" y="58015"/>
                  </a:lnTo>
                  <a:cubicBezTo>
                    <a:pt x="1704522" y="64052"/>
                    <a:pt x="1706176" y="68716"/>
                    <a:pt x="1709314" y="72007"/>
                  </a:cubicBezTo>
                  <a:cubicBezTo>
                    <a:pt x="1712452" y="75298"/>
                    <a:pt x="1716834" y="76944"/>
                    <a:pt x="1722462" y="76944"/>
                  </a:cubicBezTo>
                  <a:cubicBezTo>
                    <a:pt x="1728806" y="76944"/>
                    <a:pt x="1734621" y="74915"/>
                    <a:pt x="1739907" y="70856"/>
                  </a:cubicBezTo>
                  <a:lnTo>
                    <a:pt x="1739907" y="79809"/>
                  </a:lnTo>
                  <a:cubicBezTo>
                    <a:pt x="1734928" y="83322"/>
                    <a:pt x="1728328" y="85078"/>
                    <a:pt x="1720109" y="85078"/>
                  </a:cubicBezTo>
                  <a:cubicBezTo>
                    <a:pt x="1711923" y="85078"/>
                    <a:pt x="1705537" y="82486"/>
                    <a:pt x="1700949" y="77302"/>
                  </a:cubicBezTo>
                  <a:cubicBezTo>
                    <a:pt x="1696362" y="72118"/>
                    <a:pt x="1694068" y="64921"/>
                    <a:pt x="1694068" y="55713"/>
                  </a:cubicBezTo>
                  <a:cubicBezTo>
                    <a:pt x="1694068" y="47050"/>
                    <a:pt x="1696584" y="39904"/>
                    <a:pt x="1701614" y="34277"/>
                  </a:cubicBezTo>
                  <a:cubicBezTo>
                    <a:pt x="1706645" y="28649"/>
                    <a:pt x="1712895" y="25836"/>
                    <a:pt x="1720364" y="25836"/>
                  </a:cubicBezTo>
                  <a:close/>
                  <a:moveTo>
                    <a:pt x="1526632" y="25836"/>
                  </a:moveTo>
                  <a:cubicBezTo>
                    <a:pt x="1532839" y="25836"/>
                    <a:pt x="1537563" y="27822"/>
                    <a:pt x="1540803" y="31796"/>
                  </a:cubicBezTo>
                  <a:cubicBezTo>
                    <a:pt x="1544043" y="35769"/>
                    <a:pt x="1545663" y="41559"/>
                    <a:pt x="1545663" y="49164"/>
                  </a:cubicBezTo>
                  <a:lnTo>
                    <a:pt x="1545663" y="83748"/>
                  </a:lnTo>
                  <a:lnTo>
                    <a:pt x="1535687" y="83748"/>
                  </a:lnTo>
                  <a:lnTo>
                    <a:pt x="1535687" y="51569"/>
                  </a:lnTo>
                  <a:cubicBezTo>
                    <a:pt x="1535687" y="39939"/>
                    <a:pt x="1531441" y="34123"/>
                    <a:pt x="1522949" y="34123"/>
                  </a:cubicBezTo>
                  <a:cubicBezTo>
                    <a:pt x="1518549" y="34123"/>
                    <a:pt x="1514934" y="35760"/>
                    <a:pt x="1512103" y="39035"/>
                  </a:cubicBezTo>
                  <a:cubicBezTo>
                    <a:pt x="1509272" y="42309"/>
                    <a:pt x="1507856" y="46453"/>
                    <a:pt x="1507856" y="51466"/>
                  </a:cubicBezTo>
                  <a:lnTo>
                    <a:pt x="1507856" y="83748"/>
                  </a:lnTo>
                  <a:lnTo>
                    <a:pt x="1497829" y="83748"/>
                  </a:lnTo>
                  <a:lnTo>
                    <a:pt x="1497829" y="27166"/>
                  </a:lnTo>
                  <a:lnTo>
                    <a:pt x="1507856" y="27166"/>
                  </a:lnTo>
                  <a:lnTo>
                    <a:pt x="1507856" y="36528"/>
                  </a:lnTo>
                  <a:lnTo>
                    <a:pt x="1508061" y="36528"/>
                  </a:lnTo>
                  <a:cubicBezTo>
                    <a:pt x="1512324" y="29400"/>
                    <a:pt x="1518515" y="25836"/>
                    <a:pt x="1526632" y="25836"/>
                  </a:cubicBezTo>
                  <a:close/>
                  <a:moveTo>
                    <a:pt x="1437377" y="25836"/>
                  </a:moveTo>
                  <a:cubicBezTo>
                    <a:pt x="1445870" y="25836"/>
                    <a:pt x="1452529" y="28436"/>
                    <a:pt x="1457355" y="33637"/>
                  </a:cubicBezTo>
                  <a:cubicBezTo>
                    <a:pt x="1462181" y="38839"/>
                    <a:pt x="1464594" y="46027"/>
                    <a:pt x="1464594" y="55201"/>
                  </a:cubicBezTo>
                  <a:cubicBezTo>
                    <a:pt x="1464594" y="64137"/>
                    <a:pt x="1462019" y="71351"/>
                    <a:pt x="1456869" y="76842"/>
                  </a:cubicBezTo>
                  <a:cubicBezTo>
                    <a:pt x="1451719" y="82333"/>
                    <a:pt x="1444812" y="85078"/>
                    <a:pt x="1436149" y="85078"/>
                  </a:cubicBezTo>
                  <a:cubicBezTo>
                    <a:pt x="1427691" y="85078"/>
                    <a:pt x="1420938" y="82418"/>
                    <a:pt x="1415890" y="77097"/>
                  </a:cubicBezTo>
                  <a:cubicBezTo>
                    <a:pt x="1410842" y="71777"/>
                    <a:pt x="1408318" y="64768"/>
                    <a:pt x="1408318" y="56071"/>
                  </a:cubicBezTo>
                  <a:cubicBezTo>
                    <a:pt x="1408318" y="46726"/>
                    <a:pt x="1410928" y="39350"/>
                    <a:pt x="1416146" y="33944"/>
                  </a:cubicBezTo>
                  <a:cubicBezTo>
                    <a:pt x="1421364" y="28538"/>
                    <a:pt x="1428441" y="25836"/>
                    <a:pt x="1437377" y="25836"/>
                  </a:cubicBezTo>
                  <a:close/>
                  <a:moveTo>
                    <a:pt x="1271001" y="25836"/>
                  </a:moveTo>
                  <a:cubicBezTo>
                    <a:pt x="1284644" y="25836"/>
                    <a:pt x="1291465" y="32998"/>
                    <a:pt x="1291465" y="47323"/>
                  </a:cubicBezTo>
                  <a:lnTo>
                    <a:pt x="1291465" y="83748"/>
                  </a:lnTo>
                  <a:lnTo>
                    <a:pt x="1281540" y="83748"/>
                  </a:lnTo>
                  <a:lnTo>
                    <a:pt x="1281540" y="75000"/>
                  </a:lnTo>
                  <a:lnTo>
                    <a:pt x="1281284" y="75000"/>
                  </a:lnTo>
                  <a:cubicBezTo>
                    <a:pt x="1277362" y="81719"/>
                    <a:pt x="1271581" y="85078"/>
                    <a:pt x="1263941" y="85078"/>
                  </a:cubicBezTo>
                  <a:cubicBezTo>
                    <a:pt x="1258450" y="85078"/>
                    <a:pt x="1254084" y="83595"/>
                    <a:pt x="1250844" y="80628"/>
                  </a:cubicBezTo>
                  <a:cubicBezTo>
                    <a:pt x="1247604" y="77660"/>
                    <a:pt x="1245984" y="73653"/>
                    <a:pt x="1245984" y="68605"/>
                  </a:cubicBezTo>
                  <a:cubicBezTo>
                    <a:pt x="1245984" y="58032"/>
                    <a:pt x="1252243" y="51876"/>
                    <a:pt x="1264760" y="50136"/>
                  </a:cubicBezTo>
                  <a:lnTo>
                    <a:pt x="1281540" y="47783"/>
                  </a:lnTo>
                  <a:cubicBezTo>
                    <a:pt x="1281540" y="38540"/>
                    <a:pt x="1277720" y="33919"/>
                    <a:pt x="1270080" y="33919"/>
                  </a:cubicBezTo>
                  <a:cubicBezTo>
                    <a:pt x="1263293" y="33919"/>
                    <a:pt x="1257103" y="36204"/>
                    <a:pt x="1251509" y="40774"/>
                  </a:cubicBezTo>
                  <a:lnTo>
                    <a:pt x="1251509" y="31105"/>
                  </a:lnTo>
                  <a:cubicBezTo>
                    <a:pt x="1257137" y="27592"/>
                    <a:pt x="1263634" y="25836"/>
                    <a:pt x="1271001" y="25836"/>
                  </a:cubicBezTo>
                  <a:close/>
                  <a:moveTo>
                    <a:pt x="1199815" y="25836"/>
                  </a:moveTo>
                  <a:cubicBezTo>
                    <a:pt x="1204999" y="25836"/>
                    <a:pt x="1209433" y="26756"/>
                    <a:pt x="1213116" y="28598"/>
                  </a:cubicBezTo>
                  <a:lnTo>
                    <a:pt x="1213116" y="38523"/>
                  </a:lnTo>
                  <a:cubicBezTo>
                    <a:pt x="1209126" y="35590"/>
                    <a:pt x="1204692" y="34123"/>
                    <a:pt x="1199815" y="34123"/>
                  </a:cubicBezTo>
                  <a:cubicBezTo>
                    <a:pt x="1194085" y="34123"/>
                    <a:pt x="1189421" y="36110"/>
                    <a:pt x="1185823" y="40083"/>
                  </a:cubicBezTo>
                  <a:cubicBezTo>
                    <a:pt x="1182224" y="44057"/>
                    <a:pt x="1180425" y="49352"/>
                    <a:pt x="1180425" y="55969"/>
                  </a:cubicBezTo>
                  <a:cubicBezTo>
                    <a:pt x="1180425" y="62483"/>
                    <a:pt x="1182122" y="67582"/>
                    <a:pt x="1185516" y="71265"/>
                  </a:cubicBezTo>
                  <a:cubicBezTo>
                    <a:pt x="1188909" y="74949"/>
                    <a:pt x="1193488" y="76791"/>
                    <a:pt x="1199252" y="76791"/>
                  </a:cubicBezTo>
                  <a:cubicBezTo>
                    <a:pt x="1204129" y="76791"/>
                    <a:pt x="1208734" y="75188"/>
                    <a:pt x="1213065" y="71982"/>
                  </a:cubicBezTo>
                  <a:lnTo>
                    <a:pt x="1213065" y="81190"/>
                  </a:lnTo>
                  <a:cubicBezTo>
                    <a:pt x="1208734" y="83782"/>
                    <a:pt x="1203515" y="85078"/>
                    <a:pt x="1197410" y="85078"/>
                  </a:cubicBezTo>
                  <a:cubicBezTo>
                    <a:pt x="1189225" y="85078"/>
                    <a:pt x="1182642" y="82452"/>
                    <a:pt x="1177663" y="77200"/>
                  </a:cubicBezTo>
                  <a:cubicBezTo>
                    <a:pt x="1172683" y="71947"/>
                    <a:pt x="1170193" y="65143"/>
                    <a:pt x="1170193" y="56787"/>
                  </a:cubicBezTo>
                  <a:cubicBezTo>
                    <a:pt x="1170193" y="47510"/>
                    <a:pt x="1172879" y="40032"/>
                    <a:pt x="1178251" y="34354"/>
                  </a:cubicBezTo>
                  <a:cubicBezTo>
                    <a:pt x="1183623" y="28675"/>
                    <a:pt x="1190811" y="25836"/>
                    <a:pt x="1199815" y="25836"/>
                  </a:cubicBezTo>
                  <a:close/>
                  <a:moveTo>
                    <a:pt x="555082" y="25836"/>
                  </a:moveTo>
                  <a:cubicBezTo>
                    <a:pt x="561289" y="25836"/>
                    <a:pt x="566013" y="27822"/>
                    <a:pt x="569253" y="31796"/>
                  </a:cubicBezTo>
                  <a:cubicBezTo>
                    <a:pt x="572493" y="35769"/>
                    <a:pt x="574113" y="41559"/>
                    <a:pt x="574113" y="49164"/>
                  </a:cubicBezTo>
                  <a:lnTo>
                    <a:pt x="574113" y="83748"/>
                  </a:lnTo>
                  <a:lnTo>
                    <a:pt x="564137" y="83748"/>
                  </a:lnTo>
                  <a:lnTo>
                    <a:pt x="564137" y="51569"/>
                  </a:lnTo>
                  <a:cubicBezTo>
                    <a:pt x="564137" y="39939"/>
                    <a:pt x="559891" y="34123"/>
                    <a:pt x="551399" y="34123"/>
                  </a:cubicBezTo>
                  <a:cubicBezTo>
                    <a:pt x="546999" y="34123"/>
                    <a:pt x="543383" y="35760"/>
                    <a:pt x="540553" y="39035"/>
                  </a:cubicBezTo>
                  <a:cubicBezTo>
                    <a:pt x="537722" y="42309"/>
                    <a:pt x="536306" y="46453"/>
                    <a:pt x="536306" y="51466"/>
                  </a:cubicBezTo>
                  <a:lnTo>
                    <a:pt x="536306" y="83748"/>
                  </a:lnTo>
                  <a:lnTo>
                    <a:pt x="526279" y="83748"/>
                  </a:lnTo>
                  <a:lnTo>
                    <a:pt x="526279" y="27166"/>
                  </a:lnTo>
                  <a:lnTo>
                    <a:pt x="536306" y="27166"/>
                  </a:lnTo>
                  <a:lnTo>
                    <a:pt x="536306" y="36528"/>
                  </a:lnTo>
                  <a:lnTo>
                    <a:pt x="536511" y="36528"/>
                  </a:lnTo>
                  <a:cubicBezTo>
                    <a:pt x="540774" y="29400"/>
                    <a:pt x="546965" y="25836"/>
                    <a:pt x="555082" y="25836"/>
                  </a:cubicBezTo>
                  <a:close/>
                  <a:moveTo>
                    <a:pt x="472589" y="25836"/>
                  </a:moveTo>
                  <a:cubicBezTo>
                    <a:pt x="479990" y="25836"/>
                    <a:pt x="485771" y="28214"/>
                    <a:pt x="489933" y="32972"/>
                  </a:cubicBezTo>
                  <a:cubicBezTo>
                    <a:pt x="494094" y="37730"/>
                    <a:pt x="496174" y="44389"/>
                    <a:pt x="496174" y="52950"/>
                  </a:cubicBezTo>
                  <a:lnTo>
                    <a:pt x="496174" y="58015"/>
                  </a:lnTo>
                  <a:lnTo>
                    <a:pt x="456576" y="58015"/>
                  </a:lnTo>
                  <a:cubicBezTo>
                    <a:pt x="456747" y="64052"/>
                    <a:pt x="458401" y="68716"/>
                    <a:pt x="461539" y="72007"/>
                  </a:cubicBezTo>
                  <a:cubicBezTo>
                    <a:pt x="464677" y="75298"/>
                    <a:pt x="469059" y="76944"/>
                    <a:pt x="474687" y="76944"/>
                  </a:cubicBezTo>
                  <a:cubicBezTo>
                    <a:pt x="481031" y="76944"/>
                    <a:pt x="486846" y="74915"/>
                    <a:pt x="492132" y="70856"/>
                  </a:cubicBezTo>
                  <a:lnTo>
                    <a:pt x="492132" y="79809"/>
                  </a:lnTo>
                  <a:cubicBezTo>
                    <a:pt x="487153" y="83322"/>
                    <a:pt x="480553" y="85078"/>
                    <a:pt x="472334" y="85078"/>
                  </a:cubicBezTo>
                  <a:cubicBezTo>
                    <a:pt x="464148" y="85078"/>
                    <a:pt x="457762" y="82486"/>
                    <a:pt x="453174" y="77302"/>
                  </a:cubicBezTo>
                  <a:cubicBezTo>
                    <a:pt x="448587" y="72118"/>
                    <a:pt x="446293" y="64921"/>
                    <a:pt x="446293" y="55713"/>
                  </a:cubicBezTo>
                  <a:cubicBezTo>
                    <a:pt x="446293" y="47050"/>
                    <a:pt x="448809" y="39904"/>
                    <a:pt x="453839" y="34277"/>
                  </a:cubicBezTo>
                  <a:cubicBezTo>
                    <a:pt x="458870" y="28649"/>
                    <a:pt x="465120" y="25836"/>
                    <a:pt x="472589" y="25836"/>
                  </a:cubicBezTo>
                  <a:close/>
                  <a:moveTo>
                    <a:pt x="250282" y="25836"/>
                  </a:moveTo>
                  <a:cubicBezTo>
                    <a:pt x="256489" y="25836"/>
                    <a:pt x="261213" y="27822"/>
                    <a:pt x="264453" y="31796"/>
                  </a:cubicBezTo>
                  <a:cubicBezTo>
                    <a:pt x="267693" y="35769"/>
                    <a:pt x="269313" y="41559"/>
                    <a:pt x="269313" y="49164"/>
                  </a:cubicBezTo>
                  <a:lnTo>
                    <a:pt x="269313" y="83748"/>
                  </a:lnTo>
                  <a:lnTo>
                    <a:pt x="259337" y="83748"/>
                  </a:lnTo>
                  <a:lnTo>
                    <a:pt x="259337" y="51569"/>
                  </a:lnTo>
                  <a:cubicBezTo>
                    <a:pt x="259337" y="39939"/>
                    <a:pt x="255091" y="34123"/>
                    <a:pt x="246599" y="34123"/>
                  </a:cubicBezTo>
                  <a:cubicBezTo>
                    <a:pt x="242199" y="34123"/>
                    <a:pt x="238584" y="35760"/>
                    <a:pt x="235753" y="39035"/>
                  </a:cubicBezTo>
                  <a:cubicBezTo>
                    <a:pt x="232922" y="42309"/>
                    <a:pt x="231506" y="46453"/>
                    <a:pt x="231506" y="51466"/>
                  </a:cubicBezTo>
                  <a:lnTo>
                    <a:pt x="231506" y="83748"/>
                  </a:lnTo>
                  <a:lnTo>
                    <a:pt x="221479" y="83748"/>
                  </a:lnTo>
                  <a:lnTo>
                    <a:pt x="221479" y="27166"/>
                  </a:lnTo>
                  <a:lnTo>
                    <a:pt x="231506" y="27166"/>
                  </a:lnTo>
                  <a:lnTo>
                    <a:pt x="231506" y="36528"/>
                  </a:lnTo>
                  <a:lnTo>
                    <a:pt x="231711" y="36528"/>
                  </a:lnTo>
                  <a:cubicBezTo>
                    <a:pt x="235974" y="29400"/>
                    <a:pt x="242165" y="25836"/>
                    <a:pt x="250282" y="25836"/>
                  </a:cubicBezTo>
                  <a:close/>
                  <a:moveTo>
                    <a:pt x="177314" y="25836"/>
                  </a:moveTo>
                  <a:cubicBezTo>
                    <a:pt x="184715" y="25836"/>
                    <a:pt x="190497" y="28214"/>
                    <a:pt x="194658" y="32972"/>
                  </a:cubicBezTo>
                  <a:cubicBezTo>
                    <a:pt x="198819" y="37730"/>
                    <a:pt x="200899" y="44389"/>
                    <a:pt x="200899" y="52950"/>
                  </a:cubicBezTo>
                  <a:lnTo>
                    <a:pt x="200899" y="58015"/>
                  </a:lnTo>
                  <a:lnTo>
                    <a:pt x="161301" y="58015"/>
                  </a:lnTo>
                  <a:cubicBezTo>
                    <a:pt x="161472" y="64052"/>
                    <a:pt x="163126" y="68716"/>
                    <a:pt x="166264" y="72007"/>
                  </a:cubicBezTo>
                  <a:cubicBezTo>
                    <a:pt x="169402" y="75298"/>
                    <a:pt x="173784" y="76944"/>
                    <a:pt x="179412" y="76944"/>
                  </a:cubicBezTo>
                  <a:cubicBezTo>
                    <a:pt x="185756" y="76944"/>
                    <a:pt x="191571" y="74915"/>
                    <a:pt x="196857" y="70856"/>
                  </a:cubicBezTo>
                  <a:lnTo>
                    <a:pt x="196857" y="79809"/>
                  </a:lnTo>
                  <a:cubicBezTo>
                    <a:pt x="191878" y="83322"/>
                    <a:pt x="185278" y="85078"/>
                    <a:pt x="177059" y="85078"/>
                  </a:cubicBezTo>
                  <a:cubicBezTo>
                    <a:pt x="168873" y="85078"/>
                    <a:pt x="162487" y="82486"/>
                    <a:pt x="157899" y="77302"/>
                  </a:cubicBezTo>
                  <a:cubicBezTo>
                    <a:pt x="153312" y="72118"/>
                    <a:pt x="151018" y="64921"/>
                    <a:pt x="151018" y="55713"/>
                  </a:cubicBezTo>
                  <a:cubicBezTo>
                    <a:pt x="151018" y="47050"/>
                    <a:pt x="153534" y="39904"/>
                    <a:pt x="158564" y="34277"/>
                  </a:cubicBezTo>
                  <a:cubicBezTo>
                    <a:pt x="163595" y="28649"/>
                    <a:pt x="169845" y="25836"/>
                    <a:pt x="177314" y="25836"/>
                  </a:cubicBezTo>
                  <a:close/>
                  <a:moveTo>
                    <a:pt x="839553" y="14632"/>
                  </a:moveTo>
                  <a:cubicBezTo>
                    <a:pt x="839178" y="17019"/>
                    <a:pt x="838751" y="18861"/>
                    <a:pt x="838274" y="20157"/>
                  </a:cubicBezTo>
                  <a:lnTo>
                    <a:pt x="826405" y="53104"/>
                  </a:lnTo>
                  <a:lnTo>
                    <a:pt x="853008" y="53104"/>
                  </a:lnTo>
                  <a:lnTo>
                    <a:pt x="841037" y="20157"/>
                  </a:lnTo>
                  <a:cubicBezTo>
                    <a:pt x="840661" y="19099"/>
                    <a:pt x="840252" y="17258"/>
                    <a:pt x="839809" y="14632"/>
                  </a:cubicBezTo>
                  <a:close/>
                  <a:moveTo>
                    <a:pt x="2044326" y="10385"/>
                  </a:moveTo>
                  <a:lnTo>
                    <a:pt x="2044326" y="27166"/>
                  </a:lnTo>
                  <a:lnTo>
                    <a:pt x="2058395" y="27166"/>
                  </a:lnTo>
                  <a:lnTo>
                    <a:pt x="2058395" y="35454"/>
                  </a:lnTo>
                  <a:lnTo>
                    <a:pt x="2044326" y="35454"/>
                  </a:lnTo>
                  <a:lnTo>
                    <a:pt x="2044326" y="66354"/>
                  </a:lnTo>
                  <a:cubicBezTo>
                    <a:pt x="2044326" y="70072"/>
                    <a:pt x="2044957" y="72732"/>
                    <a:pt x="2046219" y="74335"/>
                  </a:cubicBezTo>
                  <a:cubicBezTo>
                    <a:pt x="2047481" y="75938"/>
                    <a:pt x="2049578" y="76739"/>
                    <a:pt x="2052512" y="76739"/>
                  </a:cubicBezTo>
                  <a:cubicBezTo>
                    <a:pt x="2054763" y="76739"/>
                    <a:pt x="2056724" y="76108"/>
                    <a:pt x="2058395" y="74846"/>
                  </a:cubicBezTo>
                  <a:lnTo>
                    <a:pt x="2058395" y="83185"/>
                  </a:lnTo>
                  <a:cubicBezTo>
                    <a:pt x="2056212" y="84379"/>
                    <a:pt x="2053262" y="84976"/>
                    <a:pt x="2049544" y="84976"/>
                  </a:cubicBezTo>
                  <a:cubicBezTo>
                    <a:pt x="2039415" y="84976"/>
                    <a:pt x="2034350" y="79366"/>
                    <a:pt x="2034350" y="68145"/>
                  </a:cubicBezTo>
                  <a:lnTo>
                    <a:pt x="2034350" y="35454"/>
                  </a:lnTo>
                  <a:lnTo>
                    <a:pt x="2024630" y="35454"/>
                  </a:lnTo>
                  <a:lnTo>
                    <a:pt x="2024630" y="27166"/>
                  </a:lnTo>
                  <a:lnTo>
                    <a:pt x="2034350" y="27166"/>
                  </a:lnTo>
                  <a:lnTo>
                    <a:pt x="2034350" y="13557"/>
                  </a:lnTo>
                  <a:close/>
                  <a:moveTo>
                    <a:pt x="1329951" y="10385"/>
                  </a:moveTo>
                  <a:lnTo>
                    <a:pt x="1329951" y="27166"/>
                  </a:lnTo>
                  <a:lnTo>
                    <a:pt x="1344020" y="27166"/>
                  </a:lnTo>
                  <a:lnTo>
                    <a:pt x="1344020" y="35454"/>
                  </a:lnTo>
                  <a:lnTo>
                    <a:pt x="1329951" y="35454"/>
                  </a:lnTo>
                  <a:lnTo>
                    <a:pt x="1329951" y="66354"/>
                  </a:lnTo>
                  <a:cubicBezTo>
                    <a:pt x="1329951" y="70072"/>
                    <a:pt x="1330582" y="72732"/>
                    <a:pt x="1331844" y="74335"/>
                  </a:cubicBezTo>
                  <a:cubicBezTo>
                    <a:pt x="1333106" y="75938"/>
                    <a:pt x="1335204" y="76739"/>
                    <a:pt x="1338137" y="76739"/>
                  </a:cubicBezTo>
                  <a:cubicBezTo>
                    <a:pt x="1340388" y="76739"/>
                    <a:pt x="1342349" y="76108"/>
                    <a:pt x="1344020" y="74846"/>
                  </a:cubicBezTo>
                  <a:lnTo>
                    <a:pt x="1344020" y="83185"/>
                  </a:lnTo>
                  <a:cubicBezTo>
                    <a:pt x="1341837" y="84379"/>
                    <a:pt x="1338887" y="84976"/>
                    <a:pt x="1335169" y="84976"/>
                  </a:cubicBezTo>
                  <a:cubicBezTo>
                    <a:pt x="1325040" y="84976"/>
                    <a:pt x="1319975" y="79366"/>
                    <a:pt x="1319975" y="68145"/>
                  </a:cubicBezTo>
                  <a:lnTo>
                    <a:pt x="1319975" y="35454"/>
                  </a:lnTo>
                  <a:lnTo>
                    <a:pt x="1310255" y="35454"/>
                  </a:lnTo>
                  <a:lnTo>
                    <a:pt x="1310255" y="27166"/>
                  </a:lnTo>
                  <a:lnTo>
                    <a:pt x="1319975" y="27166"/>
                  </a:lnTo>
                  <a:lnTo>
                    <a:pt x="1319975" y="13557"/>
                  </a:lnTo>
                  <a:close/>
                  <a:moveTo>
                    <a:pt x="1956308" y="4502"/>
                  </a:moveTo>
                  <a:lnTo>
                    <a:pt x="1966540" y="4502"/>
                  </a:lnTo>
                  <a:lnTo>
                    <a:pt x="1966540" y="74693"/>
                  </a:lnTo>
                  <a:lnTo>
                    <a:pt x="1998106" y="74693"/>
                  </a:lnTo>
                  <a:lnTo>
                    <a:pt x="1998106" y="83748"/>
                  </a:lnTo>
                  <a:lnTo>
                    <a:pt x="1956308" y="83748"/>
                  </a:lnTo>
                  <a:close/>
                  <a:moveTo>
                    <a:pt x="1614901" y="4502"/>
                  </a:moveTo>
                  <a:lnTo>
                    <a:pt x="1670819" y="4502"/>
                  </a:lnTo>
                  <a:lnTo>
                    <a:pt x="1670819" y="13608"/>
                  </a:lnTo>
                  <a:lnTo>
                    <a:pt x="1647950" y="13608"/>
                  </a:lnTo>
                  <a:lnTo>
                    <a:pt x="1647950" y="83748"/>
                  </a:lnTo>
                  <a:lnTo>
                    <a:pt x="1637667" y="83748"/>
                  </a:lnTo>
                  <a:lnTo>
                    <a:pt x="1637667" y="13608"/>
                  </a:lnTo>
                  <a:lnTo>
                    <a:pt x="1614901" y="13608"/>
                  </a:lnTo>
                  <a:close/>
                  <a:moveTo>
                    <a:pt x="946658" y="4502"/>
                  </a:moveTo>
                  <a:lnTo>
                    <a:pt x="987484" y="4502"/>
                  </a:lnTo>
                  <a:lnTo>
                    <a:pt x="987484" y="13608"/>
                  </a:lnTo>
                  <a:lnTo>
                    <a:pt x="956890" y="13608"/>
                  </a:lnTo>
                  <a:lnTo>
                    <a:pt x="956890" y="38984"/>
                  </a:lnTo>
                  <a:lnTo>
                    <a:pt x="985233" y="38984"/>
                  </a:lnTo>
                  <a:lnTo>
                    <a:pt x="985233" y="48039"/>
                  </a:lnTo>
                  <a:lnTo>
                    <a:pt x="956890" y="48039"/>
                  </a:lnTo>
                  <a:lnTo>
                    <a:pt x="956890" y="74693"/>
                  </a:lnTo>
                  <a:lnTo>
                    <a:pt x="989274" y="74693"/>
                  </a:lnTo>
                  <a:lnTo>
                    <a:pt x="989274" y="83748"/>
                  </a:lnTo>
                  <a:lnTo>
                    <a:pt x="946658" y="83748"/>
                  </a:lnTo>
                  <a:close/>
                  <a:moveTo>
                    <a:pt x="834437" y="4502"/>
                  </a:moveTo>
                  <a:lnTo>
                    <a:pt x="845385" y="4502"/>
                  </a:lnTo>
                  <a:lnTo>
                    <a:pt x="875569" y="83748"/>
                  </a:lnTo>
                  <a:lnTo>
                    <a:pt x="864263" y="83748"/>
                  </a:lnTo>
                  <a:lnTo>
                    <a:pt x="856180" y="62057"/>
                  </a:lnTo>
                  <a:lnTo>
                    <a:pt x="823182" y="62057"/>
                  </a:lnTo>
                  <a:lnTo>
                    <a:pt x="815559" y="83748"/>
                  </a:lnTo>
                  <a:lnTo>
                    <a:pt x="804253" y="83748"/>
                  </a:lnTo>
                  <a:close/>
                  <a:moveTo>
                    <a:pt x="738601" y="4502"/>
                  </a:moveTo>
                  <a:lnTo>
                    <a:pt x="794519" y="4502"/>
                  </a:lnTo>
                  <a:lnTo>
                    <a:pt x="794519" y="13608"/>
                  </a:lnTo>
                  <a:lnTo>
                    <a:pt x="771650" y="13608"/>
                  </a:lnTo>
                  <a:lnTo>
                    <a:pt x="771650" y="83748"/>
                  </a:lnTo>
                  <a:lnTo>
                    <a:pt x="761367" y="83748"/>
                  </a:lnTo>
                  <a:lnTo>
                    <a:pt x="761367" y="13608"/>
                  </a:lnTo>
                  <a:lnTo>
                    <a:pt x="738601" y="13608"/>
                  </a:lnTo>
                  <a:close/>
                  <a:moveTo>
                    <a:pt x="687655" y="3172"/>
                  </a:moveTo>
                  <a:cubicBezTo>
                    <a:pt x="696216" y="3172"/>
                    <a:pt x="703464" y="4536"/>
                    <a:pt x="709398" y="7265"/>
                  </a:cubicBezTo>
                  <a:lnTo>
                    <a:pt x="709398" y="18315"/>
                  </a:lnTo>
                  <a:cubicBezTo>
                    <a:pt x="703054" y="14325"/>
                    <a:pt x="695500" y="12329"/>
                    <a:pt x="686734" y="12329"/>
                  </a:cubicBezTo>
                  <a:cubicBezTo>
                    <a:pt x="678105" y="12329"/>
                    <a:pt x="670994" y="15280"/>
                    <a:pt x="665401" y="21180"/>
                  </a:cubicBezTo>
                  <a:cubicBezTo>
                    <a:pt x="659807" y="27080"/>
                    <a:pt x="657011" y="34857"/>
                    <a:pt x="657011" y="44509"/>
                  </a:cubicBezTo>
                  <a:cubicBezTo>
                    <a:pt x="657011" y="54434"/>
                    <a:pt x="659586" y="62159"/>
                    <a:pt x="664736" y="67684"/>
                  </a:cubicBezTo>
                  <a:cubicBezTo>
                    <a:pt x="669886" y="73209"/>
                    <a:pt x="676844" y="75972"/>
                    <a:pt x="685609" y="75972"/>
                  </a:cubicBezTo>
                  <a:cubicBezTo>
                    <a:pt x="691646" y="75972"/>
                    <a:pt x="696779" y="74812"/>
                    <a:pt x="701008" y="72493"/>
                  </a:cubicBezTo>
                  <a:lnTo>
                    <a:pt x="701008" y="51057"/>
                  </a:lnTo>
                  <a:lnTo>
                    <a:pt x="683818" y="51057"/>
                  </a:lnTo>
                  <a:lnTo>
                    <a:pt x="683818" y="42002"/>
                  </a:lnTo>
                  <a:lnTo>
                    <a:pt x="711291" y="42002"/>
                  </a:lnTo>
                  <a:lnTo>
                    <a:pt x="711291" y="78325"/>
                  </a:lnTo>
                  <a:cubicBezTo>
                    <a:pt x="703378" y="82827"/>
                    <a:pt x="694442" y="85078"/>
                    <a:pt x="684483" y="85078"/>
                  </a:cubicBezTo>
                  <a:cubicBezTo>
                    <a:pt x="673024" y="85078"/>
                    <a:pt x="663789" y="81455"/>
                    <a:pt x="656780" y="74207"/>
                  </a:cubicBezTo>
                  <a:cubicBezTo>
                    <a:pt x="649772" y="66959"/>
                    <a:pt x="646267" y="57282"/>
                    <a:pt x="646267" y="45174"/>
                  </a:cubicBezTo>
                  <a:cubicBezTo>
                    <a:pt x="646267" y="32930"/>
                    <a:pt x="650138" y="22868"/>
                    <a:pt x="657880" y="14990"/>
                  </a:cubicBezTo>
                  <a:cubicBezTo>
                    <a:pt x="665623" y="7111"/>
                    <a:pt x="675548" y="3172"/>
                    <a:pt x="687655" y="3172"/>
                  </a:cubicBezTo>
                  <a:close/>
                  <a:moveTo>
                    <a:pt x="27984" y="3172"/>
                  </a:moveTo>
                  <a:cubicBezTo>
                    <a:pt x="35862" y="3172"/>
                    <a:pt x="41644" y="4127"/>
                    <a:pt x="45327" y="6037"/>
                  </a:cubicBezTo>
                  <a:lnTo>
                    <a:pt x="45327" y="17190"/>
                  </a:lnTo>
                  <a:cubicBezTo>
                    <a:pt x="40552" y="13881"/>
                    <a:pt x="34515" y="12227"/>
                    <a:pt x="27216" y="12227"/>
                  </a:cubicBezTo>
                  <a:cubicBezTo>
                    <a:pt x="22373" y="12227"/>
                    <a:pt x="18426" y="13242"/>
                    <a:pt x="15373" y="15271"/>
                  </a:cubicBezTo>
                  <a:cubicBezTo>
                    <a:pt x="12320" y="17300"/>
                    <a:pt x="10794" y="20123"/>
                    <a:pt x="10794" y="23738"/>
                  </a:cubicBezTo>
                  <a:cubicBezTo>
                    <a:pt x="10794" y="26944"/>
                    <a:pt x="11852" y="29553"/>
                    <a:pt x="13966" y="31565"/>
                  </a:cubicBezTo>
                  <a:cubicBezTo>
                    <a:pt x="16081" y="33578"/>
                    <a:pt x="20668" y="36323"/>
                    <a:pt x="27728" y="39802"/>
                  </a:cubicBezTo>
                  <a:cubicBezTo>
                    <a:pt x="35504" y="43520"/>
                    <a:pt x="40944" y="47237"/>
                    <a:pt x="44048" y="50955"/>
                  </a:cubicBezTo>
                  <a:cubicBezTo>
                    <a:pt x="47152" y="54673"/>
                    <a:pt x="48704" y="58851"/>
                    <a:pt x="48704" y="63489"/>
                  </a:cubicBezTo>
                  <a:cubicBezTo>
                    <a:pt x="48704" y="70447"/>
                    <a:pt x="46180" y="75784"/>
                    <a:pt x="41132" y="79502"/>
                  </a:cubicBezTo>
                  <a:cubicBezTo>
                    <a:pt x="36084" y="83220"/>
                    <a:pt x="29075" y="85078"/>
                    <a:pt x="20105" y="85078"/>
                  </a:cubicBezTo>
                  <a:cubicBezTo>
                    <a:pt x="16968" y="85078"/>
                    <a:pt x="13310" y="84644"/>
                    <a:pt x="9132" y="83774"/>
                  </a:cubicBezTo>
                  <a:cubicBezTo>
                    <a:pt x="4953" y="82904"/>
                    <a:pt x="1909" y="81821"/>
                    <a:pt x="0" y="80525"/>
                  </a:cubicBezTo>
                  <a:lnTo>
                    <a:pt x="0" y="68861"/>
                  </a:lnTo>
                  <a:cubicBezTo>
                    <a:pt x="2421" y="70975"/>
                    <a:pt x="5661" y="72715"/>
                    <a:pt x="9720" y="74079"/>
                  </a:cubicBezTo>
                  <a:cubicBezTo>
                    <a:pt x="13779" y="75443"/>
                    <a:pt x="17633" y="76125"/>
                    <a:pt x="21282" y="76125"/>
                  </a:cubicBezTo>
                  <a:cubicBezTo>
                    <a:pt x="32401" y="76125"/>
                    <a:pt x="37960" y="72169"/>
                    <a:pt x="37960" y="64256"/>
                  </a:cubicBezTo>
                  <a:cubicBezTo>
                    <a:pt x="37960" y="62039"/>
                    <a:pt x="37363" y="60044"/>
                    <a:pt x="36169" y="58271"/>
                  </a:cubicBezTo>
                  <a:cubicBezTo>
                    <a:pt x="34976" y="56497"/>
                    <a:pt x="33339" y="54928"/>
                    <a:pt x="31258" y="53564"/>
                  </a:cubicBezTo>
                  <a:cubicBezTo>
                    <a:pt x="29178" y="52200"/>
                    <a:pt x="25272" y="50102"/>
                    <a:pt x="19543" y="47271"/>
                  </a:cubicBezTo>
                  <a:cubicBezTo>
                    <a:pt x="11596" y="43315"/>
                    <a:pt x="6360" y="39640"/>
                    <a:pt x="3837" y="36246"/>
                  </a:cubicBezTo>
                  <a:cubicBezTo>
                    <a:pt x="1313" y="32853"/>
                    <a:pt x="51" y="28973"/>
                    <a:pt x="51" y="24608"/>
                  </a:cubicBezTo>
                  <a:cubicBezTo>
                    <a:pt x="51" y="18025"/>
                    <a:pt x="2694" y="12807"/>
                    <a:pt x="7980" y="8953"/>
                  </a:cubicBezTo>
                  <a:cubicBezTo>
                    <a:pt x="13267" y="5099"/>
                    <a:pt x="19935" y="3172"/>
                    <a:pt x="27984" y="3172"/>
                  </a:cubicBezTo>
                  <a:close/>
                  <a:moveTo>
                    <a:pt x="1379069" y="921"/>
                  </a:moveTo>
                  <a:cubicBezTo>
                    <a:pt x="1380877" y="921"/>
                    <a:pt x="1382403" y="1518"/>
                    <a:pt x="1383648" y="2711"/>
                  </a:cubicBezTo>
                  <a:cubicBezTo>
                    <a:pt x="1384893" y="3905"/>
                    <a:pt x="1385515" y="5406"/>
                    <a:pt x="1385515" y="7213"/>
                  </a:cubicBezTo>
                  <a:cubicBezTo>
                    <a:pt x="1385515" y="8987"/>
                    <a:pt x="1384893" y="10462"/>
                    <a:pt x="1383648" y="11639"/>
                  </a:cubicBezTo>
                  <a:cubicBezTo>
                    <a:pt x="1382403" y="12815"/>
                    <a:pt x="1380877" y="13404"/>
                    <a:pt x="1379069" y="13404"/>
                  </a:cubicBezTo>
                  <a:cubicBezTo>
                    <a:pt x="1377261" y="13404"/>
                    <a:pt x="1375761" y="12815"/>
                    <a:pt x="1374567" y="11639"/>
                  </a:cubicBezTo>
                  <a:cubicBezTo>
                    <a:pt x="1373373" y="10462"/>
                    <a:pt x="1372776" y="8987"/>
                    <a:pt x="1372776" y="7213"/>
                  </a:cubicBezTo>
                  <a:cubicBezTo>
                    <a:pt x="1372776" y="5440"/>
                    <a:pt x="1373382" y="3948"/>
                    <a:pt x="1374593" y="2737"/>
                  </a:cubicBezTo>
                  <a:cubicBezTo>
                    <a:pt x="1375803" y="1526"/>
                    <a:pt x="1377296" y="921"/>
                    <a:pt x="1379069" y="921"/>
                  </a:cubicBezTo>
                  <a:close/>
                  <a:moveTo>
                    <a:pt x="2117940" y="0"/>
                  </a:moveTo>
                  <a:lnTo>
                    <a:pt x="2127967" y="0"/>
                  </a:lnTo>
                  <a:lnTo>
                    <a:pt x="2127967" y="83748"/>
                  </a:lnTo>
                  <a:lnTo>
                    <a:pt x="2117940" y="83748"/>
                  </a:lnTo>
                  <a:lnTo>
                    <a:pt x="2117940" y="74335"/>
                  </a:lnTo>
                  <a:lnTo>
                    <a:pt x="2117735" y="74335"/>
                  </a:lnTo>
                  <a:cubicBezTo>
                    <a:pt x="2113609" y="81497"/>
                    <a:pt x="2107197" y="85078"/>
                    <a:pt x="2098499" y="85078"/>
                  </a:cubicBezTo>
                  <a:cubicBezTo>
                    <a:pt x="2091337" y="85078"/>
                    <a:pt x="2085641" y="82529"/>
                    <a:pt x="2081412" y="77430"/>
                  </a:cubicBezTo>
                  <a:cubicBezTo>
                    <a:pt x="2077183" y="72331"/>
                    <a:pt x="2075068" y="65450"/>
                    <a:pt x="2075068" y="56787"/>
                  </a:cubicBezTo>
                  <a:cubicBezTo>
                    <a:pt x="2075068" y="47442"/>
                    <a:pt x="2077456" y="39947"/>
                    <a:pt x="2082231" y="34302"/>
                  </a:cubicBezTo>
                  <a:cubicBezTo>
                    <a:pt x="2087006" y="28658"/>
                    <a:pt x="2093247" y="25836"/>
                    <a:pt x="2100955" y="25836"/>
                  </a:cubicBezTo>
                  <a:cubicBezTo>
                    <a:pt x="2108663" y="25836"/>
                    <a:pt x="2114257" y="28837"/>
                    <a:pt x="2117735" y="34840"/>
                  </a:cubicBezTo>
                  <a:lnTo>
                    <a:pt x="2117940" y="34840"/>
                  </a:lnTo>
                  <a:close/>
                  <a:moveTo>
                    <a:pt x="1831204" y="0"/>
                  </a:moveTo>
                  <a:lnTo>
                    <a:pt x="1841231" y="0"/>
                  </a:lnTo>
                  <a:lnTo>
                    <a:pt x="1841231" y="36477"/>
                  </a:lnTo>
                  <a:lnTo>
                    <a:pt x="1841436" y="36477"/>
                  </a:lnTo>
                  <a:cubicBezTo>
                    <a:pt x="1845768" y="29383"/>
                    <a:pt x="1851924" y="25836"/>
                    <a:pt x="1859905" y="25836"/>
                  </a:cubicBezTo>
                  <a:cubicBezTo>
                    <a:pt x="1872626" y="25836"/>
                    <a:pt x="1878987" y="33527"/>
                    <a:pt x="1878987" y="48909"/>
                  </a:cubicBezTo>
                  <a:lnTo>
                    <a:pt x="1878987" y="83748"/>
                  </a:lnTo>
                  <a:lnTo>
                    <a:pt x="1869011" y="83748"/>
                  </a:lnTo>
                  <a:lnTo>
                    <a:pt x="1869011" y="51211"/>
                  </a:lnTo>
                  <a:cubicBezTo>
                    <a:pt x="1869011" y="39819"/>
                    <a:pt x="1864782" y="34123"/>
                    <a:pt x="1856324" y="34123"/>
                  </a:cubicBezTo>
                  <a:cubicBezTo>
                    <a:pt x="1851992" y="34123"/>
                    <a:pt x="1848394" y="35786"/>
                    <a:pt x="1845529" y="39111"/>
                  </a:cubicBezTo>
                  <a:cubicBezTo>
                    <a:pt x="1842664" y="42437"/>
                    <a:pt x="1841231" y="46623"/>
                    <a:pt x="1841231" y="51671"/>
                  </a:cubicBezTo>
                  <a:lnTo>
                    <a:pt x="1841231" y="83748"/>
                  </a:lnTo>
                  <a:lnTo>
                    <a:pt x="1831204" y="83748"/>
                  </a:lnTo>
                  <a:close/>
                  <a:moveTo>
                    <a:pt x="1060665" y="0"/>
                  </a:moveTo>
                  <a:lnTo>
                    <a:pt x="1070692" y="0"/>
                  </a:lnTo>
                  <a:lnTo>
                    <a:pt x="1070692" y="83748"/>
                  </a:lnTo>
                  <a:lnTo>
                    <a:pt x="1060665" y="83748"/>
                  </a:lnTo>
                  <a:lnTo>
                    <a:pt x="1060665" y="74335"/>
                  </a:lnTo>
                  <a:lnTo>
                    <a:pt x="1060461" y="74335"/>
                  </a:lnTo>
                  <a:cubicBezTo>
                    <a:pt x="1056334" y="81497"/>
                    <a:pt x="1049922" y="85078"/>
                    <a:pt x="1041224" y="85078"/>
                  </a:cubicBezTo>
                  <a:cubicBezTo>
                    <a:pt x="1034062" y="85078"/>
                    <a:pt x="1028366" y="82529"/>
                    <a:pt x="1024137" y="77430"/>
                  </a:cubicBezTo>
                  <a:cubicBezTo>
                    <a:pt x="1019908" y="72331"/>
                    <a:pt x="1017793" y="65450"/>
                    <a:pt x="1017793" y="56787"/>
                  </a:cubicBezTo>
                  <a:cubicBezTo>
                    <a:pt x="1017793" y="47442"/>
                    <a:pt x="1020181" y="39947"/>
                    <a:pt x="1024956" y="34302"/>
                  </a:cubicBezTo>
                  <a:cubicBezTo>
                    <a:pt x="1029731" y="28658"/>
                    <a:pt x="1035972" y="25836"/>
                    <a:pt x="1043680" y="25836"/>
                  </a:cubicBezTo>
                  <a:cubicBezTo>
                    <a:pt x="1051388" y="25836"/>
                    <a:pt x="1056982" y="28837"/>
                    <a:pt x="1060461" y="34840"/>
                  </a:cubicBezTo>
                  <a:lnTo>
                    <a:pt x="1060665" y="34840"/>
                  </a:lnTo>
                  <a:close/>
                  <a:moveTo>
                    <a:pt x="364354" y="0"/>
                  </a:moveTo>
                  <a:lnTo>
                    <a:pt x="374381" y="0"/>
                  </a:lnTo>
                  <a:lnTo>
                    <a:pt x="374381" y="36477"/>
                  </a:lnTo>
                  <a:lnTo>
                    <a:pt x="374586" y="36477"/>
                  </a:lnTo>
                  <a:cubicBezTo>
                    <a:pt x="378918" y="29383"/>
                    <a:pt x="385074" y="25836"/>
                    <a:pt x="393055" y="25836"/>
                  </a:cubicBezTo>
                  <a:cubicBezTo>
                    <a:pt x="405776" y="25836"/>
                    <a:pt x="412137" y="33527"/>
                    <a:pt x="412137" y="48909"/>
                  </a:cubicBezTo>
                  <a:lnTo>
                    <a:pt x="412137" y="83748"/>
                  </a:lnTo>
                  <a:lnTo>
                    <a:pt x="402161" y="83748"/>
                  </a:lnTo>
                  <a:lnTo>
                    <a:pt x="402161" y="51211"/>
                  </a:lnTo>
                  <a:cubicBezTo>
                    <a:pt x="402161" y="39819"/>
                    <a:pt x="397932" y="34123"/>
                    <a:pt x="389474" y="34123"/>
                  </a:cubicBezTo>
                  <a:cubicBezTo>
                    <a:pt x="385142" y="34123"/>
                    <a:pt x="381544" y="35786"/>
                    <a:pt x="378679" y="39111"/>
                  </a:cubicBezTo>
                  <a:cubicBezTo>
                    <a:pt x="375814" y="42437"/>
                    <a:pt x="374381" y="46623"/>
                    <a:pt x="374381" y="51671"/>
                  </a:cubicBezTo>
                  <a:lnTo>
                    <a:pt x="374381" y="83748"/>
                  </a:lnTo>
                  <a:lnTo>
                    <a:pt x="364354" y="83748"/>
                  </a:lnTo>
                  <a:close/>
                  <a:moveTo>
                    <a:pt x="69079" y="0"/>
                  </a:moveTo>
                  <a:lnTo>
                    <a:pt x="79106" y="0"/>
                  </a:lnTo>
                  <a:lnTo>
                    <a:pt x="79106" y="36477"/>
                  </a:lnTo>
                  <a:lnTo>
                    <a:pt x="79311" y="36477"/>
                  </a:lnTo>
                  <a:cubicBezTo>
                    <a:pt x="83643" y="29383"/>
                    <a:pt x="89799" y="25836"/>
                    <a:pt x="97780" y="25836"/>
                  </a:cubicBezTo>
                  <a:cubicBezTo>
                    <a:pt x="110501" y="25836"/>
                    <a:pt x="116862" y="33527"/>
                    <a:pt x="116862" y="48909"/>
                  </a:cubicBezTo>
                  <a:lnTo>
                    <a:pt x="116862" y="83748"/>
                  </a:lnTo>
                  <a:lnTo>
                    <a:pt x="106886" y="83748"/>
                  </a:lnTo>
                  <a:lnTo>
                    <a:pt x="106886" y="51211"/>
                  </a:lnTo>
                  <a:cubicBezTo>
                    <a:pt x="106886" y="39819"/>
                    <a:pt x="102657" y="34123"/>
                    <a:pt x="94199" y="34123"/>
                  </a:cubicBezTo>
                  <a:cubicBezTo>
                    <a:pt x="89867" y="34123"/>
                    <a:pt x="86269" y="35786"/>
                    <a:pt x="83404" y="39111"/>
                  </a:cubicBezTo>
                  <a:cubicBezTo>
                    <a:pt x="80539" y="42437"/>
                    <a:pt x="79106" y="46623"/>
                    <a:pt x="79106" y="51671"/>
                  </a:cubicBezTo>
                  <a:lnTo>
                    <a:pt x="79106" y="83748"/>
                  </a:lnTo>
                  <a:lnTo>
                    <a:pt x="69079" y="83748"/>
                  </a:lnTo>
                  <a:close/>
                </a:path>
              </a:pathLst>
            </a:cu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50" spc="100" dirty="0">
                <a:solidFill>
                  <a:srgbClr val="3E3A39"/>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502426" y="4654115"/>
            <a:ext cx="1974451" cy="461665"/>
          </a:xfrm>
          <a:prstGeom prst="rect">
            <a:avLst/>
          </a:prstGeom>
          <a:noFill/>
        </p:spPr>
        <p:txBody>
          <a:bodyPr wrap="none" rtlCol="0">
            <a:spAutoFit/>
          </a:bodyPr>
          <a:lstStyle/>
          <a:p>
            <a:r>
              <a:rPr kumimoji="1" lang="en-US" altLang="zh-CN" sz="2400" dirty="0">
                <a:solidFill>
                  <a:schemeClr val="bg1">
                    <a:lumMod val="65000"/>
                  </a:schemeClr>
                </a:solidFill>
                <a:latin typeface="Arial" panose="020B0604020202020204" pitchFamily="34" charset="0"/>
                <a:cs typeface="Arial" panose="020B0604020202020204" pitchFamily="34" charset="0"/>
              </a:rPr>
              <a:t>THANK YOU</a:t>
            </a:r>
            <a:endParaRPr kumimoji="1" lang="zh-CN" altLang="en-US" sz="2400" dirty="0">
              <a:solidFill>
                <a:schemeClr val="bg1">
                  <a:lumMod val="65000"/>
                </a:schemeClr>
              </a:solidFill>
              <a:latin typeface="Arial" panose="020B0604020202020204" pitchFamily="34" charset="0"/>
              <a:cs typeface="Arial" panose="020B0604020202020204" pitchFamily="34" charset="0"/>
            </a:endParaRPr>
          </a:p>
        </p:txBody>
      </p:sp>
      <p:sp>
        <p:nvSpPr>
          <p:cNvPr id="24" name="文本框 23"/>
          <p:cNvSpPr txBox="1"/>
          <p:nvPr/>
        </p:nvSpPr>
        <p:spPr>
          <a:xfrm>
            <a:off x="6455820" y="4166521"/>
            <a:ext cx="2665325" cy="523220"/>
          </a:xfrm>
          <a:prstGeom prst="rect">
            <a:avLst/>
          </a:prstGeom>
          <a:noFill/>
        </p:spPr>
        <p:txBody>
          <a:bodyPr wrap="square" rtlCol="0">
            <a:spAutoFit/>
          </a:bodyPr>
          <a:lstStyle/>
          <a:p>
            <a:r>
              <a:rPr lang="zh-CN" altLang="en-US" sz="2800" b="1" spc="200" dirty="0" smtClean="0">
                <a:solidFill>
                  <a:srgbClr val="0070C0"/>
                </a:solidFill>
                <a:latin typeface="微软雅黑" pitchFamily="34" charset="-122"/>
                <a:ea typeface="微软雅黑" panose="020B0503020204020204" pitchFamily="34" charset="-122"/>
              </a:rPr>
              <a:t> </a:t>
            </a:r>
            <a:r>
              <a:rPr lang="zh-CN" altLang="en-US" sz="2400" b="1" spc="200" dirty="0" smtClean="0">
                <a:solidFill>
                  <a:srgbClr val="0070C0"/>
                </a:solidFill>
                <a:latin typeface="微软雅黑" pitchFamily="34" charset="-122"/>
                <a:ea typeface="微软雅黑" panose="020B0503020204020204" pitchFamily="34" charset="-122"/>
              </a:rPr>
              <a:t>敬请指导</a:t>
            </a:r>
            <a:endParaRPr lang="zh-CN" altLang="en-US" sz="2400" b="1" spc="200" dirty="0">
              <a:solidFill>
                <a:srgbClr val="0070C0"/>
              </a:solidFill>
              <a:latin typeface="微软雅黑" pitchFamily="34" charset="-122"/>
              <a:ea typeface="微软雅黑" panose="020B0503020204020204" pitchFamily="34" charset="-122"/>
            </a:endParaRPr>
          </a:p>
        </p:txBody>
      </p:sp>
      <p:sp>
        <p:nvSpPr>
          <p:cNvPr id="27" name="矩形 26"/>
          <p:cNvSpPr/>
          <p:nvPr/>
        </p:nvSpPr>
        <p:spPr>
          <a:xfrm>
            <a:off x="0" y="175"/>
            <a:ext cx="12192000" cy="2507217"/>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0" y="1"/>
            <a:ext cx="12191999" cy="2519345"/>
          </a:xfrm>
          <a:custGeom>
            <a:avLst/>
            <a:gdLst>
              <a:gd name="connsiteX0" fmla="*/ 3866920 w 6499952"/>
              <a:gd name="connsiteY0" fmla="*/ 0 h 1795750"/>
              <a:gd name="connsiteX1" fmla="*/ 6499952 w 6499952"/>
              <a:gd name="connsiteY1" fmla="*/ 0 h 1795750"/>
              <a:gd name="connsiteX2" fmla="*/ 3415229 w 6499952"/>
              <a:gd name="connsiteY2" fmla="*/ 1795750 h 1795750"/>
              <a:gd name="connsiteX3" fmla="*/ 0 w 6499952"/>
              <a:gd name="connsiteY3" fmla="*/ 1795750 h 1795750"/>
              <a:gd name="connsiteX4" fmla="*/ 3866920 w 6499952"/>
              <a:gd name="connsiteY4" fmla="*/ 0 h 17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952" h="1795750">
                <a:moveTo>
                  <a:pt x="3866920" y="0"/>
                </a:moveTo>
                <a:lnTo>
                  <a:pt x="6499952" y="0"/>
                </a:lnTo>
                <a:lnTo>
                  <a:pt x="3415229" y="1795750"/>
                </a:lnTo>
                <a:lnTo>
                  <a:pt x="0" y="1795750"/>
                </a:lnTo>
                <a:lnTo>
                  <a:pt x="3866920" y="0"/>
                </a:lnTo>
                <a:close/>
              </a:path>
            </a:pathLst>
          </a:cu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0" y="174"/>
            <a:ext cx="10488058" cy="2507218"/>
          </a:xfrm>
          <a:prstGeom prst="triangle">
            <a:avLst>
              <a:gd name="adj" fmla="val 0"/>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7171981" y="1"/>
            <a:ext cx="5001658" cy="2488432"/>
          </a:xfrm>
          <a:custGeom>
            <a:avLst/>
            <a:gdLst>
              <a:gd name="connsiteX0" fmla="*/ 0 w 5695721"/>
              <a:gd name="connsiteY0" fmla="*/ 0 h 1773716"/>
              <a:gd name="connsiteX1" fmla="*/ 3701668 w 5695721"/>
              <a:gd name="connsiteY1" fmla="*/ 1773716 h 1773716"/>
              <a:gd name="connsiteX2" fmla="*/ 5695721 w 5695721"/>
              <a:gd name="connsiteY2" fmla="*/ 0 h 1773716"/>
              <a:gd name="connsiteX3" fmla="*/ 0 w 5695721"/>
              <a:gd name="connsiteY3" fmla="*/ 0 h 1773716"/>
            </a:gdLst>
            <a:ahLst/>
            <a:cxnLst>
              <a:cxn ang="0">
                <a:pos x="connsiteX0" y="connsiteY0"/>
              </a:cxn>
              <a:cxn ang="0">
                <a:pos x="connsiteX1" y="connsiteY1"/>
              </a:cxn>
              <a:cxn ang="0">
                <a:pos x="connsiteX2" y="connsiteY2"/>
              </a:cxn>
              <a:cxn ang="0">
                <a:pos x="connsiteX3" y="connsiteY3"/>
              </a:cxn>
            </a:cxnLst>
            <a:rect l="l" t="t" r="r" b="b"/>
            <a:pathLst>
              <a:path w="5695721" h="1773716">
                <a:moveTo>
                  <a:pt x="0" y="0"/>
                </a:moveTo>
                <a:lnTo>
                  <a:pt x="3701668" y="1773716"/>
                </a:lnTo>
                <a:lnTo>
                  <a:pt x="5695721" y="0"/>
                </a:lnTo>
                <a:lnTo>
                  <a:pt x="0" y="0"/>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593328" y="3104940"/>
            <a:ext cx="6838732" cy="553998"/>
          </a:xfrm>
          <a:prstGeom prst="rect">
            <a:avLst/>
          </a:prstGeom>
        </p:spPr>
        <p:txBody>
          <a:bodyPr wrap="none">
            <a:spAutoFit/>
          </a:bodyPr>
          <a:lstStyle/>
          <a:p>
            <a:r>
              <a:rPr lang="zh-CN" altLang="en-US" sz="3000" b="1" dirty="0" smtClean="0">
                <a:solidFill>
                  <a:srgbClr val="C00000"/>
                </a:solidFill>
                <a:latin typeface="微软雅黑" pitchFamily="34" charset="-122"/>
                <a:ea typeface="微软雅黑" pitchFamily="34" charset="-122"/>
              </a:rPr>
              <a:t>砥砺</a:t>
            </a:r>
            <a:r>
              <a:rPr lang="zh-CN" altLang="en-US" sz="3000" b="1" dirty="0">
                <a:solidFill>
                  <a:srgbClr val="C00000"/>
                </a:solidFill>
                <a:latin typeface="微软雅黑" pitchFamily="34" charset="-122"/>
                <a:ea typeface="微软雅黑" pitchFamily="34" charset="-122"/>
              </a:rPr>
              <a:t>前行，新时代、新职教、新示范！</a:t>
            </a:r>
            <a:endParaRPr lang="zh-CN" altLang="en-US" sz="3000" b="1" dirty="0">
              <a:solidFill>
                <a:srgbClr val="C00000"/>
              </a:solidFill>
              <a:ea typeface="微软雅黑" pitchFamily="34" charset="-122"/>
            </a:endParaRPr>
          </a:p>
        </p:txBody>
      </p:sp>
      <p:grpSp>
        <p:nvGrpSpPr>
          <p:cNvPr id="18" name="组合 17"/>
          <p:cNvGrpSpPr/>
          <p:nvPr/>
        </p:nvGrpSpPr>
        <p:grpSpPr>
          <a:xfrm>
            <a:off x="1237722" y="3183464"/>
            <a:ext cx="4211962" cy="1550871"/>
            <a:chOff x="1490663" y="2131468"/>
            <a:chExt cx="4211962" cy="1550871"/>
          </a:xfrm>
        </p:grpSpPr>
        <p:pic>
          <p:nvPicPr>
            <p:cNvPr id="19" name="图片 18"/>
            <p:cNvPicPr>
              <a:picLocks noChangeAspect="1"/>
            </p:cNvPicPr>
            <p:nvPr/>
          </p:nvPicPr>
          <p:blipFill>
            <a:blip r:embed="rId2"/>
            <a:stretch>
              <a:fillRect/>
            </a:stretch>
          </p:blipFill>
          <p:spPr>
            <a:xfrm>
              <a:off x="1524005" y="2131468"/>
              <a:ext cx="3519484" cy="416592"/>
            </a:xfrm>
            <a:prstGeom prst="rect">
              <a:avLst/>
            </a:prstGeom>
          </p:spPr>
        </p:pic>
        <p:sp>
          <p:nvSpPr>
            <p:cNvPr id="23" name="标题 3"/>
            <p:cNvSpPr txBox="1">
              <a:spLocks/>
            </p:cNvSpPr>
            <p:nvPr/>
          </p:nvSpPr>
          <p:spPr>
            <a:xfrm>
              <a:off x="2456644" y="2923157"/>
              <a:ext cx="3245981"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defTabSz="913765">
                <a:lnSpc>
                  <a:spcPts val="1300"/>
                </a:lnSpc>
              </a:pPr>
              <a:r>
                <a:rPr lang="zh-CN" altLang="en-US" sz="1000" b="0" dirty="0" smtClean="0">
                  <a:solidFill>
                    <a:srgbClr val="C30D23"/>
                  </a:solidFill>
                  <a:latin typeface="微软雅黑" pitchFamily="34" charset="-122"/>
                  <a:cs typeface="+mn-cs"/>
                </a:rPr>
                <a:t>联系人：</a:t>
              </a:r>
              <a:r>
                <a:rPr lang="zh-CN" altLang="en-US" sz="1000" b="0" dirty="0">
                  <a:solidFill>
                    <a:srgbClr val="3E3A39"/>
                  </a:solidFill>
                  <a:latin typeface="微软雅黑" pitchFamily="34" charset="-122"/>
                  <a:cs typeface="+mn-cs"/>
                </a:rPr>
                <a:t>李 鹏</a:t>
              </a:r>
              <a:r>
                <a:rPr lang="en-US" altLang="zh-CN" sz="1000" b="0" dirty="0">
                  <a:solidFill>
                    <a:srgbClr val="3E3A39"/>
                  </a:solidFill>
                  <a:latin typeface="微软雅黑" pitchFamily="34" charset="-122"/>
                  <a:cs typeface="+mn-cs"/>
                </a:rPr>
                <a:t>  </a:t>
              </a:r>
            </a:p>
            <a:p>
              <a:pPr defTabSz="913765">
                <a:lnSpc>
                  <a:spcPts val="1300"/>
                </a:lnSpc>
              </a:pPr>
              <a:r>
                <a:rPr lang="zh-CN" altLang="en-US" sz="1000" b="0" dirty="0" smtClean="0">
                  <a:solidFill>
                    <a:srgbClr val="C30D23"/>
                  </a:solidFill>
                  <a:latin typeface="微软雅黑" pitchFamily="34" charset="-122"/>
                  <a:cs typeface="+mn-cs"/>
                </a:rPr>
                <a:t>邮箱：</a:t>
              </a:r>
              <a:r>
                <a:rPr lang="en-US" altLang="zh-CN" sz="1000" b="0" dirty="0" smtClean="0">
                  <a:solidFill>
                    <a:srgbClr val="3E3A39"/>
                  </a:solidFill>
                  <a:latin typeface="微软雅黑" pitchFamily="34" charset="-122"/>
                  <a:cs typeface="+mn-cs"/>
                </a:rPr>
                <a:t> peng.li1@gtafe.com</a:t>
              </a:r>
            </a:p>
            <a:p>
              <a:pPr defTabSz="913765">
                <a:lnSpc>
                  <a:spcPts val="1300"/>
                </a:lnSpc>
              </a:pPr>
              <a:r>
                <a:rPr lang="zh-CN" altLang="en-US" sz="1000" b="0" dirty="0" smtClean="0">
                  <a:solidFill>
                    <a:srgbClr val="C30D23"/>
                  </a:solidFill>
                  <a:latin typeface="微软雅黑" pitchFamily="34" charset="-122"/>
                  <a:cs typeface="+mn-cs"/>
                </a:rPr>
                <a:t>手机：</a:t>
              </a:r>
              <a:r>
                <a:rPr lang="en-US" altLang="zh-CN" sz="1000" b="0" dirty="0" smtClean="0">
                  <a:solidFill>
                    <a:srgbClr val="3E3A39"/>
                  </a:solidFill>
                  <a:latin typeface="微软雅黑" pitchFamily="34" charset="-122"/>
                  <a:cs typeface="+mn-cs"/>
                </a:rPr>
                <a:t> 18898568038</a:t>
              </a:r>
            </a:p>
            <a:p>
              <a:pPr defTabSz="913765">
                <a:lnSpc>
                  <a:spcPts val="1300"/>
                </a:lnSpc>
              </a:pPr>
              <a:r>
                <a:rPr lang="zh-CN" altLang="en-US" sz="1000" b="0" dirty="0" smtClean="0">
                  <a:solidFill>
                    <a:srgbClr val="C30D23"/>
                  </a:solidFill>
                  <a:latin typeface="微软雅黑" pitchFamily="34" charset="-122"/>
                  <a:cs typeface="+mn-cs"/>
                </a:rPr>
                <a:t>地址：</a:t>
              </a:r>
              <a:r>
                <a:rPr lang="en-US" altLang="zh-CN" sz="1000" b="0" dirty="0" smtClean="0">
                  <a:solidFill>
                    <a:srgbClr val="C30D23"/>
                  </a:solidFill>
                  <a:latin typeface="微软雅黑" pitchFamily="34" charset="-122"/>
                  <a:cs typeface="+mn-cs"/>
                </a:rPr>
                <a:t> </a:t>
              </a:r>
              <a:r>
                <a:rPr lang="zh-CN" altLang="en-US" sz="1000" b="0" dirty="0" smtClean="0">
                  <a:solidFill>
                    <a:srgbClr val="3E3A39"/>
                  </a:solidFill>
                  <a:latin typeface="微软雅黑" pitchFamily="34" charset="-122"/>
                  <a:cs typeface="+mn-cs"/>
                </a:rPr>
                <a:t>深圳市南山区学苑大道</a:t>
              </a:r>
              <a:r>
                <a:rPr lang="en-US" altLang="zh-CN" sz="1000" b="0" dirty="0" smtClean="0">
                  <a:solidFill>
                    <a:srgbClr val="3E3A39"/>
                  </a:solidFill>
                  <a:latin typeface="微软雅黑" pitchFamily="34" charset="-122"/>
                  <a:cs typeface="+mn-cs"/>
                </a:rPr>
                <a:t>1001</a:t>
              </a:r>
              <a:r>
                <a:rPr lang="zh-CN" altLang="en-US" sz="1000" b="0" dirty="0" smtClean="0">
                  <a:solidFill>
                    <a:srgbClr val="3E3A39"/>
                  </a:solidFill>
                  <a:latin typeface="微软雅黑" pitchFamily="34" charset="-122"/>
                  <a:cs typeface="+mn-cs"/>
                </a:rPr>
                <a:t>号南山智园</a:t>
              </a:r>
              <a:r>
                <a:rPr lang="en-US" altLang="zh-CN" sz="1000" b="0" dirty="0" smtClean="0">
                  <a:solidFill>
                    <a:srgbClr val="3E3A39"/>
                  </a:solidFill>
                  <a:latin typeface="微软雅黑" pitchFamily="34" charset="-122"/>
                  <a:cs typeface="+mn-cs"/>
                </a:rPr>
                <a:t>A4</a:t>
              </a:r>
              <a:r>
                <a:rPr lang="zh-CN" altLang="en-US" sz="1000" b="0" dirty="0" smtClean="0">
                  <a:solidFill>
                    <a:srgbClr val="3E3A39"/>
                  </a:solidFill>
                  <a:latin typeface="微软雅黑" pitchFamily="34" charset="-122"/>
                  <a:cs typeface="+mn-cs"/>
                </a:rPr>
                <a:t>栋</a:t>
              </a:r>
              <a:endParaRPr lang="zh-CN" altLang="en-US" sz="1000" b="0" dirty="0">
                <a:solidFill>
                  <a:srgbClr val="3E3A39"/>
                </a:solidFill>
                <a:latin typeface="微软雅黑" pitchFamily="34" charset="-122"/>
                <a:cs typeface="+mn-cs"/>
              </a:endParaRPr>
            </a:p>
          </p:txBody>
        </p:sp>
        <p:pic>
          <p:nvPicPr>
            <p:cNvPr id="31" name="图片 30"/>
            <p:cNvPicPr>
              <a:picLocks noChangeAspect="1"/>
            </p:cNvPicPr>
            <p:nvPr/>
          </p:nvPicPr>
          <p:blipFill rotWithShape="1">
            <a:blip r:embed="rId3"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
        <p:nvSpPr>
          <p:cNvPr id="17" name="标题 3"/>
          <p:cNvSpPr txBox="1">
            <a:spLocks/>
          </p:cNvSpPr>
          <p:nvPr/>
        </p:nvSpPr>
        <p:spPr>
          <a:xfrm>
            <a:off x="2206552" y="3751481"/>
            <a:ext cx="23009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712737"/>
            <a:r>
              <a:rPr lang="zh-CN" altLang="en-US" sz="1000" dirty="0">
                <a:solidFill>
                  <a:srgbClr val="3E3A39"/>
                </a:solidFill>
                <a:latin typeface="微软雅黑" pitchFamily="34" charset="-122"/>
              </a:rPr>
              <a:t>深圳国泰安教育技术股份有限公司</a:t>
            </a:r>
          </a:p>
        </p:txBody>
      </p:sp>
    </p:spTree>
    <p:extLst>
      <p:ext uri="{BB962C8B-B14F-4D97-AF65-F5344CB8AC3E}">
        <p14:creationId xmlns:p14="http://schemas.microsoft.com/office/powerpoint/2010/main" val="3197975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2" y="235536"/>
            <a:ext cx="453943"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rPr>
              <a:t>04</a:t>
            </a:r>
            <a:endParaRPr lang="zh-CN" altLang="en-US" sz="1500" b="1" dirty="0">
              <a:solidFill>
                <a:prstClr val="white"/>
              </a:solidFill>
            </a:endParaRPr>
          </a:p>
        </p:txBody>
      </p:sp>
      <p:sp>
        <p:nvSpPr>
          <p:cNvPr id="51" name="MH_Other_5"/>
          <p:cNvSpPr>
            <a:spLocks noChangeArrowheads="1"/>
          </p:cNvSpPr>
          <p:nvPr>
            <p:custDataLst>
              <p:tags r:id="rId1"/>
            </p:custDataLst>
          </p:nvPr>
        </p:nvSpPr>
        <p:spPr bwMode="auto">
          <a:xfrm>
            <a:off x="208906" y="718904"/>
            <a:ext cx="3022566"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四</a:t>
            </a:r>
            <a:r>
              <a:rPr lang="zh-CN" altLang="en-US" sz="2000" b="1" dirty="0" smtClean="0">
                <a:solidFill>
                  <a:srgbClr val="FFFFFF"/>
                </a:solidFill>
                <a:ea typeface="微软雅黑" pitchFamily="34" charset="-122"/>
              </a:rPr>
              <a:t>）专业建设新挑战</a:t>
            </a:r>
            <a:endParaRPr lang="zh-CN" altLang="en-US" sz="2000" b="1" dirty="0">
              <a:solidFill>
                <a:srgbClr val="FFFFFF"/>
              </a:solidFill>
              <a:ea typeface="微软雅黑" pitchFamily="34" charset="-122"/>
            </a:endParaRPr>
          </a:p>
        </p:txBody>
      </p:sp>
      <p:cxnSp>
        <p:nvCxnSpPr>
          <p:cNvPr id="32" name="直接连接符 31"/>
          <p:cNvCxnSpPr/>
          <p:nvPr/>
        </p:nvCxnSpPr>
        <p:spPr>
          <a:xfrm>
            <a:off x="1768416" y="404813"/>
            <a:ext cx="9871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987551" y="1787217"/>
            <a:ext cx="10451593" cy="3312142"/>
            <a:chOff x="538644" y="1489348"/>
            <a:chExt cx="8030428" cy="2760118"/>
          </a:xfrm>
        </p:grpSpPr>
        <p:grpSp>
          <p:nvGrpSpPr>
            <p:cNvPr id="33" name="组合 32"/>
            <p:cNvGrpSpPr/>
            <p:nvPr/>
          </p:nvGrpSpPr>
          <p:grpSpPr>
            <a:xfrm>
              <a:off x="538644" y="1489348"/>
              <a:ext cx="3817332" cy="2760118"/>
              <a:chOff x="427340" y="1417340"/>
              <a:chExt cx="3817332" cy="2760118"/>
            </a:xfrm>
          </p:grpSpPr>
          <p:grpSp>
            <p:nvGrpSpPr>
              <p:cNvPr id="43" name="组合 29"/>
              <p:cNvGrpSpPr/>
              <p:nvPr/>
            </p:nvGrpSpPr>
            <p:grpSpPr>
              <a:xfrm>
                <a:off x="427340" y="1417340"/>
                <a:ext cx="3817332" cy="792236"/>
                <a:chOff x="427340" y="1417340"/>
                <a:chExt cx="3817332" cy="792236"/>
              </a:xfrm>
            </p:grpSpPr>
            <p:sp>
              <p:nvSpPr>
                <p:cNvPr id="52" name="MH_Text_1"/>
                <p:cNvSpPr>
                  <a:spLocks/>
                </p:cNvSpPr>
                <p:nvPr>
                  <p:custDataLst>
                    <p:tags r:id="rId12"/>
                  </p:custDataLst>
                </p:nvPr>
              </p:nvSpPr>
              <p:spPr bwMode="auto">
                <a:xfrm>
                  <a:off x="427340" y="1417340"/>
                  <a:ext cx="3054049" cy="792000"/>
                </a:xfrm>
                <a:custGeom>
                  <a:avLst/>
                  <a:gdLst>
                    <a:gd name="T0" fmla="*/ 0 w 3032344"/>
                    <a:gd name="T1" fmla="*/ 0 h 1104900"/>
                    <a:gd name="T2" fmla="*/ 6048903 w 3032344"/>
                    <a:gd name="T3" fmla="*/ 0 h 1104900"/>
                    <a:gd name="T4" fmla="*/ 5498247 w 3032344"/>
                    <a:gd name="T5" fmla="*/ 681347 h 1104900"/>
                    <a:gd name="T6" fmla="*/ 6049777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FA93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专业与产业脱节</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差异化特色没有形成</a:t>
                  </a:r>
                  <a:endParaRPr lang="da-DK" altLang="zh-CN" sz="2000" b="1" dirty="0">
                    <a:solidFill>
                      <a:srgbClr val="FFFFFF"/>
                    </a:solidFill>
                    <a:ea typeface="微软雅黑" pitchFamily="34" charset="-122"/>
                  </a:endParaRPr>
                </a:p>
              </p:txBody>
            </p:sp>
            <p:sp>
              <p:nvSpPr>
                <p:cNvPr id="53" name="MH_SubTitle_1"/>
                <p:cNvSpPr/>
                <p:nvPr>
                  <p:custDataLst>
                    <p:tags r:id="rId13"/>
                  </p:custDataLst>
                </p:nvPr>
              </p:nvSpPr>
              <p:spPr>
                <a:xfrm>
                  <a:off x="3164672" y="141757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30000"/>
                    </a:lnSpc>
                    <a:defRPr/>
                  </a:pPr>
                  <a:r>
                    <a:rPr lang="zh-CN" altLang="en-US" sz="2000" b="1" dirty="0">
                      <a:solidFill>
                        <a:srgbClr val="333333"/>
                      </a:solidFill>
                      <a:ea typeface="微软雅黑" panose="020B0503020204020204" pitchFamily="34" charset="-122"/>
                    </a:rPr>
                    <a:t>专业建设问题</a:t>
                  </a:r>
                </a:p>
              </p:txBody>
            </p:sp>
          </p:grpSp>
          <p:grpSp>
            <p:nvGrpSpPr>
              <p:cNvPr id="44" name="组合 30"/>
              <p:cNvGrpSpPr/>
              <p:nvPr/>
            </p:nvGrpSpPr>
            <p:grpSpPr>
              <a:xfrm>
                <a:off x="427340" y="2401161"/>
                <a:ext cx="3817332" cy="792000"/>
                <a:chOff x="427340" y="2353893"/>
                <a:chExt cx="3817332" cy="792000"/>
              </a:xfrm>
            </p:grpSpPr>
            <p:sp>
              <p:nvSpPr>
                <p:cNvPr id="49" name="MH_Text_3"/>
                <p:cNvSpPr>
                  <a:spLocks/>
                </p:cNvSpPr>
                <p:nvPr>
                  <p:custDataLst>
                    <p:tags r:id="rId10"/>
                  </p:custDataLst>
                </p:nvPr>
              </p:nvSpPr>
              <p:spPr bwMode="auto">
                <a:xfrm>
                  <a:off x="427340" y="2353893"/>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80 h 1104900"/>
                    <a:gd name="T8" fmla="*/ 0 w 3032344"/>
                    <a:gd name="T9" fmla="*/ 1356280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FA6F4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重硬件建设</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轻软</a:t>
                  </a:r>
                  <a:r>
                    <a:rPr lang="zh-CN" altLang="en-US" sz="2000" b="1" dirty="0" smtClean="0">
                      <a:solidFill>
                        <a:srgbClr val="FFFFFF"/>
                      </a:solidFill>
                      <a:ea typeface="微软雅黑" pitchFamily="34" charset="-122"/>
                    </a:rPr>
                    <a:t>件资源</a:t>
                  </a:r>
                  <a:r>
                    <a:rPr lang="zh-CN" altLang="en-US" sz="2000" b="1" dirty="0">
                      <a:solidFill>
                        <a:srgbClr val="FFFFFF"/>
                      </a:solidFill>
                      <a:ea typeface="微软雅黑" pitchFamily="34" charset="-122"/>
                    </a:rPr>
                    <a:t>建设</a:t>
                  </a:r>
                  <a:endParaRPr lang="da-DK" altLang="zh-CN" sz="2000" b="1" dirty="0">
                    <a:solidFill>
                      <a:srgbClr val="FFFFFF"/>
                    </a:solidFill>
                    <a:ea typeface="微软雅黑" pitchFamily="34" charset="-122"/>
                  </a:endParaRPr>
                </a:p>
              </p:txBody>
            </p:sp>
            <p:sp>
              <p:nvSpPr>
                <p:cNvPr id="50" name="MH_SubTitle_3"/>
                <p:cNvSpPr/>
                <p:nvPr>
                  <p:custDataLst>
                    <p:tags r:id="rId11"/>
                  </p:custDataLst>
                </p:nvPr>
              </p:nvSpPr>
              <p:spPr>
                <a:xfrm>
                  <a:off x="3164672" y="2353893"/>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defRPr/>
                  </a:pPr>
                  <a:r>
                    <a:rPr lang="zh-CN" altLang="en-US" sz="2000" b="1" dirty="0" smtClean="0">
                      <a:solidFill>
                        <a:srgbClr val="333333"/>
                      </a:solidFill>
                      <a:ea typeface="微软雅黑" panose="020B0503020204020204" pitchFamily="34" charset="-122"/>
                    </a:rPr>
                    <a:t>资源利用问题</a:t>
                  </a:r>
                  <a:endParaRPr lang="zh-CN" altLang="en-US" sz="2000" b="1" dirty="0">
                    <a:solidFill>
                      <a:srgbClr val="333333"/>
                    </a:solidFill>
                    <a:ea typeface="微软雅黑" panose="020B0503020204020204" pitchFamily="34" charset="-122"/>
                  </a:endParaRPr>
                </a:p>
              </p:txBody>
            </p:sp>
          </p:grpSp>
          <p:grpSp>
            <p:nvGrpSpPr>
              <p:cNvPr id="46" name="组合 31"/>
              <p:cNvGrpSpPr/>
              <p:nvPr/>
            </p:nvGrpSpPr>
            <p:grpSpPr>
              <a:xfrm>
                <a:off x="427340" y="3384746"/>
                <a:ext cx="3817332" cy="792712"/>
                <a:chOff x="427340" y="3361556"/>
                <a:chExt cx="3817332" cy="792712"/>
              </a:xfrm>
            </p:grpSpPr>
            <p:sp>
              <p:nvSpPr>
                <p:cNvPr id="47" name="MH_Text_5"/>
                <p:cNvSpPr>
                  <a:spLocks/>
                </p:cNvSpPr>
                <p:nvPr>
                  <p:custDataLst>
                    <p:tags r:id="rId8"/>
                  </p:custDataLst>
                </p:nvPr>
              </p:nvSpPr>
              <p:spPr bwMode="auto">
                <a:xfrm>
                  <a:off x="427340" y="3362268"/>
                  <a:ext cx="3054050" cy="792000"/>
                </a:xfrm>
                <a:custGeom>
                  <a:avLst/>
                  <a:gdLst>
                    <a:gd name="T0" fmla="*/ 0 w 3032344"/>
                    <a:gd name="T1" fmla="*/ 0 h 1104900"/>
                    <a:gd name="T2" fmla="*/ 6048903 w 3032344"/>
                    <a:gd name="T3" fmla="*/ 0 h 1104900"/>
                    <a:gd name="T4" fmla="*/ 5498247 w 3032344"/>
                    <a:gd name="T5" fmla="*/ 677601 h 1104900"/>
                    <a:gd name="T6" fmla="*/ 6049777 w 3032344"/>
                    <a:gd name="T7" fmla="*/ 1356274 h 1104900"/>
                    <a:gd name="T8" fmla="*/ 0 w 3032344"/>
                    <a:gd name="T9" fmla="*/ 1356274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4000" rIns="288000" anchor="ctr"/>
                <a:lstStyle/>
                <a:p>
                  <a:pPr algn="ctr">
                    <a:lnSpc>
                      <a:spcPct val="130000"/>
                    </a:lnSpc>
                  </a:pPr>
                  <a:r>
                    <a:rPr lang="zh-CN" altLang="en-US" sz="2000" b="1" dirty="0">
                      <a:solidFill>
                        <a:srgbClr val="FFFFFF"/>
                      </a:solidFill>
                      <a:ea typeface="微软雅黑" pitchFamily="34" charset="-122"/>
                    </a:rPr>
                    <a:t>师资力量薄弱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培训提升滞后</a:t>
                  </a:r>
                  <a:endParaRPr lang="da-DK" altLang="zh-CN" sz="2000" b="1" dirty="0">
                    <a:solidFill>
                      <a:srgbClr val="FFFFFF"/>
                    </a:solidFill>
                    <a:ea typeface="微软雅黑" pitchFamily="34" charset="-122"/>
                  </a:endParaRPr>
                </a:p>
              </p:txBody>
            </p:sp>
            <p:sp>
              <p:nvSpPr>
                <p:cNvPr id="48" name="MH_SubTitle_5"/>
                <p:cNvSpPr/>
                <p:nvPr>
                  <p:custDataLst>
                    <p:tags r:id="rId9"/>
                  </p:custDataLst>
                </p:nvPr>
              </p:nvSpPr>
              <p:spPr>
                <a:xfrm>
                  <a:off x="3164672" y="336155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师资建设问题</a:t>
                  </a:r>
                </a:p>
              </p:txBody>
            </p:sp>
          </p:grpSp>
        </p:grpSp>
        <p:grpSp>
          <p:nvGrpSpPr>
            <p:cNvPr id="34" name="组合 26"/>
            <p:cNvGrpSpPr/>
            <p:nvPr/>
          </p:nvGrpSpPr>
          <p:grpSpPr>
            <a:xfrm>
              <a:off x="4788024" y="2425452"/>
              <a:ext cx="3781048" cy="792331"/>
              <a:chOff x="4932160" y="2713241"/>
              <a:chExt cx="3781048" cy="792331"/>
            </a:xfrm>
          </p:grpSpPr>
          <p:sp>
            <p:nvSpPr>
              <p:cNvPr id="41" name="MH_Text_2"/>
              <p:cNvSpPr>
                <a:spLocks/>
              </p:cNvSpPr>
              <p:nvPr>
                <p:custDataLst>
                  <p:tags r:id="rId6"/>
                </p:custDataLst>
              </p:nvPr>
            </p:nvSpPr>
            <p:spPr bwMode="auto">
              <a:xfrm flipH="1">
                <a:off x="5662616" y="2713572"/>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2AC4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课程体系不完备</a:t>
                </a:r>
                <a:endParaRPr lang="en-US" altLang="zh-CN" sz="2000" b="1" dirty="0">
                  <a:solidFill>
                    <a:srgbClr val="FFFFFF"/>
                  </a:solidFill>
                  <a:ea typeface="微软雅黑" pitchFamily="34" charset="-122"/>
                </a:endParaRPr>
              </a:p>
              <a:p>
                <a:pPr algn="ctr">
                  <a:lnSpc>
                    <a:spcPct val="130000"/>
                  </a:lnSpc>
                </a:pPr>
                <a:r>
                  <a:rPr lang="zh-CN" altLang="en-US" sz="2000" b="1" dirty="0" smtClean="0">
                    <a:solidFill>
                      <a:srgbClr val="FFFFFF"/>
                    </a:solidFill>
                    <a:ea typeface="微软雅黑" pitchFamily="34" charset="-122"/>
                  </a:rPr>
                  <a:t>创新能力培养不够</a:t>
                </a:r>
                <a:endParaRPr lang="da-DK" altLang="zh-CN" sz="2000" b="1" dirty="0">
                  <a:solidFill>
                    <a:srgbClr val="FFFFFF"/>
                  </a:solidFill>
                  <a:ea typeface="微软雅黑" pitchFamily="34" charset="-122"/>
                </a:endParaRPr>
              </a:p>
            </p:txBody>
          </p:sp>
          <p:sp>
            <p:nvSpPr>
              <p:cNvPr id="42" name="MH_SubTitle_2"/>
              <p:cNvSpPr/>
              <p:nvPr>
                <p:custDataLst>
                  <p:tags r:id="rId7"/>
                </p:custDataLst>
              </p:nvPr>
            </p:nvSpPr>
            <p:spPr>
              <a:xfrm flipH="1">
                <a:off x="4932160" y="2713241"/>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双创教育问题</a:t>
                </a:r>
              </a:p>
            </p:txBody>
          </p:sp>
        </p:grpSp>
        <p:grpSp>
          <p:nvGrpSpPr>
            <p:cNvPr id="35" name="组合 27"/>
            <p:cNvGrpSpPr/>
            <p:nvPr/>
          </p:nvGrpSpPr>
          <p:grpSpPr>
            <a:xfrm>
              <a:off x="4716016" y="3433564"/>
              <a:ext cx="3853056" cy="792144"/>
              <a:chOff x="4932160" y="3721596"/>
              <a:chExt cx="3853056" cy="792144"/>
            </a:xfrm>
          </p:grpSpPr>
          <p:sp>
            <p:nvSpPr>
              <p:cNvPr id="39" name="MH_Text_4"/>
              <p:cNvSpPr>
                <a:spLocks/>
              </p:cNvSpPr>
              <p:nvPr>
                <p:custDataLst>
                  <p:tags r:id="rId4"/>
                </p:custDataLst>
              </p:nvPr>
            </p:nvSpPr>
            <p:spPr bwMode="auto">
              <a:xfrm flipH="1">
                <a:off x="5662616" y="3721740"/>
                <a:ext cx="3122600"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服务能力较弱</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辐射带动不强</a:t>
                </a:r>
                <a:endParaRPr lang="da-DK" altLang="zh-CN" sz="2000" b="1" dirty="0">
                  <a:solidFill>
                    <a:srgbClr val="FFFFFF"/>
                  </a:solidFill>
                  <a:ea typeface="微软雅黑" pitchFamily="34" charset="-122"/>
                </a:endParaRPr>
              </a:p>
            </p:txBody>
          </p:sp>
          <p:sp>
            <p:nvSpPr>
              <p:cNvPr id="40" name="MH_SubTitle_4"/>
              <p:cNvSpPr/>
              <p:nvPr>
                <p:custDataLst>
                  <p:tags r:id="rId5"/>
                </p:custDataLst>
              </p:nvPr>
            </p:nvSpPr>
            <p:spPr>
              <a:xfrm flipH="1">
                <a:off x="4932160" y="3721596"/>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社会服务问题</a:t>
                </a:r>
              </a:p>
            </p:txBody>
          </p:sp>
        </p:grpSp>
        <p:grpSp>
          <p:nvGrpSpPr>
            <p:cNvPr id="36" name="组合 25"/>
            <p:cNvGrpSpPr/>
            <p:nvPr/>
          </p:nvGrpSpPr>
          <p:grpSpPr>
            <a:xfrm>
              <a:off x="4788024" y="1489348"/>
              <a:ext cx="3781048" cy="792331"/>
              <a:chOff x="4932040" y="1705372"/>
              <a:chExt cx="3781048" cy="792331"/>
            </a:xfrm>
          </p:grpSpPr>
          <p:sp>
            <p:nvSpPr>
              <p:cNvPr id="37" name="MH_Text_2"/>
              <p:cNvSpPr>
                <a:spLocks/>
              </p:cNvSpPr>
              <p:nvPr>
                <p:custDataLst>
                  <p:tags r:id="rId2"/>
                </p:custDataLst>
              </p:nvPr>
            </p:nvSpPr>
            <p:spPr bwMode="auto">
              <a:xfrm flipH="1">
                <a:off x="5662496" y="1705703"/>
                <a:ext cx="3050592" cy="792000"/>
              </a:xfrm>
              <a:custGeom>
                <a:avLst/>
                <a:gdLst>
                  <a:gd name="T0" fmla="*/ 0 w 3032344"/>
                  <a:gd name="T1" fmla="*/ 0 h 1104900"/>
                  <a:gd name="T2" fmla="*/ 6048895 w 3032344"/>
                  <a:gd name="T3" fmla="*/ 0 h 1104900"/>
                  <a:gd name="T4" fmla="*/ 5498240 w 3032344"/>
                  <a:gd name="T5" fmla="*/ 681347 h 1104900"/>
                  <a:gd name="T6" fmla="*/ 6049770 w 3032344"/>
                  <a:gd name="T7" fmla="*/ 1363776 h 1104900"/>
                  <a:gd name="T8" fmla="*/ 0 w 3032344"/>
                  <a:gd name="T9" fmla="*/ 1363776 h 1104900"/>
                  <a:gd name="T10" fmla="*/ 0 60000 65536"/>
                  <a:gd name="T11" fmla="*/ 0 60000 65536"/>
                  <a:gd name="T12" fmla="*/ 0 60000 65536"/>
                  <a:gd name="T13" fmla="*/ 0 60000 65536"/>
                  <a:gd name="T14" fmla="*/ 0 60000 65536"/>
                  <a:gd name="T15" fmla="*/ 0 w 3032344"/>
                  <a:gd name="T16" fmla="*/ 0 h 1104900"/>
                  <a:gd name="T17" fmla="*/ 3032344 w 3032344"/>
                  <a:gd name="T18" fmla="*/ 1104900 h 1104900"/>
                </a:gdLst>
                <a:ahLst/>
                <a:cxnLst>
                  <a:cxn ang="T10">
                    <a:pos x="T0" y="T1"/>
                  </a:cxn>
                  <a:cxn ang="T11">
                    <a:pos x="T2" y="T3"/>
                  </a:cxn>
                  <a:cxn ang="T12">
                    <a:pos x="T4" y="T5"/>
                  </a:cxn>
                  <a:cxn ang="T13">
                    <a:pos x="T6" y="T7"/>
                  </a:cxn>
                  <a:cxn ang="T14">
                    <a:pos x="T8" y="T9"/>
                  </a:cxn>
                </a:cxnLst>
                <a:rect l="T15" t="T16" r="T17" b="T18"/>
                <a:pathLst>
                  <a:path w="3032344" h="1104900">
                    <a:moveTo>
                      <a:pt x="0" y="0"/>
                    </a:moveTo>
                    <a:lnTo>
                      <a:pt x="3031906" y="0"/>
                    </a:lnTo>
                    <a:lnTo>
                      <a:pt x="2755900" y="552012"/>
                    </a:lnTo>
                    <a:lnTo>
                      <a:pt x="3032344" y="1104900"/>
                    </a:lnTo>
                    <a:lnTo>
                      <a:pt x="0" y="1104900"/>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rIns="144000" anchor="ctr"/>
              <a:lstStyle/>
              <a:p>
                <a:pPr algn="ctr">
                  <a:lnSpc>
                    <a:spcPct val="130000"/>
                  </a:lnSpc>
                </a:pPr>
                <a:r>
                  <a:rPr lang="zh-CN" altLang="en-US" sz="2000" b="1" dirty="0">
                    <a:solidFill>
                      <a:srgbClr val="FFFFFF"/>
                    </a:solidFill>
                    <a:ea typeface="微软雅黑" pitchFamily="34" charset="-122"/>
                  </a:rPr>
                  <a:t>校企“两层皮”</a:t>
                </a:r>
                <a:endParaRPr lang="en-US" altLang="zh-CN" sz="2000" b="1" dirty="0">
                  <a:solidFill>
                    <a:srgbClr val="FFFFFF"/>
                  </a:solidFill>
                  <a:ea typeface="微软雅黑" pitchFamily="34" charset="-122"/>
                </a:endParaRPr>
              </a:p>
              <a:p>
                <a:pPr algn="ctr">
                  <a:lnSpc>
                    <a:spcPct val="130000"/>
                  </a:lnSpc>
                </a:pPr>
                <a:r>
                  <a:rPr lang="zh-CN" altLang="en-US" sz="2000" b="1" dirty="0">
                    <a:solidFill>
                      <a:srgbClr val="FFFFFF"/>
                    </a:solidFill>
                    <a:ea typeface="微软雅黑" pitchFamily="34" charset="-122"/>
                  </a:rPr>
                  <a:t>深度合作难以推进</a:t>
                </a:r>
                <a:endParaRPr lang="da-DK" altLang="zh-CN" sz="2000" b="1" dirty="0">
                  <a:solidFill>
                    <a:srgbClr val="FFFFFF"/>
                  </a:solidFill>
                  <a:ea typeface="微软雅黑" pitchFamily="34" charset="-122"/>
                </a:endParaRPr>
              </a:p>
            </p:txBody>
          </p:sp>
          <p:sp>
            <p:nvSpPr>
              <p:cNvPr id="38" name="MH_SubTitle_2"/>
              <p:cNvSpPr/>
              <p:nvPr>
                <p:custDataLst>
                  <p:tags r:id="rId3"/>
                </p:custDataLst>
              </p:nvPr>
            </p:nvSpPr>
            <p:spPr>
              <a:xfrm flipH="1">
                <a:off x="4932040" y="1705372"/>
                <a:ext cx="1080000" cy="792000"/>
              </a:xfrm>
              <a:prstGeom prst="hexagon">
                <a:avLst/>
              </a:prstGeom>
              <a:solidFill>
                <a:srgbClr val="F3EFEF"/>
              </a:solidFill>
              <a:ln>
                <a:noFill/>
              </a:ln>
              <a:effectLst>
                <a:innerShdw blurRad="114300">
                  <a:srgbClr val="979A9C"/>
                </a:innerShdw>
              </a:effectLst>
            </p:spPr>
            <p:txBody>
              <a:bodyPr lIns="0" tIns="0" rIns="0" bIns="0" anchor="ctr">
                <a:noAutofit/>
              </a:bodyPr>
              <a:lstStyle/>
              <a:p>
                <a:pPr algn="ctr">
                  <a:lnSpc>
                    <a:spcPct val="150000"/>
                  </a:lnSpc>
                  <a:defRPr/>
                </a:pPr>
                <a:r>
                  <a:rPr lang="zh-CN" altLang="en-US" sz="2000" b="1" dirty="0">
                    <a:solidFill>
                      <a:srgbClr val="333333"/>
                    </a:solidFill>
                    <a:ea typeface="微软雅黑" panose="020B0503020204020204" pitchFamily="34" charset="-122"/>
                  </a:rPr>
                  <a:t>校企合作问题</a:t>
                </a:r>
              </a:p>
            </p:txBody>
          </p:sp>
        </p:grpSp>
      </p:grpSp>
    </p:spTree>
    <p:extLst>
      <p:ext uri="{BB962C8B-B14F-4D97-AF65-F5344CB8AC3E}">
        <p14:creationId xmlns:p14="http://schemas.microsoft.com/office/powerpoint/2010/main" val="106989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itchFamily="34" charset="-122"/>
                <a:ea typeface="微软雅黑" pitchFamily="34" charset="-122"/>
              </a:rPr>
              <a:t>05</a:t>
            </a:r>
            <a:endParaRPr lang="zh-CN" altLang="en-US" sz="15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98790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43491" y="2468295"/>
            <a:ext cx="4475181" cy="1200329"/>
          </a:xfrm>
          <a:prstGeom prst="rect">
            <a:avLst/>
          </a:prstGeom>
        </p:spPr>
        <p:txBody>
          <a:bodyPr wrap="square">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中国汽车工业协会对外发布的数据显示</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年</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新能源汽车</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生产</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79.4</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万</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辆，</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销售</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77.7</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万辆</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，同比累计分别增长</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53.8%</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53.3%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484" y="1333290"/>
            <a:ext cx="549592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485" y="3807123"/>
            <a:ext cx="5353274"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图片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038" y="4337930"/>
            <a:ext cx="3726144" cy="1486392"/>
          </a:xfrm>
          <a:prstGeom prst="rect">
            <a:avLst/>
          </a:prstGeom>
        </p:spPr>
      </p:pic>
      <p:sp>
        <p:nvSpPr>
          <p:cNvPr id="20" name="MH_Other_5"/>
          <p:cNvSpPr>
            <a:spLocks noChangeArrowheads="1"/>
          </p:cNvSpPr>
          <p:nvPr>
            <p:custDataLst>
              <p:tags r:id="rId1"/>
            </p:custDataLst>
          </p:nvPr>
        </p:nvSpPr>
        <p:spPr bwMode="auto">
          <a:xfrm>
            <a:off x="239859" y="718904"/>
            <a:ext cx="3041221" cy="50773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a:t>
            </a:r>
            <a:r>
              <a:rPr lang="zh-CN" altLang="en-US" sz="2000" b="1" dirty="0">
                <a:solidFill>
                  <a:srgbClr val="FFFFFF"/>
                </a:solidFill>
                <a:ea typeface="微软雅黑" pitchFamily="34" charset="-122"/>
              </a:rPr>
              <a:t>五</a:t>
            </a:r>
            <a:r>
              <a:rPr lang="zh-CN" altLang="en-US" sz="2000" b="1" dirty="0" smtClean="0">
                <a:solidFill>
                  <a:srgbClr val="FFFFFF"/>
                </a:solidFill>
                <a:ea typeface="微软雅黑" pitchFamily="34" charset="-122"/>
              </a:rPr>
              <a:t>）产业发展新方向</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83824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404813"/>
            <a:ext cx="1768415" cy="241230"/>
            <a:chOff x="0" y="404813"/>
            <a:chExt cx="1794013" cy="241230"/>
          </a:xfrm>
        </p:grpSpPr>
        <p:cxnSp>
          <p:nvCxnSpPr>
            <p:cNvPr id="27" name="直接连接符 26"/>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45" name="文本框 2"/>
          <p:cNvSpPr txBox="1"/>
          <p:nvPr/>
        </p:nvSpPr>
        <p:spPr>
          <a:xfrm>
            <a:off x="11850701" y="235536"/>
            <a:ext cx="4539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500" b="1" dirty="0" smtClean="0">
                <a:solidFill>
                  <a:prstClr val="white"/>
                </a:solidFill>
                <a:latin typeface="微软雅黑" pitchFamily="34" charset="-122"/>
                <a:ea typeface="微软雅黑" pitchFamily="34" charset="-122"/>
              </a:rPr>
              <a:t>06</a:t>
            </a:r>
            <a:endParaRPr lang="zh-CN" altLang="en-US" sz="1500" b="1" dirty="0">
              <a:solidFill>
                <a:prstClr val="white"/>
              </a:solidFill>
              <a:latin typeface="微软雅黑" pitchFamily="34" charset="-122"/>
              <a:ea typeface="微软雅黑" pitchFamily="34" charset="-122"/>
            </a:endParaRPr>
          </a:p>
        </p:txBody>
      </p:sp>
      <p:cxnSp>
        <p:nvCxnSpPr>
          <p:cNvPr id="32" name="直接连接符 31"/>
          <p:cNvCxnSpPr/>
          <p:nvPr/>
        </p:nvCxnSpPr>
        <p:spPr>
          <a:xfrm>
            <a:off x="1768416" y="404813"/>
            <a:ext cx="71980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1296140" y="1249909"/>
            <a:ext cx="9128256" cy="1743370"/>
          </a:xfrm>
          <a:prstGeom prst="rect">
            <a:avLst/>
          </a:prstGeom>
        </p:spPr>
        <p:txBody>
          <a:bodyPr wrap="square" lIns="80591" tIns="40295" rIns="80591" bIns="40295">
            <a:spAutoFit/>
          </a:bodyPr>
          <a:lstStyle/>
          <a:p>
            <a:pPr defTabSz="1086994">
              <a:lnSpc>
                <a:spcPct val="150000"/>
              </a:lnSpc>
            </a:pPr>
            <a:r>
              <a:rPr lang="zh-CN" altLang="en-US" sz="1600" kern="0" dirty="0" smtClean="0">
                <a:solidFill>
                  <a:srgbClr val="404040"/>
                </a:solidFill>
                <a:latin typeface="微软雅黑" panose="020B0503020204020204" pitchFamily="34" charset="-122"/>
                <a:ea typeface="微软雅黑" panose="020B0503020204020204" pitchFamily="34" charset="-122"/>
                <a:cs typeface="Times New Roman"/>
              </a:rPr>
              <a:t>      </a:t>
            </a:r>
            <a:r>
              <a:rPr lang="zh-CN" altLang="en-US" kern="0" dirty="0" smtClean="0">
                <a:solidFill>
                  <a:srgbClr val="404040"/>
                </a:solidFill>
                <a:latin typeface="微软雅黑" panose="020B0503020204020204" pitchFamily="34" charset="-122"/>
                <a:ea typeface="微软雅黑" panose="020B0503020204020204" pitchFamily="34" charset="-122"/>
                <a:cs typeface="Times New Roman"/>
              </a:rPr>
              <a:t>本</a:t>
            </a:r>
            <a:r>
              <a:rPr lang="zh-CN" altLang="en-US" kern="0" dirty="0">
                <a:solidFill>
                  <a:srgbClr val="404040"/>
                </a:solidFill>
                <a:latin typeface="微软雅黑" panose="020B0503020204020204" pitchFamily="34" charset="-122"/>
                <a:ea typeface="微软雅黑" panose="020B0503020204020204" pitchFamily="34" charset="-122"/>
                <a:cs typeface="Times New Roman"/>
              </a:rPr>
              <a:t>专业培养服务于新能源汽车后服务市场的，具备良好职业道德、掌握新能源汽车运用与维护技能、具有扎实的新能源汽车维修理论知识、具有新能源汽车综合故障诊断思维和故障排除能力的技术技能人才。具有相应基础专业知识与业务操作能力的高素质</a:t>
            </a:r>
            <a:r>
              <a:rPr lang="zh-CN" altLang="en-US" b="1" kern="0" dirty="0">
                <a:solidFill>
                  <a:srgbClr val="C00000"/>
                </a:solidFill>
                <a:latin typeface="微软雅黑" panose="020B0503020204020204" pitchFamily="34" charset="-122"/>
                <a:ea typeface="微软雅黑" panose="020B0503020204020204" pitchFamily="34" charset="-122"/>
                <a:cs typeface="Times New Roman"/>
              </a:rPr>
              <a:t>复合型、应用型、创新型</a:t>
            </a:r>
            <a:r>
              <a:rPr lang="zh-CN" altLang="en-US" kern="0" dirty="0">
                <a:solidFill>
                  <a:srgbClr val="404040"/>
                </a:solidFill>
                <a:latin typeface="微软雅黑" panose="020B0503020204020204" pitchFamily="34" charset="-122"/>
                <a:ea typeface="微软雅黑" panose="020B0503020204020204" pitchFamily="34" charset="-122"/>
                <a:cs typeface="Times New Roman"/>
              </a:rPr>
              <a:t>人才为目标，从而服务于新能源汽车产业发展与升级的需求。</a:t>
            </a:r>
          </a:p>
        </p:txBody>
      </p:sp>
      <p:sp>
        <p:nvSpPr>
          <p:cNvPr id="37" name="文本占位符 20"/>
          <p:cNvSpPr txBox="1">
            <a:spLocks/>
          </p:cNvSpPr>
          <p:nvPr/>
        </p:nvSpPr>
        <p:spPr>
          <a:xfrm>
            <a:off x="8966438" y="235536"/>
            <a:ext cx="2915917" cy="459419"/>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prstClr val="black"/>
                </a:solidFill>
              </a:rPr>
              <a:t>二、建设目标思路</a:t>
            </a:r>
            <a:endParaRPr lang="zh-CN" altLang="en-US" b="1" dirty="0">
              <a:solidFill>
                <a:prstClr val="black"/>
              </a:solidFill>
            </a:endParaRPr>
          </a:p>
        </p:txBody>
      </p:sp>
      <p:sp>
        <p:nvSpPr>
          <p:cNvPr id="15" name="MH_Text_1"/>
          <p:cNvSpPr>
            <a:spLocks/>
          </p:cNvSpPr>
          <p:nvPr>
            <p:custDataLst>
              <p:tags r:id="rId1"/>
            </p:custDataLst>
          </p:nvPr>
        </p:nvSpPr>
        <p:spPr bwMode="auto">
          <a:xfrm>
            <a:off x="1397791" y="3752850"/>
            <a:ext cx="2570961" cy="2649538"/>
          </a:xfrm>
          <a:custGeom>
            <a:avLst/>
            <a:gdLst>
              <a:gd name="T0" fmla="*/ 0 w 1295400"/>
              <a:gd name="T1" fmla="*/ 0 h 2074333"/>
              <a:gd name="T2" fmla="*/ 2112895 w 1295400"/>
              <a:gd name="T3" fmla="*/ 0 h 2074333"/>
              <a:gd name="T4" fmla="*/ 2112895 w 1295400"/>
              <a:gd name="T5" fmla="*/ 3225415 h 2074333"/>
              <a:gd name="T6" fmla="*/ 1954069 w 1295400"/>
              <a:gd name="T7" fmla="*/ 3384282 h 2074333"/>
              <a:gd name="T8" fmla="*/ 158826 w 1295400"/>
              <a:gd name="T9" fmla="*/ 3384282 h 2074333"/>
              <a:gd name="T10" fmla="*/ 0 w 1295400"/>
              <a:gd name="T11" fmla="*/ 3225415 h 2074333"/>
              <a:gd name="T12" fmla="*/ 0 60000 65536"/>
              <a:gd name="T13" fmla="*/ 0 60000 65536"/>
              <a:gd name="T14" fmla="*/ 0 60000 65536"/>
              <a:gd name="T15" fmla="*/ 0 60000 65536"/>
              <a:gd name="T16" fmla="*/ 0 60000 65536"/>
              <a:gd name="T17" fmla="*/ 0 60000 65536"/>
              <a:gd name="T18" fmla="*/ 0 w 1295400"/>
              <a:gd name="T19" fmla="*/ 0 h 2074333"/>
              <a:gd name="T20" fmla="*/ 1295400 w 1295400"/>
              <a:gd name="T21" fmla="*/ 2074333 h 2074333"/>
            </a:gdLst>
            <a:ahLst/>
            <a:cxnLst>
              <a:cxn ang="T12">
                <a:pos x="T0" y="T1"/>
              </a:cxn>
              <a:cxn ang="T13">
                <a:pos x="T2" y="T3"/>
              </a:cxn>
              <a:cxn ang="T14">
                <a:pos x="T4" y="T5"/>
              </a:cxn>
              <a:cxn ang="T15">
                <a:pos x="T6" y="T7"/>
              </a:cxn>
              <a:cxn ang="T16">
                <a:pos x="T8" y="T9"/>
              </a:cxn>
              <a:cxn ang="T17">
                <a:pos x="T10" y="T11"/>
              </a:cxn>
            </a:cxnLst>
            <a:rect l="T18" t="T19" r="T20" b="T21"/>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lnTo>
                  <a:pt x="0" y="0"/>
                </a:lnTo>
                <a:close/>
              </a:path>
            </a:pathLst>
          </a:custGeom>
          <a:solidFill>
            <a:schemeClr val="accent5">
              <a:lumMod val="60000"/>
              <a:lumOff val="40000"/>
            </a:schemeClr>
          </a:solidFill>
          <a:ln>
            <a:noFill/>
          </a:ln>
          <a:extLst/>
        </p:spPr>
        <p:txBody>
          <a:bodyPr anchor="ctr"/>
          <a:lstStyle/>
          <a:p>
            <a:pPr algn="ctr">
              <a:lnSpc>
                <a:spcPct val="130000"/>
              </a:lnSpc>
            </a:pPr>
            <a:r>
              <a:rPr lang="zh-CN" altLang="en-US" dirty="0">
                <a:solidFill>
                  <a:srgbClr val="FFFFFF"/>
                </a:solidFill>
                <a:latin typeface="微软雅黑" panose="020B0503020204020204" pitchFamily="34" charset="-122"/>
                <a:ea typeface="微软雅黑" panose="020B0503020204020204" pitchFamily="34" charset="-122"/>
              </a:rPr>
              <a:t>要求具备传统汽车知识、新能源汽车知识、互联网技术等学科复合性知识结构与专业技能。</a:t>
            </a:r>
            <a:endParaRPr lang="da-DK" altLang="zh-CN" dirty="0">
              <a:solidFill>
                <a:srgbClr val="FFFFFF"/>
              </a:solidFill>
              <a:latin typeface="微软雅黑" panose="020B0503020204020204" pitchFamily="34" charset="-122"/>
              <a:ea typeface="微软雅黑" panose="020B0503020204020204" pitchFamily="34" charset="-122"/>
            </a:endParaRPr>
          </a:p>
        </p:txBody>
      </p:sp>
      <p:sp>
        <p:nvSpPr>
          <p:cNvPr id="16" name="MH_SubTitle_1"/>
          <p:cNvSpPr>
            <a:spLocks noChangeArrowheads="1"/>
          </p:cNvSpPr>
          <p:nvPr>
            <p:custDataLst>
              <p:tags r:id="rId2"/>
            </p:custDataLst>
          </p:nvPr>
        </p:nvSpPr>
        <p:spPr bwMode="auto">
          <a:xfrm>
            <a:off x="1397791" y="3080551"/>
            <a:ext cx="2570961" cy="672300"/>
          </a:xfrm>
          <a:prstGeom prst="rect">
            <a:avLst/>
          </a:prstGeom>
          <a:solidFill>
            <a:srgbClr val="BDAFAF">
              <a:alpha val="3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复合性</a:t>
            </a:r>
          </a:p>
        </p:txBody>
      </p:sp>
      <p:sp>
        <p:nvSpPr>
          <p:cNvPr id="17" name="MH_Other_1"/>
          <p:cNvSpPr>
            <a:spLocks/>
          </p:cNvSpPr>
          <p:nvPr>
            <p:custDataLst>
              <p:tags r:id="rId3"/>
            </p:custDataLst>
          </p:nvPr>
        </p:nvSpPr>
        <p:spPr bwMode="auto">
          <a:xfrm flipV="1">
            <a:off x="1397791" y="3752850"/>
            <a:ext cx="2509576" cy="2597150"/>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 name="MH_Text_2"/>
          <p:cNvSpPr>
            <a:spLocks/>
          </p:cNvSpPr>
          <p:nvPr>
            <p:custDataLst>
              <p:tags r:id="rId4"/>
            </p:custDataLst>
          </p:nvPr>
        </p:nvSpPr>
        <p:spPr bwMode="auto">
          <a:xfrm>
            <a:off x="4554246" y="3752850"/>
            <a:ext cx="2530240" cy="2649538"/>
          </a:xfrm>
          <a:custGeom>
            <a:avLst/>
            <a:gdLst>
              <a:gd name="T0" fmla="*/ 0 w 1295400"/>
              <a:gd name="T1" fmla="*/ 0 h 2074333"/>
              <a:gd name="T2" fmla="*/ 2112895 w 1295400"/>
              <a:gd name="T3" fmla="*/ 0 h 2074333"/>
              <a:gd name="T4" fmla="*/ 2112895 w 1295400"/>
              <a:gd name="T5" fmla="*/ 3225415 h 2074333"/>
              <a:gd name="T6" fmla="*/ 1954069 w 1295400"/>
              <a:gd name="T7" fmla="*/ 3384282 h 2074333"/>
              <a:gd name="T8" fmla="*/ 158826 w 1295400"/>
              <a:gd name="T9" fmla="*/ 3384282 h 2074333"/>
              <a:gd name="T10" fmla="*/ 0 w 1295400"/>
              <a:gd name="T11" fmla="*/ 3225415 h 2074333"/>
              <a:gd name="T12" fmla="*/ 0 60000 65536"/>
              <a:gd name="T13" fmla="*/ 0 60000 65536"/>
              <a:gd name="T14" fmla="*/ 0 60000 65536"/>
              <a:gd name="T15" fmla="*/ 0 60000 65536"/>
              <a:gd name="T16" fmla="*/ 0 60000 65536"/>
              <a:gd name="T17" fmla="*/ 0 60000 65536"/>
              <a:gd name="T18" fmla="*/ 0 w 1295400"/>
              <a:gd name="T19" fmla="*/ 0 h 2074333"/>
              <a:gd name="T20" fmla="*/ 1295400 w 1295400"/>
              <a:gd name="T21" fmla="*/ 2074333 h 2074333"/>
            </a:gdLst>
            <a:ahLst/>
            <a:cxnLst>
              <a:cxn ang="T12">
                <a:pos x="T0" y="T1"/>
              </a:cxn>
              <a:cxn ang="T13">
                <a:pos x="T2" y="T3"/>
              </a:cxn>
              <a:cxn ang="T14">
                <a:pos x="T4" y="T5"/>
              </a:cxn>
              <a:cxn ang="T15">
                <a:pos x="T6" y="T7"/>
              </a:cxn>
              <a:cxn ang="T16">
                <a:pos x="T8" y="T9"/>
              </a:cxn>
              <a:cxn ang="T17">
                <a:pos x="T10" y="T11"/>
              </a:cxn>
            </a:cxnLst>
            <a:rect l="T18" t="T19" r="T20" b="T21"/>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lnTo>
                  <a:pt x="0" y="0"/>
                </a:lnTo>
                <a:close/>
              </a:path>
            </a:pathLst>
          </a:custGeom>
          <a:solidFill>
            <a:schemeClr val="accent1">
              <a:lumMod val="75000"/>
            </a:schemeClr>
          </a:solidFill>
          <a:ln>
            <a:noFill/>
          </a:ln>
          <a:extLst/>
        </p:spPr>
        <p:txBody>
          <a:bodyPr anchor="ctr"/>
          <a:lstStyle/>
          <a:p>
            <a:pPr>
              <a:lnSpc>
                <a:spcPct val="130000"/>
              </a:lnSpc>
            </a:pPr>
            <a:r>
              <a:rPr lang="zh-CN" altLang="en-US" dirty="0" smtClean="0">
                <a:solidFill>
                  <a:srgbClr val="FFFFFF"/>
                </a:solidFill>
                <a:latin typeface="微软雅黑" panose="020B0503020204020204" pitchFamily="34" charset="-122"/>
                <a:ea typeface="微软雅黑" panose="020B0503020204020204" pitchFamily="34" charset="-122"/>
              </a:rPr>
              <a:t>    重点</a:t>
            </a:r>
            <a:r>
              <a:rPr lang="zh-CN" altLang="en-US" dirty="0">
                <a:solidFill>
                  <a:srgbClr val="FFFFFF"/>
                </a:solidFill>
                <a:latin typeface="微软雅黑" panose="020B0503020204020204" pitchFamily="34" charset="-122"/>
                <a:ea typeface="微软雅黑" panose="020B0503020204020204" pitchFamily="34" charset="-122"/>
              </a:rPr>
              <a:t>掌握新能源汽车专业维修、检测、调试、品质控制及现场管理</a:t>
            </a:r>
            <a:r>
              <a:rPr lang="zh-CN" altLang="en-US" dirty="0" smtClean="0">
                <a:solidFill>
                  <a:srgbClr val="FFFFFF"/>
                </a:solidFill>
                <a:latin typeface="微软雅黑" panose="020B0503020204020204" pitchFamily="34" charset="-122"/>
                <a:ea typeface="微软雅黑" panose="020B0503020204020204" pitchFamily="34" charset="-122"/>
              </a:rPr>
              <a:t>工作方法</a:t>
            </a:r>
            <a:r>
              <a:rPr lang="zh-CN" altLang="en-US" dirty="0">
                <a:solidFill>
                  <a:srgbClr val="FFFFFF"/>
                </a:solidFill>
                <a:latin typeface="微软雅黑" panose="020B0503020204020204" pitchFamily="34" charset="-122"/>
                <a:ea typeface="微软雅黑" panose="020B0503020204020204" pitchFamily="34" charset="-122"/>
              </a:rPr>
              <a:t>培养与技术熟练能力培养，并具备某些方面专业深度</a:t>
            </a:r>
            <a:r>
              <a:rPr lang="zh-CN" altLang="en-US" dirty="0" smtClean="0">
                <a:solidFill>
                  <a:srgbClr val="FFFFFF"/>
                </a:solidFill>
                <a:latin typeface="微软雅黑" panose="020B0503020204020204" pitchFamily="34" charset="-122"/>
                <a:ea typeface="微软雅黑" panose="020B0503020204020204" pitchFamily="34" charset="-122"/>
              </a:rPr>
              <a:t>应用能力。</a:t>
            </a:r>
            <a:endParaRPr lang="da-DK" altLang="zh-CN" dirty="0">
              <a:solidFill>
                <a:srgbClr val="FFFFFF"/>
              </a:solidFill>
              <a:latin typeface="微软雅黑" panose="020B0503020204020204" pitchFamily="34" charset="-122"/>
              <a:ea typeface="微软雅黑" panose="020B0503020204020204" pitchFamily="34" charset="-122"/>
            </a:endParaRPr>
          </a:p>
        </p:txBody>
      </p:sp>
      <p:sp>
        <p:nvSpPr>
          <p:cNvPr id="19" name="MH_SubTitle_2"/>
          <p:cNvSpPr>
            <a:spLocks noChangeArrowheads="1"/>
          </p:cNvSpPr>
          <p:nvPr>
            <p:custDataLst>
              <p:tags r:id="rId5"/>
            </p:custDataLst>
          </p:nvPr>
        </p:nvSpPr>
        <p:spPr bwMode="auto">
          <a:xfrm>
            <a:off x="4554246" y="3080551"/>
            <a:ext cx="2530239" cy="672300"/>
          </a:xfrm>
          <a:prstGeom prst="rect">
            <a:avLst/>
          </a:prstGeom>
          <a:solidFill>
            <a:srgbClr val="BDAFAF">
              <a:alpha val="3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技能性</a:t>
            </a:r>
          </a:p>
        </p:txBody>
      </p:sp>
      <p:sp>
        <p:nvSpPr>
          <p:cNvPr id="20" name="MH_Other_2"/>
          <p:cNvSpPr>
            <a:spLocks/>
          </p:cNvSpPr>
          <p:nvPr>
            <p:custDataLst>
              <p:tags r:id="rId6"/>
            </p:custDataLst>
          </p:nvPr>
        </p:nvSpPr>
        <p:spPr bwMode="auto">
          <a:xfrm flipV="1">
            <a:off x="4638459" y="3805238"/>
            <a:ext cx="2383778" cy="2597150"/>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 name="MH_Text_3"/>
          <p:cNvSpPr/>
          <p:nvPr>
            <p:custDataLst>
              <p:tags r:id="rId7"/>
            </p:custDataLst>
          </p:nvPr>
        </p:nvSpPr>
        <p:spPr>
          <a:xfrm>
            <a:off x="7994651" y="3752850"/>
            <a:ext cx="2205567" cy="2649538"/>
          </a:xfrm>
          <a:custGeom>
            <a:avLst/>
            <a:gdLst>
              <a:gd name="connsiteX0" fmla="*/ 0 w 1295400"/>
              <a:gd name="connsiteY0" fmla="*/ 0 h 2074333"/>
              <a:gd name="connsiteX1" fmla="*/ 1295400 w 1295400"/>
              <a:gd name="connsiteY1" fmla="*/ 0 h 2074333"/>
              <a:gd name="connsiteX2" fmla="*/ 1295400 w 1295400"/>
              <a:gd name="connsiteY2" fmla="*/ 1976958 h 2074333"/>
              <a:gd name="connsiteX3" fmla="*/ 1198025 w 1295400"/>
              <a:gd name="connsiteY3" fmla="*/ 2074333 h 2074333"/>
              <a:gd name="connsiteX4" fmla="*/ 97375 w 1295400"/>
              <a:gd name="connsiteY4" fmla="*/ 2074333 h 2074333"/>
              <a:gd name="connsiteX5" fmla="*/ 0 w 1295400"/>
              <a:gd name="connsiteY5" fmla="*/ 1976958 h 20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close/>
              </a:path>
            </a:pathLst>
          </a:custGeom>
          <a:solidFill>
            <a:schemeClr val="accent5">
              <a:lumMod val="50000"/>
            </a:schemeClr>
          </a:solidFill>
        </p:spPr>
        <p:txBody>
          <a:bodyPr anchor="ctr">
            <a:normAutofit/>
          </a:bodyPr>
          <a:lstStyle/>
          <a:p>
            <a:pPr>
              <a:lnSpc>
                <a:spcPct val="130000"/>
              </a:lnSpc>
              <a:defRPr/>
            </a:pPr>
            <a:r>
              <a:rPr lang="zh-CN" altLang="en-US" dirty="0" smtClean="0">
                <a:solidFill>
                  <a:srgbClr val="FFFFFF"/>
                </a:solidFill>
                <a:latin typeface="微软雅黑" panose="020B0503020204020204" pitchFamily="34" charset="-122"/>
                <a:ea typeface="微软雅黑" panose="020B0503020204020204" pitchFamily="34" charset="-122"/>
              </a:rPr>
              <a:t>   注重</a:t>
            </a:r>
            <a:r>
              <a:rPr lang="zh-CN" altLang="en-US" dirty="0">
                <a:solidFill>
                  <a:srgbClr val="FFFFFF"/>
                </a:solidFill>
                <a:latin typeface="微软雅黑" panose="020B0503020204020204" pitchFamily="34" charset="-122"/>
                <a:ea typeface="微软雅黑" panose="020B0503020204020204" pitchFamily="34" charset="-122"/>
              </a:rPr>
              <a:t>综合应用基础新能源汽车检测工具、研发软件、运用新型新能源汽车检测方法的创新能力培养。</a:t>
            </a:r>
            <a:endParaRPr lang="da-DK" altLang="zh-CN" dirty="0">
              <a:solidFill>
                <a:srgbClr val="FFFFFF"/>
              </a:solidFill>
              <a:latin typeface="微软雅黑" panose="020B0503020204020204" pitchFamily="34" charset="-122"/>
              <a:ea typeface="微软雅黑" panose="020B0503020204020204" pitchFamily="34" charset="-122"/>
            </a:endParaRPr>
          </a:p>
        </p:txBody>
      </p:sp>
      <p:sp>
        <p:nvSpPr>
          <p:cNvPr id="22" name="MH_SubTitle_3"/>
          <p:cNvSpPr/>
          <p:nvPr>
            <p:custDataLst>
              <p:tags r:id="rId8"/>
            </p:custDataLst>
          </p:nvPr>
        </p:nvSpPr>
        <p:spPr>
          <a:xfrm>
            <a:off x="7994651" y="3080551"/>
            <a:ext cx="2205567" cy="672300"/>
          </a:xfrm>
          <a:prstGeom prst="rect">
            <a:avLst/>
          </a:prstGeom>
          <a:solidFill>
            <a:schemeClr val="accent3">
              <a:alpha val="32000"/>
            </a:schemeClr>
          </a:solidFill>
        </p:spPr>
        <p:txBody>
          <a:bodyPr lIns="36000" tIns="36000" rIns="36000" bIns="36000" anchor="ctr">
            <a:normAutofit/>
          </a:bodyPr>
          <a:lstStyle/>
          <a:p>
            <a:pPr algn="ctr">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创新性</a:t>
            </a:r>
          </a:p>
        </p:txBody>
      </p:sp>
      <p:sp>
        <p:nvSpPr>
          <p:cNvPr id="23" name="MH_Other_3"/>
          <p:cNvSpPr>
            <a:spLocks/>
          </p:cNvSpPr>
          <p:nvPr>
            <p:custDataLst>
              <p:tags r:id="rId9"/>
            </p:custDataLst>
          </p:nvPr>
        </p:nvSpPr>
        <p:spPr bwMode="auto">
          <a:xfrm flipV="1">
            <a:off x="8056033" y="3752850"/>
            <a:ext cx="2082800" cy="2597150"/>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9" name="MH_Other_5"/>
          <p:cNvSpPr>
            <a:spLocks noChangeArrowheads="1"/>
          </p:cNvSpPr>
          <p:nvPr>
            <p:custDataLst>
              <p:tags r:id="rId10"/>
            </p:custDataLst>
          </p:nvPr>
        </p:nvSpPr>
        <p:spPr bwMode="auto">
          <a:xfrm>
            <a:off x="246654" y="728409"/>
            <a:ext cx="2443596" cy="5215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（一）建设目标</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278042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50874"/>
            <a:ext cx="11553715" cy="295169"/>
            <a:chOff x="0" y="404813"/>
            <a:chExt cx="10020232" cy="241230"/>
          </a:xfrm>
        </p:grpSpPr>
        <p:cxnSp>
          <p:nvCxnSpPr>
            <p:cNvPr id="3" name="直接连接符 2"/>
            <p:cNvCxnSpPr/>
            <p:nvPr/>
          </p:nvCxnSpPr>
          <p:spPr>
            <a:xfrm>
              <a:off x="232238" y="646043"/>
              <a:ext cx="1333175"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65413" y="404813"/>
              <a:ext cx="228600"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94013" y="404813"/>
              <a:ext cx="8226219" cy="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0" y="404813"/>
              <a:ext cx="232238" cy="241230"/>
            </a:xfrm>
            <a:prstGeom prst="line">
              <a:avLst/>
            </a:prstGeom>
            <a:ln w="15875">
              <a:solidFill>
                <a:srgbClr val="3E3A39"/>
              </a:solidFill>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xmlns="" id="{9845047B-6060-4B93-95DE-21A3DF9969CE}"/>
              </a:ext>
            </a:extLst>
          </p:cNvPr>
          <p:cNvSpPr txBox="1"/>
          <p:nvPr/>
        </p:nvSpPr>
        <p:spPr>
          <a:xfrm>
            <a:off x="3795118" y="965118"/>
            <a:ext cx="3016021" cy="400110"/>
          </a:xfrm>
          <a:prstGeom prst="rect">
            <a:avLst/>
          </a:prstGeom>
          <a:noFill/>
        </p:spPr>
        <p:txBody>
          <a:bodyPr wrap="square" rtlCol="0">
            <a:spAutoFit/>
          </a:bodyPr>
          <a:lstStyle>
            <a:defPPr>
              <a:defRPr lang="zh-CN"/>
            </a:defPPr>
            <a:lvl1pPr>
              <a:defRPr b="1">
                <a:solidFill>
                  <a:srgbClr val="0070C0"/>
                </a:solidFill>
                <a:latin typeface="微软雅黑" panose="020B0503020204020204" pitchFamily="34" charset="-122"/>
                <a:ea typeface="微软雅黑" panose="020B0503020204020204" pitchFamily="34" charset="-122"/>
              </a:defRPr>
            </a:lvl1pPr>
          </a:lstStyle>
          <a:p>
            <a:r>
              <a:rPr lang="zh-CN" altLang="en-US" sz="2000" dirty="0" smtClean="0">
                <a:solidFill>
                  <a:schemeClr val="tx1"/>
                </a:solidFill>
              </a:rPr>
              <a:t>遵循</a:t>
            </a:r>
            <a:r>
              <a:rPr lang="zh-CN" altLang="en-US" sz="2000" dirty="0">
                <a:solidFill>
                  <a:schemeClr val="tx1"/>
                </a:solidFill>
              </a:rPr>
              <a:t>标准、因地制宜</a:t>
            </a:r>
            <a:endParaRPr lang="zh-SG" altLang="en-US" sz="2000" dirty="0">
              <a:solidFill>
                <a:schemeClr val="tx1"/>
              </a:solidFill>
            </a:endParaRPr>
          </a:p>
        </p:txBody>
      </p:sp>
      <p:pic>
        <p:nvPicPr>
          <p:cNvPr id="8" name="图片 7">
            <a:extLst>
              <a:ext uri="{FF2B5EF4-FFF2-40B4-BE49-F238E27FC236}">
                <a16:creationId xmlns:a16="http://schemas.microsoft.com/office/drawing/2014/main" xmlns="" id="{E1D24B3C-9D57-40FB-A7A3-51CEC9874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488" y="2124611"/>
            <a:ext cx="2522691" cy="1294131"/>
          </a:xfrm>
          <a:prstGeom prst="rect">
            <a:avLst/>
          </a:prstGeom>
        </p:spPr>
      </p:pic>
      <p:pic>
        <p:nvPicPr>
          <p:cNvPr id="9" name="图片 8">
            <a:extLst>
              <a:ext uri="{FF2B5EF4-FFF2-40B4-BE49-F238E27FC236}">
                <a16:creationId xmlns:a16="http://schemas.microsoft.com/office/drawing/2014/main" xmlns="" id="{F3600F4B-3C80-453E-B1FE-73121172A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8320" y="3634633"/>
            <a:ext cx="2269026" cy="1294131"/>
          </a:xfrm>
          <a:prstGeom prst="rect">
            <a:avLst/>
          </a:prstGeom>
        </p:spPr>
      </p:pic>
      <p:pic>
        <p:nvPicPr>
          <p:cNvPr id="10" name="图片 9">
            <a:extLst>
              <a:ext uri="{FF2B5EF4-FFF2-40B4-BE49-F238E27FC236}">
                <a16:creationId xmlns:a16="http://schemas.microsoft.com/office/drawing/2014/main" xmlns="" id="{93EE4865-FD95-491F-B2DB-8DB7784CD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4633" y="1746145"/>
            <a:ext cx="6720663" cy="1672597"/>
          </a:xfrm>
          <a:prstGeom prst="rect">
            <a:avLst/>
          </a:prstGeom>
        </p:spPr>
      </p:pic>
      <p:sp>
        <p:nvSpPr>
          <p:cNvPr id="11" name="文本框 10">
            <a:extLst>
              <a:ext uri="{FF2B5EF4-FFF2-40B4-BE49-F238E27FC236}">
                <a16:creationId xmlns:a16="http://schemas.microsoft.com/office/drawing/2014/main" xmlns="" id="{7D3460BD-9995-45EB-B1CD-756A9B915BB1}"/>
              </a:ext>
            </a:extLst>
          </p:cNvPr>
          <p:cNvSpPr txBox="1"/>
          <p:nvPr/>
        </p:nvSpPr>
        <p:spPr>
          <a:xfrm>
            <a:off x="1634633" y="3634633"/>
            <a:ext cx="6566816" cy="2308324"/>
          </a:xfrm>
          <a:prstGeom prst="rect">
            <a:avLst/>
          </a:prstGeom>
          <a:noFill/>
        </p:spPr>
        <p:txBody>
          <a:bodyPr wrap="square" rtlCol="0">
            <a:spAutoFit/>
          </a:bodyPr>
          <a:lstStyle/>
          <a:p>
            <a:pPr>
              <a:lnSpc>
                <a:spcPct val="150000"/>
              </a:lnSpc>
            </a:pPr>
            <a:r>
              <a:rPr lang="zh-CN" altLang="en-US" sz="1600" b="1" dirty="0"/>
              <a:t>国家标准</a:t>
            </a:r>
            <a:r>
              <a:rPr lang="zh-CN" altLang="en-US" sz="1600" b="1" dirty="0" smtClean="0"/>
              <a:t>：</a:t>
            </a:r>
            <a:endParaRPr lang="en-US" altLang="zh-CN" sz="1600" b="1" dirty="0" smtClean="0"/>
          </a:p>
          <a:p>
            <a:pPr>
              <a:lnSpc>
                <a:spcPct val="150000"/>
              </a:lnSpc>
            </a:pPr>
            <a:r>
              <a:rPr lang="en-US" altLang="zh-CN" sz="1600" b="1" dirty="0" smtClean="0"/>
              <a:t>1</a:t>
            </a:r>
            <a:r>
              <a:rPr lang="zh-CN" altLang="en-US" sz="1600" b="1" dirty="0" smtClean="0"/>
              <a:t>、高等</a:t>
            </a:r>
            <a:r>
              <a:rPr lang="zh-CN" altLang="en-US" sz="1600" b="1" dirty="0"/>
              <a:t>职业学校专业教学标准</a:t>
            </a:r>
            <a:r>
              <a:rPr lang="en-US" altLang="zh-CN" sz="1600" b="1" dirty="0"/>
              <a:t>——</a:t>
            </a:r>
            <a:r>
              <a:rPr lang="zh-CN" altLang="en-US" sz="1600" b="1" dirty="0"/>
              <a:t>制造大</a:t>
            </a:r>
            <a:r>
              <a:rPr lang="zh-CN" altLang="en-US" sz="1600" b="1" dirty="0" smtClean="0"/>
              <a:t>类</a:t>
            </a:r>
            <a:endParaRPr lang="en-US" altLang="zh-CN" sz="1600" b="1" dirty="0"/>
          </a:p>
          <a:p>
            <a:pPr>
              <a:lnSpc>
                <a:spcPct val="150000"/>
              </a:lnSpc>
            </a:pPr>
            <a:r>
              <a:rPr lang="en-US" altLang="zh-CN" sz="1600" b="1" dirty="0" smtClean="0"/>
              <a:t>2</a:t>
            </a:r>
            <a:r>
              <a:rPr lang="zh-CN" altLang="en-US" sz="1600" b="1" dirty="0" smtClean="0"/>
              <a:t>、机电</a:t>
            </a:r>
            <a:r>
              <a:rPr lang="zh-CN" altLang="en-US" sz="1600" b="1" dirty="0"/>
              <a:t>一体化技术专业仪器设备配备标准（</a:t>
            </a:r>
            <a:r>
              <a:rPr lang="en-US" altLang="zh-SG" sz="1600" b="1" dirty="0"/>
              <a:t>JY/T 0459-2014  </a:t>
            </a:r>
            <a:r>
              <a:rPr lang="zh-CN" altLang="en-US" sz="1600" b="1" dirty="0" smtClean="0"/>
              <a:t>）</a:t>
            </a:r>
            <a:endParaRPr lang="en-US" altLang="zh-CN" sz="1600" b="1" dirty="0"/>
          </a:p>
          <a:p>
            <a:pPr>
              <a:lnSpc>
                <a:spcPct val="150000"/>
              </a:lnSpc>
            </a:pPr>
            <a:r>
              <a:rPr lang="en-US" altLang="zh-CN" sz="1600" b="1" dirty="0" smtClean="0"/>
              <a:t>                                                               ——</a:t>
            </a:r>
            <a:r>
              <a:rPr lang="zh-CN" altLang="en-US" sz="1600" b="1" dirty="0"/>
              <a:t>中华人民共和国教育部</a:t>
            </a:r>
            <a:endParaRPr lang="en-US" altLang="zh-CN" sz="1600" b="1" dirty="0"/>
          </a:p>
          <a:p>
            <a:pPr>
              <a:lnSpc>
                <a:spcPct val="150000"/>
              </a:lnSpc>
            </a:pPr>
            <a:r>
              <a:rPr lang="en-US" altLang="zh-CN" sz="1600" b="1" dirty="0" smtClean="0"/>
              <a:t>3</a:t>
            </a:r>
            <a:r>
              <a:rPr lang="zh-CN" altLang="en-US" sz="1600" b="1" dirty="0" smtClean="0"/>
              <a:t>、机电</a:t>
            </a:r>
            <a:r>
              <a:rPr lang="zh-CN" altLang="en-US" sz="1600" b="1" dirty="0"/>
              <a:t>设备维修与管理专业实训基地实训项目与设备配置推荐</a:t>
            </a:r>
            <a:r>
              <a:rPr lang="zh-CN" altLang="en-US" sz="1600" b="1" dirty="0" smtClean="0"/>
              <a:t>方案</a:t>
            </a:r>
            <a:endParaRPr lang="en-US" altLang="zh-CN" sz="1600" b="1" dirty="0"/>
          </a:p>
          <a:p>
            <a:pPr>
              <a:lnSpc>
                <a:spcPct val="150000"/>
              </a:lnSpc>
            </a:pPr>
            <a:r>
              <a:rPr lang="en-US" altLang="zh-CN" sz="1600" b="1" dirty="0" smtClean="0"/>
              <a:t>                                                               ——</a:t>
            </a:r>
            <a:r>
              <a:rPr lang="zh-CN" altLang="en-US" sz="1600" b="1" dirty="0"/>
              <a:t>高教司高职高专</a:t>
            </a:r>
            <a:r>
              <a:rPr lang="zh-CN" altLang="en-US" sz="1600" b="1" dirty="0" smtClean="0"/>
              <a:t>处教学指导委员会</a:t>
            </a:r>
            <a:endParaRPr lang="zh-SG" altLang="en-US" sz="1600" b="1" dirty="0"/>
          </a:p>
        </p:txBody>
      </p:sp>
      <p:sp>
        <p:nvSpPr>
          <p:cNvPr id="13" name="文本框 12"/>
          <p:cNvSpPr txBox="1"/>
          <p:nvPr/>
        </p:nvSpPr>
        <p:spPr>
          <a:xfrm>
            <a:off x="11850701" y="235536"/>
            <a:ext cx="4539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a:solidFill>
                  <a:schemeClr val="bg1"/>
                </a:solidFill>
                <a:latin typeface="Arial" panose="020B0604020202020204" pitchFamily="34" charset="0"/>
                <a:cs typeface="Arial" panose="020B0604020202020204" pitchFamily="34" charset="0"/>
              </a:defRPr>
            </a:lvl1pPr>
          </a:lstStyle>
          <a:p>
            <a:r>
              <a:rPr lang="en-US" altLang="zh-CN" sz="1600" b="1" dirty="0" smtClean="0"/>
              <a:t>07</a:t>
            </a:r>
            <a:endParaRPr lang="zh-CN" altLang="en-US" sz="1600" b="1" dirty="0"/>
          </a:p>
        </p:txBody>
      </p:sp>
      <p:sp>
        <p:nvSpPr>
          <p:cNvPr id="14" name="MH_Other_5"/>
          <p:cNvSpPr>
            <a:spLocks noChangeArrowheads="1"/>
          </p:cNvSpPr>
          <p:nvPr>
            <p:custDataLst>
              <p:tags r:id="rId1"/>
            </p:custDataLst>
          </p:nvPr>
        </p:nvSpPr>
        <p:spPr bwMode="auto">
          <a:xfrm>
            <a:off x="223022" y="695425"/>
            <a:ext cx="2553076" cy="509821"/>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lstStyle/>
          <a:p>
            <a:r>
              <a:rPr lang="zh-CN" altLang="en-US" sz="2000" b="1" dirty="0" smtClean="0">
                <a:solidFill>
                  <a:srgbClr val="FFFFFF"/>
                </a:solidFill>
                <a:ea typeface="微软雅黑" pitchFamily="34" charset="-122"/>
              </a:rPr>
              <a:t>（二）遵循原则</a:t>
            </a:r>
            <a:endParaRPr lang="zh-CN" altLang="en-US" sz="2000" b="1" dirty="0">
              <a:solidFill>
                <a:srgbClr val="FFFFFF"/>
              </a:solidFill>
              <a:ea typeface="微软雅黑" pitchFamily="34" charset="-122"/>
            </a:endParaRPr>
          </a:p>
        </p:txBody>
      </p:sp>
    </p:spTree>
    <p:extLst>
      <p:ext uri="{BB962C8B-B14F-4D97-AF65-F5344CB8AC3E}">
        <p14:creationId xmlns:p14="http://schemas.microsoft.com/office/powerpoint/2010/main" val="31774363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0"/>
</p:tagLst>
</file>

<file path=ppt/tags/tag100.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SubTitle"/>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Other"/>
  <p:tag name="MH_ORDER" val="3"/>
</p:tagLst>
</file>

<file path=ppt/tags/tag102.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1"/>
</p:tagLst>
</file>

<file path=ppt/tags/tag103.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Other"/>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SubTitle"/>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Other"/>
  <p:tag name="MH_ORDER" val="3"/>
</p:tagLst>
</file>

<file path=ppt/tags/tag106.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Other"/>
  <p:tag name="MH_ORDER" val="1"/>
</p:tagLst>
</file>

<file path=ppt/tags/tag108.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Text"/>
  <p:tag name="MH_ORDER" val="1"/>
</p:tagLst>
</file>

<file path=ppt/tags/tag10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1"/>
</p:tagLst>
</file>

<file path=ppt/tags/tag110.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1"/>
</p:tagLst>
</file>

<file path=ppt/tags/tag111.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2"/>
</p:tagLst>
</file>

<file path=ppt/tags/tag112.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3"/>
</p:tagLst>
</file>

<file path=ppt/tags/tag113.xml><?xml version="1.0" encoding="utf-8"?>
<p:tagLst xmlns:a="http://schemas.openxmlformats.org/drawingml/2006/main" xmlns:r="http://schemas.openxmlformats.org/officeDocument/2006/relationships" xmlns:p="http://schemas.openxmlformats.org/presentationml/2006/main">
  <p:tag name="MH" val="20160122173712"/>
  <p:tag name="MH_LIBRARY" val="GRAPHIC"/>
  <p:tag name="MH_TYPE" val="SubTitle"/>
  <p:tag name="MH_ORDER" val="4"/>
</p:tagLst>
</file>

<file path=ppt/tags/tag11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15.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4"/>
</p:tagLst>
</file>

<file path=ppt/tags/tag118.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2"/>
</p:tagLst>
</file>

<file path=ppt/tags/tag119.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SubTitle"/>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2"/>
</p:tagLst>
</file>

<file path=ppt/tags/tag120.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2"/>
</p:tagLst>
</file>

<file path=ppt/tags/tag121.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4"/>
</p:tagLst>
</file>

<file path=ppt/tags/tag122.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Text"/>
  <p:tag name="MH_ORDER" val="3"/>
</p:tagLst>
</file>

<file path=ppt/tags/tag123.xml><?xml version="1.0" encoding="utf-8"?>
<p:tagLst xmlns:a="http://schemas.openxmlformats.org/drawingml/2006/main" xmlns:r="http://schemas.openxmlformats.org/officeDocument/2006/relationships" xmlns:p="http://schemas.openxmlformats.org/presentationml/2006/main">
  <p:tag name="MH" val="20160301144419"/>
  <p:tag name="MH_LIBRARY" val="GRAPHIC"/>
  <p:tag name="MH_TYPE" val="Other"/>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Other"/>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1"/>
</p:tagLst>
</file>

<file path=ppt/tags/tag126.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2"/>
</p:tagLst>
</file>

<file path=ppt/tags/tag127.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3"/>
</p:tagLst>
</file>

<file path=ppt/tags/tag128.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4"/>
</p:tagLst>
</file>

<file path=ppt/tags/tag129.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3"/>
</p:tagLst>
</file>

<file path=ppt/tags/tag130.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6"/>
</p:tagLst>
</file>

<file path=ppt/tags/tag131.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8"/>
</p:tagLst>
</file>

<file path=ppt/tags/tag132.xml><?xml version="1.0" encoding="utf-8"?>
<p:tagLst xmlns:a="http://schemas.openxmlformats.org/drawingml/2006/main" xmlns:r="http://schemas.openxmlformats.org/officeDocument/2006/relationships" xmlns:p="http://schemas.openxmlformats.org/presentationml/2006/main">
  <p:tag name="MH" val="20180612164540"/>
  <p:tag name="MH_LIBRARY" val="GRAPHIC"/>
  <p:tag name="MH_TYPE" val="SubTitle"/>
  <p:tag name="MH_ORDER" val="7"/>
</p:tagLst>
</file>

<file path=ppt/tags/tag133.xml><?xml version="1.0" encoding="utf-8"?>
<p:tagLst xmlns:a="http://schemas.openxmlformats.org/drawingml/2006/main" xmlns:r="http://schemas.openxmlformats.org/officeDocument/2006/relationships" xmlns:p="http://schemas.openxmlformats.org/presentationml/2006/main">
  <p:tag name="MH" val="20160819004827"/>
  <p:tag name="MH_LIBRARY" val="GRAPHIC"/>
  <p:tag name="MH_TYPE" val="Title"/>
  <p:tag name="MH_ORDER" val="1"/>
</p:tagLst>
</file>

<file path=ppt/tags/tag134.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1"/>
</p:tagLst>
</file>

<file path=ppt/tags/tag135.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2"/>
</p:tagLst>
</file>

<file path=ppt/tags/tag136.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3"/>
</p:tagLst>
</file>

<file path=ppt/tags/tag137.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4"/>
</p:tagLst>
</file>

<file path=ppt/tags/tag138.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5"/>
</p:tagLst>
</file>

<file path=ppt/tags/tag139.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4"/>
</p:tagLst>
</file>

<file path=ppt/tags/tag140.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Other"/>
  <p:tag name="MH_ORDER" val="7"/>
</p:tagLst>
</file>

<file path=ppt/tags/tag141.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Title"/>
  <p:tag name="MH_ORDER" val="1"/>
</p:tagLst>
</file>

<file path=ppt/tags/tag142.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1"/>
</p:tagLst>
</file>

<file path=ppt/tags/tag143.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2"/>
</p:tagLst>
</file>

<file path=ppt/tags/tag144.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3"/>
</p:tagLst>
</file>

<file path=ppt/tags/tag145.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4"/>
</p:tagLst>
</file>

<file path=ppt/tags/tag146.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5"/>
</p:tagLst>
</file>

<file path=ppt/tags/tag147.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6"/>
</p:tagLst>
</file>

<file path=ppt/tags/tag148.xml><?xml version="1.0" encoding="utf-8"?>
<p:tagLst xmlns:a="http://schemas.openxmlformats.org/drawingml/2006/main" xmlns:r="http://schemas.openxmlformats.org/officeDocument/2006/relationships" xmlns:p="http://schemas.openxmlformats.org/presentationml/2006/main">
  <p:tag name="MH" val="20170220151106"/>
  <p:tag name="MH_LIBRARY" val="GRAPHIC"/>
  <p:tag name="MH_TYPE" val="SubTitle"/>
  <p:tag name="MH_ORDER" val="7"/>
</p:tagLst>
</file>

<file path=ppt/tags/tag149.xml><?xml version="1.0" encoding="utf-8"?>
<p:tagLst xmlns:a="http://schemas.openxmlformats.org/drawingml/2006/main" xmlns:r="http://schemas.openxmlformats.org/officeDocument/2006/relationships" xmlns:p="http://schemas.openxmlformats.org/presentationml/2006/main">
  <p:tag name="MH" val="20160819004827"/>
  <p:tag name="MH_LIBRARY" val="GRAPHIC"/>
  <p:tag name="MH_TYPE" val="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5"/>
</p:tagLst>
</file>

<file path=ppt/tags/tag15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51.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SubTitle"/>
  <p:tag name="MH_ORDER" val="2"/>
</p:tagLst>
</file>

<file path=ppt/tags/tag152.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Other"/>
  <p:tag name="MH_ORDER" val="1"/>
</p:tagLst>
</file>

<file path=ppt/tags/tag153.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Other"/>
  <p:tag name="MH_ORDER" val="2"/>
</p:tagLst>
</file>

<file path=ppt/tags/tag154.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Other"/>
  <p:tag name="MH_ORDER" val="3"/>
</p:tagLst>
</file>

<file path=ppt/tags/tag155.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Title"/>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SubTitle"/>
  <p:tag name="MH_ORDER" val="4"/>
</p:tagLst>
</file>

<file path=ppt/tags/tag157.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SubTitle"/>
  <p:tag name="MH_ORDER" val="1"/>
</p:tagLst>
</file>

<file path=ppt/tags/tag158.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Other"/>
  <p:tag name="MH_ORDER" val="4"/>
</p:tagLst>
</file>

<file path=ppt/tags/tag159.xml><?xml version="1.0" encoding="utf-8"?>
<p:tagLst xmlns:a="http://schemas.openxmlformats.org/drawingml/2006/main" xmlns:r="http://schemas.openxmlformats.org/officeDocument/2006/relationships" xmlns:p="http://schemas.openxmlformats.org/presentationml/2006/main">
  <p:tag name="MH" val="20160819010112"/>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6"/>
</p:tagLst>
</file>

<file path=ppt/tags/tag16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161.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1"/>
</p:tagLst>
</file>

<file path=ppt/tags/tag162.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2"/>
</p:tagLst>
</file>

<file path=ppt/tags/tag163.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1"/>
</p:tagLst>
</file>

<file path=ppt/tags/tag164.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1"/>
</p:tagLst>
</file>

<file path=ppt/tags/tag165.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3"/>
</p:tagLst>
</file>

<file path=ppt/tags/tag166.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4"/>
</p:tagLst>
</file>

<file path=ppt/tags/tag167.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2"/>
</p:tagLst>
</file>

<file path=ppt/tags/tag168.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2"/>
</p:tagLst>
</file>

<file path=ppt/tags/tag169.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9"/>
</p:tagLst>
</file>

<file path=ppt/tags/tag170.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6"/>
</p:tagLst>
</file>

<file path=ppt/tags/tag171.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SubTitle"/>
  <p:tag name="MH_ORDER" val="3"/>
</p:tagLst>
</file>

<file path=ppt/tags/tag172.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Text"/>
  <p:tag name="MH_ORDER" val="3"/>
</p:tagLst>
</file>

<file path=ppt/tags/tag173.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7"/>
</p:tagLst>
</file>

<file path=ppt/tags/tag174.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8"/>
</p:tagLst>
</file>

<file path=ppt/tags/tag175.xml><?xml version="1.0" encoding="utf-8"?>
<p:tagLst xmlns:a="http://schemas.openxmlformats.org/drawingml/2006/main" xmlns:r="http://schemas.openxmlformats.org/officeDocument/2006/relationships" xmlns:p="http://schemas.openxmlformats.org/presentationml/2006/main">
  <p:tag name="MH" val="20170220155347"/>
  <p:tag name="MH_LIBRARY" val="GRAPHIC"/>
  <p:tag name="MH_TYPE" val="Other"/>
  <p:tag name="MH_ORDER" val="9"/>
</p:tagLst>
</file>

<file path=ppt/tags/tag176.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1"/>
</p:tagLst>
</file>

<file path=ppt/tags/tag177.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2"/>
</p:tagLst>
</file>

<file path=ppt/tags/tag178.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3"/>
</p:tagLst>
</file>

<file path=ppt/tags/tag179.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20"/>
</p:tagLst>
</file>

<file path=ppt/tags/tag180.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5"/>
</p:tagLst>
</file>

<file path=ppt/tags/tag181.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6"/>
</p:tagLst>
</file>

<file path=ppt/tags/tag182.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7"/>
</p:tagLst>
</file>

<file path=ppt/tags/tag183.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8"/>
</p:tagLst>
</file>

<file path=ppt/tags/tag184.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9"/>
</p:tagLst>
</file>

<file path=ppt/tags/tag185.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10"/>
</p:tagLst>
</file>

<file path=ppt/tags/tag186.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11"/>
</p:tagLst>
</file>

<file path=ppt/tags/tag187.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12"/>
</p:tagLst>
</file>

<file path=ppt/tags/tag188.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1"/>
</p:tagLst>
</file>

<file path=ppt/tags/tag189.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24"/>
</p:tagLst>
</file>

<file path=ppt/tags/tag190.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5"/>
</p:tagLst>
</file>

<file path=ppt/tags/tag191.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2"/>
</p:tagLst>
</file>

<file path=ppt/tags/tag192.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4"/>
</p:tagLst>
</file>

<file path=ppt/tags/tag193.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6"/>
</p:tagLst>
</file>

<file path=ppt/tags/tag194.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5"/>
</p:tagLst>
</file>

<file path=ppt/tags/tag195.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SubTitle"/>
  <p:tag name="MH_ORDER" val="5"/>
</p:tagLst>
</file>

<file path=ppt/tags/tag196.xml><?xml version="1.0" encoding="utf-8"?>
<p:tagLst xmlns:a="http://schemas.openxmlformats.org/drawingml/2006/main" xmlns:r="http://schemas.openxmlformats.org/officeDocument/2006/relationships" xmlns:p="http://schemas.openxmlformats.org/presentationml/2006/main">
  <p:tag name="MH" val="20170220164059"/>
  <p:tag name="MH_LIBRARY" val="GRAPHIC"/>
  <p:tag name="MH_TYPE" val="Other"/>
  <p:tag name="MH_ORDER" val="9"/>
</p:tagLst>
</file>

<file path=ppt/tags/tag197.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1"/>
</p:tagLst>
</file>

<file path=ppt/tags/tag198.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2"/>
</p:tagLst>
</file>

<file path=ppt/tags/tag199.xml><?xml version="1.0" encoding="utf-8"?>
<p:tagLst xmlns:a="http://schemas.openxmlformats.org/drawingml/2006/main" xmlns:r="http://schemas.openxmlformats.org/officeDocument/2006/relationships" xmlns:p="http://schemas.openxmlformats.org/presentationml/2006/main">
  <p:tag name="MH" val="20170221102624"/>
  <p:tag name="MH_LIBRARY" val="GRAPHIC"/>
  <p:tag name="MH_TYPE" val="SubTitle"/>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25"/>
</p:tagLst>
</file>

<file path=ppt/tags/tag20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01.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
</p:tagLst>
</file>

<file path=ppt/tags/tag202.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2"/>
</p:tagLst>
</file>

<file path=ppt/tags/tag203.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3"/>
</p:tagLst>
</file>

<file path=ppt/tags/tag204.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4"/>
</p:tagLst>
</file>

<file path=ppt/tags/tag205.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5"/>
</p:tagLst>
</file>

<file path=ppt/tags/tag206.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6"/>
</p:tagLst>
</file>

<file path=ppt/tags/tag207.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7"/>
</p:tagLst>
</file>

<file path=ppt/tags/tag208.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8"/>
</p:tagLst>
</file>

<file path=ppt/tags/tag209.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9"/>
</p:tagLst>
</file>

<file path=ppt/tags/tag21.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SubTitle"/>
  <p:tag name="MH_ORDER" val="1"/>
</p:tagLst>
</file>

<file path=ppt/tags/tag210.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0"/>
</p:tagLst>
</file>

<file path=ppt/tags/tag211.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1"/>
</p:tagLst>
</file>

<file path=ppt/tags/tag212.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1"/>
</p:tagLst>
</file>

<file path=ppt/tags/tag213.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3"/>
</p:tagLst>
</file>

<file path=ppt/tags/tag214.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4"/>
</p:tagLst>
</file>

<file path=ppt/tags/tag215.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SubTitle"/>
  <p:tag name="MH_ORDER" val="2"/>
</p:tagLst>
</file>

<file path=ppt/tags/tag216.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2"/>
</p:tagLst>
</file>

<file path=ppt/tags/tag217.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3"/>
</p:tagLst>
</file>

<file path=ppt/tags/tag218.xml><?xml version="1.0" encoding="utf-8"?>
<p:tagLst xmlns:a="http://schemas.openxmlformats.org/drawingml/2006/main" xmlns:r="http://schemas.openxmlformats.org/officeDocument/2006/relationships" xmlns:p="http://schemas.openxmlformats.org/presentationml/2006/main">
  <p:tag name="MH" val="20160224104640"/>
  <p:tag name="MH_LIBRARY" val="GRAPHIC"/>
  <p:tag name="MH_TYPE" val="Other"/>
  <p:tag name="MH_ORDER" val="14"/>
</p:tagLst>
</file>

<file path=ppt/tags/tag219.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SubTitle"/>
  <p:tag name="MH_ORDER" val="2"/>
</p:tagLst>
</file>

<file path=ppt/tags/tag22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24.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1"/>
</p:tagLst>
</file>

<file path=ppt/tags/tag225.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2"/>
</p:tagLst>
</file>

<file path=ppt/tags/tag226.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3"/>
</p:tagLst>
</file>

<file path=ppt/tags/tag227.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4"/>
</p:tagLst>
</file>

<file path=ppt/tags/tag228.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5"/>
</p:tagLst>
</file>

<file path=ppt/tags/tag229.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6"/>
</p:tagLst>
</file>

<file path=ppt/tags/tag23.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Text"/>
  <p:tag name="MH_ORDER" val="1"/>
</p:tagLst>
</file>

<file path=ppt/tags/tag230.xml><?xml version="1.0" encoding="utf-8"?>
<p:tagLst xmlns:a="http://schemas.openxmlformats.org/drawingml/2006/main" xmlns:r="http://schemas.openxmlformats.org/officeDocument/2006/relationships" xmlns:p="http://schemas.openxmlformats.org/presentationml/2006/main">
  <p:tag name="MH" val="20160513182433"/>
  <p:tag name="MH_LIBRARY" val="GRAPHIC"/>
  <p:tag name="MH_TYPE" val="Other"/>
  <p:tag name="MH_ORDER" val="7"/>
</p:tagLst>
</file>

<file path=ppt/tags/tag23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3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3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3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3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3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Text"/>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11"/>
</p:tagLst>
</file>

<file path=ppt/tags/tag27.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7"/>
</p:tagLst>
</file>

<file path=ppt/tags/tag28.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8"/>
</p:tagLst>
</file>

<file path=ppt/tags/tag29.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9"/>
</p:tagLst>
</file>

<file path=ppt/tags/tag3.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3"/>
</p:tagLst>
</file>

<file path=ppt/tags/tag40.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Text"/>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122163631"/>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46.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Text"/>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SubTitle"/>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Other"/>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Text"/>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5"/>
</p:tagLst>
</file>

<file path=ppt/tags/tag50.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SubTitle"/>
  <p:tag name="MH_ORDER" val="2"/>
</p:tagLst>
</file>

<file path=ppt/tags/tag51.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Other"/>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Text"/>
  <p:tag name="MH_ORDER" val="3"/>
</p:tagLst>
</file>

<file path=ppt/tags/tag53.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SubTitle"/>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70220140519"/>
  <p:tag name="MH_LIBRARY" val="GRAPHIC"/>
  <p:tag name="MH_TYPE" val="Other"/>
  <p:tag name="MH_ORDER" val="3"/>
</p:tagLst>
</file>

<file path=ppt/tags/tag5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59.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6"/>
</p:tagLst>
</file>

<file path=ppt/tags/tag60.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61.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50804112400"/>
  <p:tag name="MH_LIBRARY" val="GRAPHIC"/>
  <p:tag name="MH_TYPE" val="Text"/>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64.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Text"/>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SubTitle"/>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Text"/>
  <p:tag name="MH_ORDER" val="3"/>
</p:tagLst>
</file>

<file path=ppt/tags/tag67.xml><?xml version="1.0" encoding="utf-8"?>
<p:tagLst xmlns:a="http://schemas.openxmlformats.org/drawingml/2006/main" xmlns:r="http://schemas.openxmlformats.org/officeDocument/2006/relationships" xmlns:p="http://schemas.openxmlformats.org/presentationml/2006/main">
  <p:tag name="MH" val="20160429113837"/>
  <p:tag name="MH_LIBRARY" val="GRAPHIC"/>
  <p:tag name="MH_TYPE" val="SubTitle"/>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60312154759"/>
  <p:tag name="MH_LIBRARY" val="GRAPHIC"/>
  <p:tag name="MH_TYPE" val="SubTitle"/>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60312154759"/>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7"/>
</p:tagLst>
</file>

<file path=ppt/tags/tag70.xml><?xml version="1.0" encoding="utf-8"?>
<p:tagLst xmlns:a="http://schemas.openxmlformats.org/drawingml/2006/main" xmlns:r="http://schemas.openxmlformats.org/officeDocument/2006/relationships" xmlns:p="http://schemas.openxmlformats.org/presentationml/2006/main">
  <p:tag name="MH" val="20160312154759"/>
  <p:tag name="MH_LIBRARY" val="GRAPHIC"/>
  <p:tag name="MH_TYPE" val="Other"/>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9"/>
</p:tagLst>
</file>

<file path=ppt/tags/tag72.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10"/>
</p:tagLst>
</file>

<file path=ppt/tags/tag73.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11"/>
</p:tagLst>
</file>

<file path=ppt/tags/tag74.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12"/>
</p:tagLst>
</file>

<file path=ppt/tags/tag7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76.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6"/>
</p:tagLst>
</file>

<file path=ppt/tags/tag77.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7"/>
</p:tagLst>
</file>

<file path=ppt/tags/tag78.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8"/>
</p:tagLst>
</file>

<file path=ppt/tags/tag79.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8"/>
</p:tagLst>
</file>

<file path=ppt/tags/tag8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3"/>
</p:tagLst>
</file>

<file path=ppt/tags/tag82.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4"/>
</p:tagLst>
</file>

<file path=ppt/tags/tag83.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itle"/>
  <p:tag name="MH_ORDER" val="1"/>
</p:tagLst>
</file>

<file path=ppt/tags/tag84.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5"/>
</p:tagLst>
</file>

<file path=ppt/tags/tag85.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6"/>
</p:tagLst>
</file>

<file path=ppt/tags/tag86.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7"/>
</p:tagLst>
</file>

<file path=ppt/tags/tag87.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Other"/>
  <p:tag name="MH_ORDER" val="8"/>
</p:tagLst>
</file>

<file path=ppt/tags/tag88.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2"/>
</p:tagLst>
</file>

<file path=ppt/tags/tag89.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312142033"/>
  <p:tag name="MH_LIBRARY" val="GRAPHIC"/>
  <p:tag name="MH_TYPE" val="Other"/>
  <p:tag name="MH_ORDER" val="9"/>
</p:tagLst>
</file>

<file path=ppt/tags/tag90.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SubTitle"/>
  <p:tag name="MH_ORDER" val="4"/>
</p:tagLst>
</file>

<file path=ppt/tags/tag92.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2"/>
</p:tagLst>
</file>

<file path=ppt/tags/tag93.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1"/>
</p:tagLst>
</file>

<file path=ppt/tags/tag94.xml><?xml version="1.0" encoding="utf-8"?>
<p:tagLst xmlns:a="http://schemas.openxmlformats.org/drawingml/2006/main" xmlns:r="http://schemas.openxmlformats.org/officeDocument/2006/relationships" xmlns:p="http://schemas.openxmlformats.org/presentationml/2006/main">
  <p:tag name="MH" val="20161203131927"/>
  <p:tag name="MH_LIBRARY" val="GRAPHIC"/>
  <p:tag name="MH_TYPE" val="Text"/>
  <p:tag name="MH_ORDER" val="4"/>
</p:tagLst>
</file>

<file path=ppt/tags/tag95.xml><?xml version="1.0" encoding="utf-8"?>
<p:tagLst xmlns:a="http://schemas.openxmlformats.org/drawingml/2006/main" xmlns:r="http://schemas.openxmlformats.org/officeDocument/2006/relationships" xmlns:p="http://schemas.openxmlformats.org/presentationml/2006/main">
  <p:tag name="MH" val="20160721204901"/>
  <p:tag name="MH_LIBRARY" val="GRAPHIC"/>
  <p:tag name="MH_TYPE" val="Other"/>
  <p:tag name="MH_ORDER" val="5"/>
</p:tagLst>
</file>

<file path=ppt/tags/tag96.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Sub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61026130745"/>
  <p:tag name="MH_LIBRARY" val="GRAPHIC"/>
  <p:tag name="MH_TYPE" val="Other"/>
  <p:tag name="MH_ORDER" val="3"/>
</p:tagLst>
</file>

<file path=ppt/tags/tag98.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Other"/>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61026131156"/>
  <p:tag name="MH_LIBRARY" val="GRAPHIC"/>
  <p:tag name="MH_TYPE" val="SubTitle"/>
  <p:tag name="MH_ORDER" val="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12575</TotalTime>
  <Words>5833</Words>
  <Application>Microsoft Office PowerPoint</Application>
  <PresentationFormat>自定义</PresentationFormat>
  <Paragraphs>841</Paragraphs>
  <Slides>53</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55" baseType="lpstr">
      <vt:lpstr>1_Office 主题</vt:lpstr>
      <vt:lpstr>PicObj Class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陶笑笑</dc:creator>
  <cp:lastModifiedBy>Windows 用户</cp:lastModifiedBy>
  <cp:revision>1488</cp:revision>
  <cp:lastPrinted>2017-07-05T09:42:12Z</cp:lastPrinted>
  <dcterms:created xsi:type="dcterms:W3CDTF">2016-11-24T01:14:56Z</dcterms:created>
  <dcterms:modified xsi:type="dcterms:W3CDTF">2018-09-04T02:39:38Z</dcterms:modified>
</cp:coreProperties>
</file>